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7" r:id="rId6"/>
    <p:sldId id="258" r:id="rId7"/>
    <p:sldId id="259" r:id="rId8"/>
    <p:sldId id="260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DeMarro, Vincent" initials="DV" lastIdx="1" clrIdx="0">
    <p:extLst>
      <p:ext uri="{19B8F6BF-5375-455C-9EA6-DF929625EA0E}">
        <p15:presenceInfo xmlns:p15="http://schemas.microsoft.com/office/powerpoint/2012/main" userId="S::VDeMarro@wcupa.edu::0eefe4e4-4ddd-40bc-8814-9500b3a793b5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55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openxmlformats.org/officeDocument/2006/relationships/commentAuthors" Target="commentAuthor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ableStyles" Target="tableStyle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2-12-22T14:09:08.176" idx="1">
    <p:pos x="10" y="10"/>
    <p:text/>
    <p:extLst>
      <p:ext uri="{C676402C-5697-4E1C-873F-D02D1690AC5C}">
        <p15:threadingInfo xmlns:p15="http://schemas.microsoft.com/office/powerpoint/2012/main" timeZoneBias="300"/>
      </p:ext>
    </p:extLst>
  </p:cm>
</p:cmLst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6BD207-04BD-457F-8335-F4726A98683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D3E781A-56E2-481F-84D3-EF03B1A7E8D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C35E2CC-0AE7-4220-9061-EC6848505E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0636D7-6EB5-4251-A256-97A404B87D19}" type="datetimeFigureOut">
              <a:rPr lang="en-US" smtClean="0"/>
              <a:t>5/26/2023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531F4A-26D3-449E-97C2-18F94B3E9A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CCADC88-A275-401F-AAB8-92EED06B9B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57D864-7082-43C3-A383-B6DED010A3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65971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18F785-D97F-4E36-9D8E-CED895C907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06B760F-BC8E-4FEB-AEBA-DD244A94B45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EB8AD5F-4C8F-41E6-AC64-ECA21044B3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0636D7-6EB5-4251-A256-97A404B87D19}" type="datetimeFigureOut">
              <a:rPr lang="en-US" smtClean="0"/>
              <a:t>5/26/2023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2FA649D-E429-4A2C-9593-5221D5EB12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91DA447-CC91-4DD0-8D21-401BBE2E65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57D864-7082-43C3-A383-B6DED010A3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37403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6E50BDF-521E-4B6D-A8D4-882CB111934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93F4908-9358-400F-8B17-FD19BC74D3D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0409694-EA3C-4BED-B44E-6B6B57F377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0636D7-6EB5-4251-A256-97A404B87D19}" type="datetimeFigureOut">
              <a:rPr lang="en-US" smtClean="0"/>
              <a:t>5/26/2023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3B63887-252C-4D2D-A44F-5C8634AFC7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94EC43-5A8F-4C3B-AB3A-865F95CFA9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57D864-7082-43C3-A383-B6DED010A3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53824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E5CB61-78AF-4295-82C4-CD89DC4A62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94EE6F-15B0-4AE0-A529-8440E5C500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DB3E6AC-C2C7-453E-BEC2-BAE9C0E67F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0636D7-6EB5-4251-A256-97A404B87D19}" type="datetimeFigureOut">
              <a:rPr lang="en-US" smtClean="0"/>
              <a:t>5/26/2023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A4B045D-033D-4D81-BA99-2D08B020E1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0FFD5DC-28BE-4F39-BE26-BD35DCC081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57D864-7082-43C3-A383-B6DED010A3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08126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7787E8-EC18-44EA-8A86-0E751ABBC3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30788ED-0ADC-4D47-AE4C-AEAD796BE4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BECC217-0BF5-4AE8-9ABD-D8E71438F9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0636D7-6EB5-4251-A256-97A404B87D19}" type="datetimeFigureOut">
              <a:rPr lang="en-US" smtClean="0"/>
              <a:t>5/26/2023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6874D64-3648-403E-8A05-39CF21BEF2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315052-F60D-4D42-BFF9-87175E9066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57D864-7082-43C3-A383-B6DED010A3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99233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EF7880-DF48-4228-B1FD-F1A8FA6E35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AA6AB9-7123-470B-88C4-C538DF30260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3BA23C9-5B40-430B-8E61-C9184150432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0990197-D26D-4244-A40B-1CD0BD7234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0636D7-6EB5-4251-A256-97A404B87D19}" type="datetimeFigureOut">
              <a:rPr lang="en-US" smtClean="0"/>
              <a:t>5/26/2023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3BD1007-9144-4D4D-900E-833AF31D38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B89906A-279C-4139-A6F8-C961B39E3C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57D864-7082-43C3-A383-B6DED010A3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4345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361578-D0E8-407D-A0A7-A03D249A99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C8C56CD-2662-4174-8C7C-DCE2B0BF888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BF32F83-1A03-4067-BCDE-18D3B4B2370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0530C25-E1EB-4326-9458-E63E9D4CEE8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17A25E2-C174-4E70-ADE7-643474F276A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BC68207-EC5C-400F-A45A-8FA73E2E10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0636D7-6EB5-4251-A256-97A404B87D19}" type="datetimeFigureOut">
              <a:rPr lang="en-US" smtClean="0"/>
              <a:t>5/26/2023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EC64B3C-2D8D-4219-BDA3-E9E874CDAD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30AFAD8-80FE-40A3-ACD8-AE7DD354EE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57D864-7082-43C3-A383-B6DED010A3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2215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031C0A-4271-4F4C-B22C-58FACB37A8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303BFCB-C98B-47B4-9A75-BADAE88FBE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0636D7-6EB5-4251-A256-97A404B87D19}" type="datetimeFigureOut">
              <a:rPr lang="en-US" smtClean="0"/>
              <a:t>5/26/2023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456556E-4466-4B6C-8CCB-7BE4976B39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B207215-425E-464A-94E2-05E83287AD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57D864-7082-43C3-A383-B6DED010A3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49331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6938221-6D82-46CD-9CAB-9C5922A958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0636D7-6EB5-4251-A256-97A404B87D19}" type="datetimeFigureOut">
              <a:rPr lang="en-US" smtClean="0"/>
              <a:t>5/26/2023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FB2B8F2-A964-40E8-8663-E53A084D76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0C96F37-72FD-4D3B-BF1A-F929CC545A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57D864-7082-43C3-A383-B6DED010A3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71409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78FF10-C7F8-4DEF-9A66-F0FA5BB827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76C36E-4352-429D-AEF2-307CCC64C4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1AD5487-D626-4B0A-9A09-CFF6D49905B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4A6E06F-60A8-4F69-BA32-8ECC196B1E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0636D7-6EB5-4251-A256-97A404B87D19}" type="datetimeFigureOut">
              <a:rPr lang="en-US" smtClean="0"/>
              <a:t>5/26/2023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880B56A-5260-4AFF-B42B-8A16EF3E20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27C256E-5762-4E02-9870-1DC6243A84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57D864-7082-43C3-A383-B6DED010A3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68993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D5F759-C821-4024-A4DB-5EC8A0FBDD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5290329-FF49-46B5-83E3-B774ECBBDFF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1398F40-BF62-4403-B95C-9846A3ED493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D16160C-BFC7-45E2-8596-3772403816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0636D7-6EB5-4251-A256-97A404B87D19}" type="datetimeFigureOut">
              <a:rPr lang="en-US" smtClean="0"/>
              <a:t>5/26/2023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4244153-BCC9-43AC-8EF0-624FA28614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36AA469-D3C1-4791-BC27-F0286D83A1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57D864-7082-43C3-A383-B6DED010A3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35296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F16B62B-6C4A-4917-9118-66E7A6EE88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FD28D61-4D62-4A19-B05D-6F305D81F68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4B0B101-27BF-41C8-AADF-541A586DD20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0636D7-6EB5-4251-A256-97A404B87D19}" type="datetimeFigureOut">
              <a:rPr lang="en-US" smtClean="0"/>
              <a:t>5/26/2023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DD88857-F56E-41E0-ABC5-B640BE15DC8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AF8A52D-D765-45F3-AE5F-0D9B5E51A66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57D864-7082-43C3-A383-B6DED010A3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89981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omments" Target="../comments/comment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://www.va.gov/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A4744D-B5F9-446C-A570-6192166BDF5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solidFill>
                  <a:srgbClr val="0070C0"/>
                </a:solidFill>
              </a:rPr>
              <a:t>Request for Certification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E45FCBF-45CE-433B-A915-988C60C7AA3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>
                <a:solidFill>
                  <a:srgbClr val="0070C0"/>
                </a:solidFill>
              </a:rPr>
              <a:t>Process for Completion</a:t>
            </a:r>
          </a:p>
        </p:txBody>
      </p:sp>
    </p:spTree>
    <p:extLst>
      <p:ext uri="{BB962C8B-B14F-4D97-AF65-F5344CB8AC3E}">
        <p14:creationId xmlns:p14="http://schemas.microsoft.com/office/powerpoint/2010/main" val="15922820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6" name="Rectangle 15">
            <a:extLst>
              <a:ext uri="{FF2B5EF4-FFF2-40B4-BE49-F238E27FC236}">
                <a16:creationId xmlns:a16="http://schemas.microsoft.com/office/drawing/2014/main" id="{2550BE34-C2B8-49B8-8519-67A8CAD51A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8" name="Rectangle 17">
            <a:extLst>
              <a:ext uri="{FF2B5EF4-FFF2-40B4-BE49-F238E27FC236}">
                <a16:creationId xmlns:a16="http://schemas.microsoft.com/office/drawing/2014/main" id="{A7457DD9-5A45-400A-AB4B-4B4EDECA25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54416" y="365125"/>
            <a:ext cx="11167447" cy="2089317"/>
          </a:xfrm>
          <a:prstGeom prst="rect">
            <a:avLst/>
          </a:prstGeom>
          <a:ln w="12700">
            <a:solidFill>
              <a:srgbClr val="DEDEDE"/>
            </a:solidFill>
          </a:ln>
          <a:effectLst>
            <a:outerShdw blurRad="50800" dist="38100" dir="2700000" algn="tl" rotWithShape="0">
              <a:schemeClr val="bg2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95F2A65-B190-496D-A04A-BA75D06892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6746" y="586822"/>
            <a:ext cx="3560252" cy="164592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3200" kern="1200" dirty="0">
                <a:solidFill>
                  <a:srgbClr val="0070C0"/>
                </a:solidFill>
                <a:latin typeface="+mj-lt"/>
                <a:ea typeface="+mj-ea"/>
                <a:cs typeface="+mj-cs"/>
              </a:rPr>
              <a:t>RFC Part One -Personal Information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441CF7D6-A660-431A-B0BB-140A0D5556B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90408" y="1057739"/>
            <a:ext cx="128016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0570A85B-3810-4F95-97B0-CBF4CCDB38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4243541" y="1400638"/>
            <a:ext cx="1463040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A54A76EA-AA3C-46C1-90A0-379C7CCCF058}"/>
              </a:ext>
            </a:extLst>
          </p:cNvPr>
          <p:cNvSpPr txBox="1"/>
          <p:nvPr/>
        </p:nvSpPr>
        <p:spPr>
          <a:xfrm>
            <a:off x="5351164" y="586822"/>
            <a:ext cx="6002636" cy="164592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400050" indent="-285750">
              <a:lnSpc>
                <a:spcPct val="90000"/>
              </a:lnSpc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US" sz="1300" dirty="0"/>
              <a:t>Fill in your name as it appears on your VA benefit application.</a:t>
            </a:r>
          </a:p>
          <a:p>
            <a:pPr marL="400050" indent="-285750">
              <a:lnSpc>
                <a:spcPct val="90000"/>
              </a:lnSpc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US" sz="1300" dirty="0"/>
              <a:t>WCU ID Add your ID here.</a:t>
            </a:r>
          </a:p>
          <a:p>
            <a:pPr marL="400050" indent="-285750">
              <a:lnSpc>
                <a:spcPct val="90000"/>
              </a:lnSpc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US" sz="1300" dirty="0"/>
              <a:t>Your mailing address, home or off campus address, where do you want your mail to go to?</a:t>
            </a:r>
          </a:p>
          <a:p>
            <a:pPr marL="400050" indent="-285750">
              <a:lnSpc>
                <a:spcPct val="90000"/>
              </a:lnSpc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US" sz="1300" dirty="0"/>
              <a:t>Phone number – Where can we reach you? E-Mail – Where can we reach you?</a:t>
            </a:r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3159ED76-12DB-6474-7A09-569CF25369F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57784" y="3010604"/>
            <a:ext cx="11164824" cy="29307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079105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2550BE34-C2B8-49B8-8519-67A8CAD51A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5" name="Rectangle 14">
            <a:extLst>
              <a:ext uri="{FF2B5EF4-FFF2-40B4-BE49-F238E27FC236}">
                <a16:creationId xmlns:a16="http://schemas.microsoft.com/office/drawing/2014/main" id="{A7457DD9-5A45-400A-AB4B-4B4EDECA25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54416" y="365125"/>
            <a:ext cx="11167447" cy="2089317"/>
          </a:xfrm>
          <a:prstGeom prst="rect">
            <a:avLst/>
          </a:prstGeom>
          <a:ln w="12700">
            <a:solidFill>
              <a:srgbClr val="DEDEDE"/>
            </a:solidFill>
          </a:ln>
          <a:effectLst>
            <a:outerShdw blurRad="50800" dist="38100" dir="2700000" algn="tl" rotWithShape="0">
              <a:schemeClr val="bg2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5E58826-E049-404E-8CD0-F22B11A57E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6746" y="586822"/>
            <a:ext cx="3560252" cy="164592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3200" kern="1200" dirty="0">
                <a:solidFill>
                  <a:srgbClr val="0070C0"/>
                </a:solidFill>
                <a:latin typeface="+mj-lt"/>
                <a:ea typeface="+mj-ea"/>
                <a:cs typeface="+mj-cs"/>
              </a:rPr>
              <a:t>RFC Part Two- Veteran Benefit Information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441CF7D6-A660-431A-B0BB-140A0D5556B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90408" y="1057739"/>
            <a:ext cx="128016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0570A85B-3810-4F95-97B0-CBF4CCDB38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4243541" y="1400638"/>
            <a:ext cx="1463040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B08D1A8-0A0A-4F7F-AB3F-FF213504297D}"/>
              </a:ext>
            </a:extLst>
          </p:cNvPr>
          <p:cNvSpPr txBox="1"/>
          <p:nvPr/>
        </p:nvSpPr>
        <p:spPr>
          <a:xfrm>
            <a:off x="5351164" y="586822"/>
            <a:ext cx="6002636" cy="164592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342900" indent="-228600">
              <a:lnSpc>
                <a:spcPct val="90000"/>
              </a:lnSpc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US" sz="700" b="1" u="sng" dirty="0"/>
              <a:t>Qualify:</a:t>
            </a:r>
            <a:r>
              <a:rPr lang="en-US" sz="700" dirty="0"/>
              <a:t> Are you (check one) Veteran/Service Member? Dependent of a Veteran? Or Spouse of a Veteran?</a:t>
            </a:r>
          </a:p>
          <a:p>
            <a:pPr marL="342900" indent="-228600">
              <a:lnSpc>
                <a:spcPct val="90000"/>
              </a:lnSpc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US" sz="700" b="1" u="sng" dirty="0"/>
              <a:t>Have you received VA Ed Benefits before? </a:t>
            </a:r>
            <a:r>
              <a:rPr lang="en-US" sz="700" dirty="0"/>
              <a:t>Y/N </a:t>
            </a:r>
          </a:p>
          <a:p>
            <a:pPr marL="800100" lvl="1" indent="-228600">
              <a:lnSpc>
                <a:spcPct val="90000"/>
              </a:lnSpc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US" sz="700" dirty="0"/>
              <a:t>If No, have you applied at </a:t>
            </a:r>
            <a:r>
              <a:rPr lang="en-US" sz="700" dirty="0">
                <a:hlinkClick r:id="rId2"/>
              </a:rPr>
              <a:t>www.va.gov</a:t>
            </a:r>
            <a:r>
              <a:rPr lang="en-US" sz="700" dirty="0"/>
              <a:t>? Note- you may have to wait up to 30 days for your COE. – Certificate of Eligibility.</a:t>
            </a:r>
          </a:p>
          <a:p>
            <a:pPr marL="342900" indent="-228600">
              <a:lnSpc>
                <a:spcPct val="90000"/>
              </a:lnSpc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US" sz="700" b="1" u="sng" dirty="0"/>
              <a:t>VA Entitlement Program</a:t>
            </a:r>
          </a:p>
          <a:p>
            <a:pPr marL="800100" lvl="1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700" dirty="0"/>
              <a:t>CH30 – Rare, for Active-duty Reservist/Guard </a:t>
            </a:r>
          </a:p>
          <a:p>
            <a:pPr marL="800100" lvl="1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700" dirty="0"/>
              <a:t>CH33 Post 911 Common for Veterans and Reservist/Guard who qualify, and Dependents whose Veteran parents gave them their benefits. </a:t>
            </a:r>
          </a:p>
          <a:p>
            <a:pPr marL="800100" lvl="1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700" dirty="0"/>
              <a:t>CH35 for Dependents only. CH1606 Reservist/Guard All Branches, </a:t>
            </a:r>
          </a:p>
          <a:p>
            <a:pPr marL="800100" lvl="1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700" dirty="0"/>
              <a:t>CH31 Rare – VR&amp; E (Veterans Readiness &amp; Employment) -special program for Veterans.</a:t>
            </a:r>
          </a:p>
        </p:txBody>
      </p:sp>
      <p:pic>
        <p:nvPicPr>
          <p:cNvPr id="8" name="Content Placeholder 7">
            <a:extLst>
              <a:ext uri="{FF2B5EF4-FFF2-40B4-BE49-F238E27FC236}">
                <a16:creationId xmlns:a16="http://schemas.microsoft.com/office/drawing/2014/main" id="{B015BB45-28A2-67F7-5D7D-36577B76FA5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610255" y="2734056"/>
            <a:ext cx="11059881" cy="34838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282866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2550BE34-C2B8-49B8-8519-67A8CAD51A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5" name="Rectangle 14">
            <a:extLst>
              <a:ext uri="{FF2B5EF4-FFF2-40B4-BE49-F238E27FC236}">
                <a16:creationId xmlns:a16="http://schemas.microsoft.com/office/drawing/2014/main" id="{A7457DD9-5A45-400A-AB4B-4B4EDECA25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54416" y="365125"/>
            <a:ext cx="11167447" cy="2089317"/>
          </a:xfrm>
          <a:prstGeom prst="rect">
            <a:avLst/>
          </a:prstGeom>
          <a:ln w="12700">
            <a:solidFill>
              <a:srgbClr val="DEDEDE"/>
            </a:solidFill>
          </a:ln>
          <a:effectLst>
            <a:outerShdw blurRad="50800" dist="38100" dir="2700000" algn="tl" rotWithShape="0">
              <a:schemeClr val="bg2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5E58826-E049-404E-8CD0-F22B11A57E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6746" y="586822"/>
            <a:ext cx="3560252" cy="164592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3200" kern="1200" dirty="0">
                <a:solidFill>
                  <a:srgbClr val="0070C0"/>
                </a:solidFill>
                <a:latin typeface="+mj-lt"/>
                <a:ea typeface="+mj-ea"/>
                <a:cs typeface="+mj-cs"/>
              </a:rPr>
              <a:t>RFC Part Three- Degree Program Information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441CF7D6-A660-431A-B0BB-140A0D5556B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90408" y="1057739"/>
            <a:ext cx="128016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0570A85B-3810-4F95-97B0-CBF4CCDB38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4243541" y="1400638"/>
            <a:ext cx="1463040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B08D1A8-0A0A-4F7F-AB3F-FF213504297D}"/>
              </a:ext>
            </a:extLst>
          </p:cNvPr>
          <p:cNvSpPr txBox="1"/>
          <p:nvPr/>
        </p:nvSpPr>
        <p:spPr>
          <a:xfrm>
            <a:off x="5351164" y="586822"/>
            <a:ext cx="6002636" cy="164592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171450" indent="-171450">
              <a:lnSpc>
                <a:spcPct val="90000"/>
              </a:lnSpc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US" sz="700" dirty="0"/>
              <a:t> </a:t>
            </a:r>
            <a:r>
              <a:rPr lang="en-US" sz="700" b="1" dirty="0"/>
              <a:t>Changing Programs</a:t>
            </a:r>
            <a:r>
              <a:rPr lang="en-US" sz="700" dirty="0"/>
              <a:t>: Some Vets, Reservist/Guard, and Dependents change from program to program.  </a:t>
            </a:r>
          </a:p>
          <a:p>
            <a:pPr marL="628650" lvl="1" indent="-171450">
              <a:lnSpc>
                <a:spcPct val="90000"/>
              </a:lnSpc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US" sz="700" b="1" dirty="0"/>
              <a:t>Example:</a:t>
            </a:r>
            <a:r>
              <a:rPr lang="en-US" sz="700" dirty="0"/>
              <a:t> </a:t>
            </a:r>
          </a:p>
          <a:p>
            <a:pPr marL="628650" lvl="1" indent="-171450">
              <a:lnSpc>
                <a:spcPct val="90000"/>
              </a:lnSpc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en-US" sz="700" dirty="0"/>
              <a:t>Guard goes from 1606 to CH33 due to qualifying time while called up on active duty.</a:t>
            </a:r>
          </a:p>
          <a:p>
            <a:pPr marL="628650" lvl="1" indent="-171450">
              <a:lnSpc>
                <a:spcPct val="90000"/>
              </a:lnSpc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en-US" sz="700" dirty="0"/>
              <a:t>Dependent switches from CH33 parent benefits to CH35 when 33 Benefits are exhausted.</a:t>
            </a:r>
          </a:p>
          <a:p>
            <a:pPr marL="171450" indent="-171450">
              <a:lnSpc>
                <a:spcPct val="90000"/>
              </a:lnSpc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US" sz="700" dirty="0"/>
              <a:t> </a:t>
            </a:r>
            <a:r>
              <a:rPr lang="en-US" sz="700" b="1" dirty="0"/>
              <a:t>Additional questions</a:t>
            </a:r>
            <a:r>
              <a:rPr lang="en-US" sz="700" dirty="0"/>
              <a:t>: First semester at WCU? </a:t>
            </a:r>
          </a:p>
          <a:p>
            <a:pPr marL="685800" lvl="1" indent="-171450">
              <a:lnSpc>
                <a:spcPct val="90000"/>
              </a:lnSpc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en-US" sz="700" dirty="0"/>
              <a:t>You need to complete an RFC each year, or each semester if you apply on-line. </a:t>
            </a:r>
          </a:p>
          <a:p>
            <a:pPr marL="685800" lvl="1" indent="-171450">
              <a:lnSpc>
                <a:spcPct val="90000"/>
              </a:lnSpc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en-US" sz="700" dirty="0"/>
              <a:t>If you are a transfer, what school did you attended where you used VA Benefits, we may need to coordinate.</a:t>
            </a:r>
          </a:p>
          <a:p>
            <a:pPr marL="171450" indent="-171450">
              <a:lnSpc>
                <a:spcPct val="90000"/>
              </a:lnSpc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US" sz="700" b="1" u="sng" dirty="0"/>
              <a:t> </a:t>
            </a:r>
            <a:r>
              <a:rPr lang="en-US" sz="700" b="1" dirty="0"/>
              <a:t>Ed program: </a:t>
            </a:r>
            <a:r>
              <a:rPr lang="en-US" sz="700" dirty="0"/>
              <a:t>We need this to report to VA.  If you change your Major, we need that info as well.</a:t>
            </a: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700" dirty="0"/>
          </a:p>
        </p:txBody>
      </p:sp>
      <p:pic>
        <p:nvPicPr>
          <p:cNvPr id="8" name="Content Placeholder 7">
            <a:extLst>
              <a:ext uri="{FF2B5EF4-FFF2-40B4-BE49-F238E27FC236}">
                <a16:creationId xmlns:a16="http://schemas.microsoft.com/office/drawing/2014/main" id="{525462A5-B2BF-77CD-4B29-BDCD1708327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57784" y="3513022"/>
            <a:ext cx="11164824" cy="19259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02015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2550BE34-C2B8-49B8-8519-67A8CAD51A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5" name="Rectangle 14">
            <a:extLst>
              <a:ext uri="{FF2B5EF4-FFF2-40B4-BE49-F238E27FC236}">
                <a16:creationId xmlns:a16="http://schemas.microsoft.com/office/drawing/2014/main" id="{A7457DD9-5A45-400A-AB4B-4B4EDECA25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54416" y="365125"/>
            <a:ext cx="11167447" cy="2089317"/>
          </a:xfrm>
          <a:prstGeom prst="rect">
            <a:avLst/>
          </a:prstGeom>
          <a:ln w="12700">
            <a:solidFill>
              <a:srgbClr val="DEDEDE"/>
            </a:solidFill>
          </a:ln>
          <a:effectLst>
            <a:outerShdw blurRad="50800" dist="38100" dir="2700000" algn="tl" rotWithShape="0">
              <a:schemeClr val="bg2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3D4CE75-CCD5-468D-818D-40B3175A81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6746" y="586822"/>
            <a:ext cx="3560252" cy="164592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3200" kern="1200" dirty="0">
                <a:solidFill>
                  <a:srgbClr val="0070C0"/>
                </a:solidFill>
                <a:latin typeface="+mj-lt"/>
                <a:ea typeface="+mj-ea"/>
                <a:cs typeface="+mj-cs"/>
              </a:rPr>
              <a:t>RFC Part 4 -Completion and Signature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441CF7D6-A660-431A-B0BB-140A0D5556B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90408" y="1057739"/>
            <a:ext cx="128016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0570A85B-3810-4F95-97B0-CBF4CCDB38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4243541" y="1400638"/>
            <a:ext cx="1463040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D1A0D64-ED97-4769-BD86-2EBDA0BBE99C}"/>
              </a:ext>
            </a:extLst>
          </p:cNvPr>
          <p:cNvSpPr txBox="1"/>
          <p:nvPr/>
        </p:nvSpPr>
        <p:spPr>
          <a:xfrm>
            <a:off x="5351164" y="586822"/>
            <a:ext cx="6002636" cy="164592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marL="285750" indent="-171450">
              <a:lnSpc>
                <a:spcPct val="90000"/>
              </a:lnSpc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US" sz="1000" dirty="0"/>
              <a:t>We need current semester information. While you can fill this out for a whole year, please keep in constant contact should Degree Program, quantity of credits or benefits change. (This form is also available Electronically on our Website.)</a:t>
            </a:r>
          </a:p>
          <a:p>
            <a:pPr marL="285750" indent="-171450">
              <a:lnSpc>
                <a:spcPct val="90000"/>
              </a:lnSpc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US" sz="1000" dirty="0"/>
              <a:t>We ask that you initial your responsibilities to make sure that you are aware of the process and to help limit debt you can incur. </a:t>
            </a:r>
          </a:p>
          <a:p>
            <a:pPr marL="285750" indent="-171450">
              <a:lnSpc>
                <a:spcPct val="90000"/>
              </a:lnSpc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US" sz="1000" dirty="0"/>
              <a:t>Sign and date.  Your signature will allow the Veterans Center to process your benefits with the VA.</a:t>
            </a:r>
          </a:p>
          <a:p>
            <a:pPr marL="285750" indent="-171450">
              <a:lnSpc>
                <a:spcPct val="90000"/>
              </a:lnSpc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US" sz="1000" dirty="0"/>
              <a:t>Do not hesitate to reach out if you have any questions.  </a:t>
            </a:r>
          </a:p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1000" dirty="0"/>
              <a:t>				Thank you, your VA Ed Center Team!</a:t>
            </a: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1000" dirty="0"/>
          </a:p>
        </p:txBody>
      </p:sp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id="{7F360BD7-3626-9DEA-98DB-15988C12A52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364209" y="2734056"/>
            <a:ext cx="5551974" cy="34838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2497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0C0D5CA75D94942BE86C68AFBC39B4D" ma:contentTypeVersion="2" ma:contentTypeDescription="Create a new document." ma:contentTypeScope="" ma:versionID="20ba48818ec4ab63a7bb967d5627107d">
  <xsd:schema xmlns:xsd="http://www.w3.org/2001/XMLSchema" xmlns:xs="http://www.w3.org/2001/XMLSchema" xmlns:p="http://schemas.microsoft.com/office/2006/metadata/properties" xmlns:ns3="5cc11935-8d42-4dcb-ab34-a7e822fdaac4" targetNamespace="http://schemas.microsoft.com/office/2006/metadata/properties" ma:root="true" ma:fieldsID="ddf8d5cca53b2e0170d6cf7393db30e3" ns3:_="">
    <xsd:import namespace="5cc11935-8d42-4dcb-ab34-a7e822fdaac4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cc11935-8d42-4dcb-ab34-a7e822fdaac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513A0348-6488-4A25-9E87-003601F3F99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cc11935-8d42-4dcb-ab34-a7e822fdaac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92055FDE-165A-4818-9B38-4BFCC5858BFD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4497291B-5EA3-4C4C-81D0-5E977724997F}">
  <ds:schemaRefs>
    <ds:schemaRef ds:uri="http://schemas.microsoft.com/office/2006/metadata/properties"/>
    <ds:schemaRef ds:uri="http://purl.org/dc/terms/"/>
    <ds:schemaRef ds:uri="http://schemas.microsoft.com/office/2006/documentManagement/types"/>
    <ds:schemaRef ds:uri="http://schemas.microsoft.com/office/infopath/2007/PartnerControls"/>
    <ds:schemaRef ds:uri="http://purl.org/dc/dcmitype/"/>
    <ds:schemaRef ds:uri="5cc11935-8d42-4dcb-ab34-a7e822fdaac4"/>
    <ds:schemaRef ds:uri="http://schemas.openxmlformats.org/package/2006/metadata/core-properties"/>
    <ds:schemaRef ds:uri="http://www.w3.org/XML/1998/namespace"/>
    <ds:schemaRef ds:uri="http://purl.org/dc/elements/1.1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131</TotalTime>
  <Words>460</Words>
  <Application>Microsoft Office PowerPoint</Application>
  <PresentationFormat>Widescreen</PresentationFormat>
  <Paragraphs>31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Arial</vt:lpstr>
      <vt:lpstr>Calibri</vt:lpstr>
      <vt:lpstr>Calibri Light</vt:lpstr>
      <vt:lpstr>Courier New</vt:lpstr>
      <vt:lpstr>Wingdings</vt:lpstr>
      <vt:lpstr>Office Theme</vt:lpstr>
      <vt:lpstr>Request for Certification</vt:lpstr>
      <vt:lpstr>RFC Part One -Personal Information</vt:lpstr>
      <vt:lpstr>RFC Part Two- Veteran Benefit Information</vt:lpstr>
      <vt:lpstr>RFC Part Three- Degree Program Information</vt:lpstr>
      <vt:lpstr>RFC Part 4 -Completion and Signature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Request for Certification</dc:title>
  <dc:creator>DeMarro, Vincent</dc:creator>
  <cp:lastModifiedBy>Thompson, June</cp:lastModifiedBy>
  <cp:revision>3</cp:revision>
  <dcterms:created xsi:type="dcterms:W3CDTF">2022-12-22T18:49:41Z</dcterms:created>
  <dcterms:modified xsi:type="dcterms:W3CDTF">2023-05-26T15:23:11Z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0x01010040C0D5CA75D94942BE86C68AFBC39B4D</vt:lpwstr>
  </property>
</Properties>
</file>