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64" r:id="rId4"/>
    <p:sldId id="259" r:id="rId5"/>
    <p:sldId id="265" r:id="rId6"/>
    <p:sldId id="260" r:id="rId7"/>
    <p:sldId id="262" r:id="rId8"/>
    <p:sldId id="271" r:id="rId9"/>
    <p:sldId id="269" r:id="rId10"/>
    <p:sldId id="272" r:id="rId11"/>
    <p:sldId id="270" r:id="rId12"/>
  </p:sldIdLst>
  <p:sldSz cx="18288000" cy="10287000"/>
  <p:notesSz cx="6858000" cy="9144000"/>
  <p:embeddedFontLst>
    <p:embeddedFont>
      <p:font typeface="Cabin Sketch" panose="020B0503050202020004" pitchFamily="34" charset="77"/>
      <p:regular r:id="rId14"/>
    </p:embeddedFont>
    <p:embeddedFont>
      <p:font typeface="Caveat Brush" pitchFamily="2" charset="77"/>
      <p:regular r:id="rId15"/>
    </p:embeddedFont>
    <p:embeddedFont>
      <p:font typeface="Lato" panose="020F0502020204030203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9" autoAdjust="0"/>
    <p:restoredTop sz="94658" autoAdjust="0"/>
  </p:normalViewPr>
  <p:slideViewPr>
    <p:cSldViewPr>
      <p:cViewPr varScale="1">
        <p:scale>
          <a:sx n="71" d="100"/>
          <a:sy n="71" d="100"/>
        </p:scale>
        <p:origin x="504" y="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9381E-7D76-9246-80EF-568A5A87CC4B}" type="datetimeFigureOut">
              <a:rPr lang="en-US" smtClean="0"/>
              <a:t>1/22/25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2C307-829D-3840-9FB7-258FDCC2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23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2C307-829D-3840-9FB7-258FDCC2E1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44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cupa.mywconline.net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wcupa.edu/asa/achieve/success-coaches.aspx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12" Type="http://schemas.openxmlformats.org/officeDocument/2006/relationships/hyperlink" Target="mailto:successcoaching@wcupa.ed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52.png"/><Relationship Id="rId5" Type="http://schemas.openxmlformats.org/officeDocument/2006/relationships/image" Target="../media/image5.png"/><Relationship Id="rId10" Type="http://schemas.openxmlformats.org/officeDocument/2006/relationships/image" Target="../media/image51.svg"/><Relationship Id="rId4" Type="http://schemas.openxmlformats.org/officeDocument/2006/relationships/image" Target="../media/image4.sv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4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65650" y="876300"/>
            <a:ext cx="9918555" cy="8839200"/>
          </a:xfrm>
          <a:custGeom>
            <a:avLst/>
            <a:gdLst/>
            <a:ahLst/>
            <a:cxnLst/>
            <a:rect l="l" t="t" r="r" b="b"/>
            <a:pathLst>
              <a:path w="9207944" h="8229600">
                <a:moveTo>
                  <a:pt x="0" y="0"/>
                </a:moveTo>
                <a:lnTo>
                  <a:pt x="9207944" y="0"/>
                </a:lnTo>
                <a:lnTo>
                  <a:pt x="9207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-926180">
            <a:off x="665744" y="599679"/>
            <a:ext cx="2565246" cy="2744913"/>
          </a:xfrm>
          <a:custGeom>
            <a:avLst/>
            <a:gdLst/>
            <a:ahLst/>
            <a:cxnLst/>
            <a:rect l="l" t="t" r="r" b="b"/>
            <a:pathLst>
              <a:path w="2565246" h="2744913">
                <a:moveTo>
                  <a:pt x="0" y="0"/>
                </a:moveTo>
                <a:lnTo>
                  <a:pt x="2565246" y="0"/>
                </a:lnTo>
                <a:lnTo>
                  <a:pt x="2565246" y="2744913"/>
                </a:lnTo>
                <a:lnTo>
                  <a:pt x="0" y="27449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217651" y="1028700"/>
            <a:ext cx="5553949" cy="3059721"/>
          </a:xfrm>
          <a:custGeom>
            <a:avLst/>
            <a:gdLst/>
            <a:ahLst/>
            <a:cxnLst/>
            <a:rect l="l" t="t" r="r" b="b"/>
            <a:pathLst>
              <a:path w="5553949" h="3059721">
                <a:moveTo>
                  <a:pt x="0" y="0"/>
                </a:moveTo>
                <a:lnTo>
                  <a:pt x="5553950" y="0"/>
                </a:lnTo>
                <a:lnTo>
                  <a:pt x="5553950" y="3059721"/>
                </a:lnTo>
                <a:lnTo>
                  <a:pt x="0" y="30597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64790" y="3144397"/>
            <a:ext cx="16158420" cy="364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7"/>
              </a:lnSpc>
            </a:pPr>
            <a:r>
              <a:rPr lang="en-US" sz="13957" spc="111" dirty="0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TEST</a:t>
            </a:r>
          </a:p>
          <a:p>
            <a:pPr algn="ctr">
              <a:lnSpc>
                <a:spcPts val="13957"/>
              </a:lnSpc>
            </a:pPr>
            <a:r>
              <a:rPr lang="en-US" sz="13957" spc="111" dirty="0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PREPERATION </a:t>
            </a:r>
          </a:p>
        </p:txBody>
      </p:sp>
      <p:sp>
        <p:nvSpPr>
          <p:cNvPr id="7" name="Freeform 7"/>
          <p:cNvSpPr/>
          <p:nvPr/>
        </p:nvSpPr>
        <p:spPr>
          <a:xfrm>
            <a:off x="-83583" y="6761817"/>
            <a:ext cx="3156761" cy="2261389"/>
          </a:xfrm>
          <a:custGeom>
            <a:avLst/>
            <a:gdLst/>
            <a:ahLst/>
            <a:cxnLst/>
            <a:rect l="l" t="t" r="r" b="b"/>
            <a:pathLst>
              <a:path w="3156761" h="2261389">
                <a:moveTo>
                  <a:pt x="0" y="0"/>
                </a:moveTo>
                <a:lnTo>
                  <a:pt x="3156761" y="0"/>
                </a:lnTo>
                <a:lnTo>
                  <a:pt x="3156761" y="2261389"/>
                </a:lnTo>
                <a:lnTo>
                  <a:pt x="0" y="22613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640511">
            <a:off x="15426790" y="6392982"/>
            <a:ext cx="2833560" cy="2625592"/>
          </a:xfrm>
          <a:custGeom>
            <a:avLst/>
            <a:gdLst/>
            <a:ahLst/>
            <a:cxnLst/>
            <a:rect l="l" t="t" r="r" b="b"/>
            <a:pathLst>
              <a:path w="2833560" h="2625592">
                <a:moveTo>
                  <a:pt x="0" y="0"/>
                </a:moveTo>
                <a:lnTo>
                  <a:pt x="2833560" y="0"/>
                </a:lnTo>
                <a:lnTo>
                  <a:pt x="2833560" y="2625592"/>
                </a:lnTo>
                <a:lnTo>
                  <a:pt x="0" y="26255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059079" y="6925739"/>
            <a:ext cx="6410920" cy="182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latin typeface="Caveat Brush"/>
                <a:ea typeface="Caveat Brush"/>
                <a:cs typeface="Caveat Brush"/>
                <a:sym typeface="Caveat Brush"/>
              </a:rPr>
              <a:t>Success Coaching</a:t>
            </a: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latin typeface="Caveat Brush"/>
                <a:ea typeface="Caveat Brush"/>
                <a:cs typeface="Caveat Brush"/>
                <a:sym typeface="Caveat Brush"/>
              </a:rPr>
              <a:t>Academic Success Workshop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41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0E14EE-8A5C-8E3A-CA7E-C6F04DE1C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C363E0A-60CE-C450-5B0B-09A9BC47950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B43EBC3-35CC-7987-F937-FFEBA9A0CEBA}"/>
              </a:ext>
            </a:extLst>
          </p:cNvPr>
          <p:cNvSpPr txBox="1"/>
          <p:nvPr/>
        </p:nvSpPr>
        <p:spPr>
          <a:xfrm>
            <a:off x="1196717" y="739393"/>
            <a:ext cx="15840294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 spc="96" dirty="0">
                <a:solidFill>
                  <a:schemeClr val="accent4"/>
                </a:solidFill>
                <a:latin typeface="Cabin Sketch"/>
                <a:ea typeface="Cabin Sketch"/>
                <a:cs typeface="Cabin Sketch"/>
                <a:sym typeface="Cabin Sketch"/>
              </a:rPr>
              <a:t>Utilize Your Resources!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5C598D66-FFE6-D16F-175A-75DCC73DD4A1}"/>
              </a:ext>
            </a:extLst>
          </p:cNvPr>
          <p:cNvSpPr txBox="1"/>
          <p:nvPr/>
        </p:nvSpPr>
        <p:spPr>
          <a:xfrm>
            <a:off x="1885780" y="2476500"/>
            <a:ext cx="14516440" cy="2518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rtl="0"/>
            <a:br>
              <a:rPr lang="en-US" sz="5400" b="0" i="0" dirty="0">
                <a:solidFill>
                  <a:srgbClr val="202122"/>
                </a:solidFill>
                <a:effectLst/>
                <a:latin typeface="Lato" panose="020F0502020204030203" pitchFamily="34" charset="0"/>
              </a:rPr>
            </a:br>
            <a:endParaRPr lang="en-US" sz="5400" b="0" i="0" dirty="0">
              <a:solidFill>
                <a:srgbClr val="202122"/>
              </a:solidFill>
              <a:effectLst/>
              <a:latin typeface="Lato" panose="020F0502020204030203" pitchFamily="34" charset="0"/>
            </a:endParaRPr>
          </a:p>
          <a:p>
            <a:pPr algn="just">
              <a:lnSpc>
                <a:spcPts val="7000"/>
              </a:lnSpc>
            </a:pPr>
            <a:endParaRPr lang="en-US" sz="5000" dirty="0">
              <a:solidFill>
                <a:srgbClr val="FFFFFF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F55A55-8C96-57E8-84FD-80BD5EE11486}"/>
              </a:ext>
            </a:extLst>
          </p:cNvPr>
          <p:cNvSpPr txBox="1"/>
          <p:nvPr/>
        </p:nvSpPr>
        <p:spPr>
          <a:xfrm>
            <a:off x="236281" y="2965207"/>
            <a:ext cx="1266842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Caveat Brush" pitchFamily="2" charset="77"/>
              </a:rPr>
              <a:t>Professor Office Hours: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Check your syllabus for professor’s office hours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Send an email or talk to them before/after class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Office hours and your professor are there to help </a:t>
            </a:r>
            <a:r>
              <a:rPr lang="en-US" sz="3200" b="0" i="0" u="sng" dirty="0">
                <a:solidFill>
                  <a:schemeClr val="bg1"/>
                </a:solidFill>
                <a:effectLst/>
                <a:latin typeface="Caveat Brush" pitchFamily="2" charset="77"/>
              </a:rPr>
              <a:t>you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!</a:t>
            </a:r>
            <a:endParaRPr lang="en-US" sz="3200" b="0" i="0" u="sng" dirty="0">
              <a:solidFill>
                <a:schemeClr val="bg1"/>
              </a:solidFill>
              <a:effectLst/>
              <a:latin typeface="Caveat Brush" pitchFamily="2" charset="77"/>
            </a:endParaRPr>
          </a:p>
          <a:p>
            <a:endParaRPr lang="en-US" sz="3200" dirty="0">
              <a:solidFill>
                <a:schemeClr val="bg1"/>
              </a:solidFill>
              <a:latin typeface="Caveat Brush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F280A3-CCCE-5E68-3986-6F123A94D7E4}"/>
              </a:ext>
            </a:extLst>
          </p:cNvPr>
          <p:cNvSpPr txBox="1"/>
          <p:nvPr/>
        </p:nvSpPr>
        <p:spPr>
          <a:xfrm>
            <a:off x="8686800" y="3094613"/>
            <a:ext cx="1266842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chemeClr val="accent3"/>
                </a:solidFill>
                <a:effectLst/>
                <a:latin typeface="Caveat Brush" pitchFamily="2" charset="77"/>
              </a:rPr>
              <a:t>Tutoring at the LARC: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Personalized help from students who have taken the course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Appointments in-person at Lawrence Hall 224 or through Zoom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Sign up at: 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https://wcupa.mywconline.net/</a:t>
            </a:r>
            <a:endParaRPr lang="en-US" sz="3200" b="0" i="0" dirty="0">
              <a:solidFill>
                <a:schemeClr val="bg1"/>
              </a:solidFill>
              <a:effectLst/>
              <a:latin typeface="Caveat Brush" pitchFamily="2" charset="77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0" i="0" dirty="0">
              <a:solidFill>
                <a:schemeClr val="bg1"/>
              </a:solidFill>
              <a:effectLst/>
              <a:latin typeface="Caveat Brush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DF3CCB-D92E-DF08-CEA0-89153F3261A7}"/>
              </a:ext>
            </a:extLst>
          </p:cNvPr>
          <p:cNvSpPr txBox="1"/>
          <p:nvPr/>
        </p:nvSpPr>
        <p:spPr>
          <a:xfrm>
            <a:off x="236281" y="5952143"/>
            <a:ext cx="126684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chemeClr val="accent2"/>
                </a:solidFill>
                <a:effectLst/>
                <a:latin typeface="Caveat Brush" pitchFamily="2" charset="77"/>
              </a:rPr>
              <a:t>Success Coaching: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Develop study and note-taking skills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Help with test preparation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Time management, and more!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Sign up at: 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https://www.wcupa.edu/asa/achieve/</a:t>
            </a:r>
          </a:p>
          <a:p>
            <a:pPr algn="l"/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success-coaches.aspx</a:t>
            </a:r>
            <a:endParaRPr lang="en-US" sz="3200" b="0" i="0" dirty="0">
              <a:solidFill>
                <a:schemeClr val="bg1"/>
              </a:solidFill>
              <a:effectLst/>
              <a:latin typeface="Caveat Brush" pitchFamily="2" charset="77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Located at Lawrence 220</a:t>
            </a:r>
          </a:p>
          <a:p>
            <a:endParaRPr lang="en-US" sz="3200" dirty="0">
              <a:solidFill>
                <a:schemeClr val="bg1"/>
              </a:solidFill>
              <a:latin typeface="Caveat Brush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74203-454A-31F9-8A19-2E592F2A5AA1}"/>
              </a:ext>
            </a:extLst>
          </p:cNvPr>
          <p:cNvSpPr txBox="1"/>
          <p:nvPr/>
        </p:nvSpPr>
        <p:spPr>
          <a:xfrm>
            <a:off x="8839200" y="6199421"/>
            <a:ext cx="1266842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/>
                </a:solidFill>
                <a:latin typeface="Caveat Brush" pitchFamily="2" charset="77"/>
              </a:rPr>
              <a:t>Free Online Tutoring Through </a:t>
            </a:r>
            <a:r>
              <a:rPr lang="en-US" sz="3600" dirty="0" err="1">
                <a:solidFill>
                  <a:schemeClr val="accent6"/>
                </a:solidFill>
                <a:latin typeface="Caveat Brush" pitchFamily="2" charset="77"/>
              </a:rPr>
              <a:t>Tutor.com</a:t>
            </a:r>
            <a:r>
              <a:rPr lang="en-US" sz="3600" dirty="0">
                <a:solidFill>
                  <a:schemeClr val="accent6"/>
                </a:solidFill>
                <a:latin typeface="Caveat Brush" pitchFamily="2" charset="77"/>
              </a:rPr>
              <a:t>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When a time or tutor is not available at the LARC, </a:t>
            </a:r>
          </a:p>
          <a:p>
            <a:pPr algn="l"/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use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veat Brush" pitchFamily="2" charset="77"/>
              </a:rPr>
              <a:t>Tutor.com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!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0" i="0" dirty="0" err="1">
                <a:solidFill>
                  <a:schemeClr val="bg1"/>
                </a:solidFill>
                <a:effectLst/>
                <a:latin typeface="Caveat Brush" pitchFamily="2" charset="77"/>
              </a:rPr>
              <a:t>Tutor.com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 provides free virtual 24/7, expert, </a:t>
            </a:r>
          </a:p>
          <a:p>
            <a:pPr algn="l"/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individualized academic support to WCU students.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You can access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veat Brush" pitchFamily="2" charset="77"/>
              </a:rPr>
              <a:t>Tutor.com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 in any course D2L page under</a:t>
            </a:r>
          </a:p>
          <a:p>
            <a:pPr algn="l"/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 the "Resources" tab.</a:t>
            </a:r>
          </a:p>
        </p:txBody>
      </p:sp>
    </p:spTree>
    <p:extLst>
      <p:ext uri="{BB962C8B-B14F-4D97-AF65-F5344CB8AC3E}">
        <p14:creationId xmlns:p14="http://schemas.microsoft.com/office/powerpoint/2010/main" val="1857321949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4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-926180">
            <a:off x="852907" y="935093"/>
            <a:ext cx="3095959" cy="3312796"/>
          </a:xfrm>
          <a:custGeom>
            <a:avLst/>
            <a:gdLst/>
            <a:ahLst/>
            <a:cxnLst/>
            <a:rect l="l" t="t" r="r" b="b"/>
            <a:pathLst>
              <a:path w="3095959" h="3312796">
                <a:moveTo>
                  <a:pt x="0" y="0"/>
                </a:moveTo>
                <a:lnTo>
                  <a:pt x="3095958" y="0"/>
                </a:lnTo>
                <a:lnTo>
                  <a:pt x="3095958" y="3312796"/>
                </a:lnTo>
                <a:lnTo>
                  <a:pt x="0" y="33127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32781">
            <a:off x="-862234" y="6592472"/>
            <a:ext cx="6742491" cy="3714500"/>
          </a:xfrm>
          <a:custGeom>
            <a:avLst/>
            <a:gdLst/>
            <a:ahLst/>
            <a:cxnLst/>
            <a:rect l="l" t="t" r="r" b="b"/>
            <a:pathLst>
              <a:path w="6742491" h="3714500">
                <a:moveTo>
                  <a:pt x="0" y="0"/>
                </a:moveTo>
                <a:lnTo>
                  <a:pt x="6742491" y="0"/>
                </a:lnTo>
                <a:lnTo>
                  <a:pt x="6742491" y="3714499"/>
                </a:lnTo>
                <a:lnTo>
                  <a:pt x="0" y="37144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56661" y="906156"/>
            <a:ext cx="16158420" cy="2346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0"/>
              </a:lnSpc>
            </a:pPr>
            <a:r>
              <a:rPr lang="en-US" sz="11000" spc="160" dirty="0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THANK YOU!</a:t>
            </a:r>
          </a:p>
        </p:txBody>
      </p:sp>
      <p:sp>
        <p:nvSpPr>
          <p:cNvPr id="6" name="Freeform 6"/>
          <p:cNvSpPr/>
          <p:nvPr/>
        </p:nvSpPr>
        <p:spPr>
          <a:xfrm>
            <a:off x="15127362" y="1028700"/>
            <a:ext cx="2095848" cy="2516848"/>
          </a:xfrm>
          <a:custGeom>
            <a:avLst/>
            <a:gdLst/>
            <a:ahLst/>
            <a:cxnLst/>
            <a:rect l="l" t="t" r="r" b="b"/>
            <a:pathLst>
              <a:path w="2095848" h="2516848">
                <a:moveTo>
                  <a:pt x="0" y="0"/>
                </a:moveTo>
                <a:lnTo>
                  <a:pt x="2095848" y="0"/>
                </a:lnTo>
                <a:lnTo>
                  <a:pt x="2095848" y="2516848"/>
                </a:lnTo>
                <a:lnTo>
                  <a:pt x="0" y="2516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549232">
            <a:off x="15579499" y="6258283"/>
            <a:ext cx="2067970" cy="3488907"/>
          </a:xfrm>
          <a:custGeom>
            <a:avLst/>
            <a:gdLst/>
            <a:ahLst/>
            <a:cxnLst/>
            <a:rect l="l" t="t" r="r" b="b"/>
            <a:pathLst>
              <a:path w="2067970" h="3488907">
                <a:moveTo>
                  <a:pt x="0" y="0"/>
                </a:moveTo>
                <a:lnTo>
                  <a:pt x="2067970" y="0"/>
                </a:lnTo>
                <a:lnTo>
                  <a:pt x="2067970" y="3488906"/>
                </a:lnTo>
                <a:lnTo>
                  <a:pt x="0" y="34889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43F69D-ED6A-4BDC-7F8A-D29D48723563}"/>
              </a:ext>
            </a:extLst>
          </p:cNvPr>
          <p:cNvSpPr txBox="1"/>
          <p:nvPr/>
        </p:nvSpPr>
        <p:spPr>
          <a:xfrm>
            <a:off x="3894377" y="3435833"/>
            <a:ext cx="1028298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4400" dirty="0">
                <a:solidFill>
                  <a:schemeClr val="accent3"/>
                </a:solidFill>
                <a:latin typeface="Caveat Brush" pitchFamily="2" charset="77"/>
              </a:rPr>
              <a:t>To receive more individualized Test Preparation assistance schedule with a Success Coach!</a:t>
            </a:r>
            <a:endParaRPr lang="en-US" sz="4400" dirty="0">
              <a:solidFill>
                <a:schemeClr val="accent3"/>
              </a:solidFill>
              <a:effectLst/>
              <a:latin typeface="Caveat Brush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91AF92-7DA2-15FC-EB4E-61E2076B4C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4200" y="5161362"/>
            <a:ext cx="3150810" cy="31508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585769-20B3-91CB-0891-9135A6B0FE16}"/>
              </a:ext>
            </a:extLst>
          </p:cNvPr>
          <p:cNvSpPr txBox="1"/>
          <p:nvPr/>
        </p:nvSpPr>
        <p:spPr>
          <a:xfrm>
            <a:off x="6726107" y="8682815"/>
            <a:ext cx="55379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  <a:latin typeface="Caveat Brush" pitchFamily="2" charset="77"/>
              </a:rPr>
              <a:t>220 Lawrence Center</a:t>
            </a:r>
          </a:p>
          <a:p>
            <a:r>
              <a:rPr lang="en-US" sz="3200" dirty="0">
                <a:solidFill>
                  <a:schemeClr val="accent5"/>
                </a:solidFill>
                <a:latin typeface="Caveat Brush" pitchFamily="2" charset="77"/>
              </a:rPr>
              <a:t>Phone: (610) 436-1067</a:t>
            </a:r>
          </a:p>
          <a:p>
            <a:r>
              <a:rPr lang="en-US" sz="3200" dirty="0">
                <a:solidFill>
                  <a:schemeClr val="accent5"/>
                </a:solidFill>
                <a:latin typeface="Caveat Brush" pitchFamily="2" charset="77"/>
              </a:rPr>
              <a:t>Email: </a:t>
            </a:r>
            <a:r>
              <a:rPr lang="en-US" sz="3200" dirty="0">
                <a:solidFill>
                  <a:schemeClr val="bg1"/>
                </a:solidFill>
                <a:latin typeface="Caveat Brush" pitchFamily="2" charset="77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successcoaching@wcupa.edu</a:t>
            </a:r>
            <a:endParaRPr lang="en-US" sz="3200" dirty="0">
              <a:solidFill>
                <a:schemeClr val="bg1"/>
              </a:solidFill>
              <a:latin typeface="Caveat Brush" pitchFamily="2" charset="77"/>
            </a:endParaRPr>
          </a:p>
          <a:p>
            <a:endParaRPr lang="en-US" dirty="0">
              <a:solidFill>
                <a:schemeClr val="accent5"/>
              </a:solidFill>
              <a:latin typeface="Caveat Brush" pitchFamily="2" charset="77"/>
            </a:endParaRPr>
          </a:p>
          <a:p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6A6DDC7C-257D-4A58-B294-4461E5F3B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3252788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4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2771037" y="1852425"/>
            <a:ext cx="13139257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 spc="96" dirty="0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GETTING STARTED</a:t>
            </a:r>
          </a:p>
        </p:txBody>
      </p:sp>
      <p:sp>
        <p:nvSpPr>
          <p:cNvPr id="4" name="Freeform 4"/>
          <p:cNvSpPr/>
          <p:nvPr/>
        </p:nvSpPr>
        <p:spPr>
          <a:xfrm>
            <a:off x="14606776" y="-358949"/>
            <a:ext cx="4677906" cy="2211374"/>
          </a:xfrm>
          <a:custGeom>
            <a:avLst/>
            <a:gdLst/>
            <a:ahLst/>
            <a:cxnLst/>
            <a:rect l="l" t="t" r="r" b="b"/>
            <a:pathLst>
              <a:path w="4677906" h="2211374">
                <a:moveTo>
                  <a:pt x="0" y="0"/>
                </a:moveTo>
                <a:lnTo>
                  <a:pt x="4677905" y="0"/>
                </a:lnTo>
                <a:lnTo>
                  <a:pt x="4677905" y="2211374"/>
                </a:lnTo>
                <a:lnTo>
                  <a:pt x="0" y="2211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81913">
            <a:off x="72842" y="-127392"/>
            <a:ext cx="2325297" cy="2377163"/>
          </a:xfrm>
          <a:custGeom>
            <a:avLst/>
            <a:gdLst/>
            <a:ahLst/>
            <a:cxnLst/>
            <a:rect l="l" t="t" r="r" b="b"/>
            <a:pathLst>
              <a:path w="2325297" h="2377163">
                <a:moveTo>
                  <a:pt x="0" y="0"/>
                </a:moveTo>
                <a:lnTo>
                  <a:pt x="2325297" y="0"/>
                </a:lnTo>
                <a:lnTo>
                  <a:pt x="2325297" y="2377162"/>
                </a:lnTo>
                <a:lnTo>
                  <a:pt x="0" y="23771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49596" y="996524"/>
            <a:ext cx="15572100" cy="2604788"/>
          </a:xfrm>
          <a:custGeom>
            <a:avLst/>
            <a:gdLst/>
            <a:ahLst/>
            <a:cxnLst/>
            <a:rect l="l" t="t" r="r" b="b"/>
            <a:pathLst>
              <a:path w="15572100" h="2604788">
                <a:moveTo>
                  <a:pt x="0" y="0"/>
                </a:moveTo>
                <a:lnTo>
                  <a:pt x="15572099" y="0"/>
                </a:lnTo>
                <a:lnTo>
                  <a:pt x="15572099" y="2604788"/>
                </a:lnTo>
                <a:lnTo>
                  <a:pt x="0" y="26047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4706600" y="7886700"/>
            <a:ext cx="4949452" cy="3446618"/>
          </a:xfrm>
          <a:custGeom>
            <a:avLst/>
            <a:gdLst/>
            <a:ahLst/>
            <a:cxnLst/>
            <a:rect l="l" t="t" r="r" b="b"/>
            <a:pathLst>
              <a:path w="4949452" h="3446618">
                <a:moveTo>
                  <a:pt x="0" y="0"/>
                </a:moveTo>
                <a:lnTo>
                  <a:pt x="4949452" y="0"/>
                </a:lnTo>
                <a:lnTo>
                  <a:pt x="4949452" y="3446619"/>
                </a:lnTo>
                <a:lnTo>
                  <a:pt x="0" y="34466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65231" y="8447317"/>
            <a:ext cx="1829654" cy="2057893"/>
          </a:xfrm>
          <a:custGeom>
            <a:avLst/>
            <a:gdLst/>
            <a:ahLst/>
            <a:cxnLst/>
            <a:rect l="l" t="t" r="r" b="b"/>
            <a:pathLst>
              <a:path w="1829654" h="2057893">
                <a:moveTo>
                  <a:pt x="0" y="0"/>
                </a:moveTo>
                <a:lnTo>
                  <a:pt x="1829654" y="0"/>
                </a:lnTo>
                <a:lnTo>
                  <a:pt x="1829654" y="2057893"/>
                </a:lnTo>
                <a:lnTo>
                  <a:pt x="0" y="20578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684476" y="3683628"/>
            <a:ext cx="15210125" cy="7242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4400" dirty="0">
                <a:solidFill>
                  <a:schemeClr val="accent5"/>
                </a:solidFill>
                <a:latin typeface="Caveat Brush"/>
                <a:ea typeface="Caveat Brush"/>
                <a:cs typeface="Caveat Brush"/>
                <a:sym typeface="Caveat Brush"/>
              </a:rPr>
              <a:t>1. Figure out the information you know already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Make a list of key concepts and define as many as you can from memory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Answer questions in your notes, or make up your own questions from your notes/readings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Lecture to yourself, to someone else, or to an imaginary audience on the core concepts</a:t>
            </a:r>
            <a:endParaRPr lang="en-US" sz="3600" dirty="0">
              <a:solidFill>
                <a:srgbClr val="FFFFFF"/>
              </a:solidFill>
              <a:latin typeface="Caveat Brush"/>
              <a:ea typeface="Caveat Brush"/>
              <a:cs typeface="Caveat Brush"/>
              <a:sym typeface="Caveat Brush"/>
            </a:endParaRPr>
          </a:p>
          <a:p>
            <a:pPr marL="742950" indent="-742950" algn="just">
              <a:lnSpc>
                <a:spcPts val="7000"/>
              </a:lnSpc>
              <a:buAutoNum type="arabicPeriod" startAt="2"/>
            </a:pPr>
            <a:r>
              <a:rPr lang="en-US" sz="4400" dirty="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rPr>
              <a:t>Make a study plan/study guide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veat Brush"/>
                <a:ea typeface="Caveat Brush"/>
                <a:cs typeface="Caveat Brush"/>
                <a:sym typeface="Caveat Brush"/>
              </a:rPr>
              <a:t>Make flashcards (Quizlet)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veat Brush"/>
                <a:ea typeface="Caveat Brush"/>
                <a:cs typeface="Caveat Brush"/>
                <a:sym typeface="Caveat Brush"/>
              </a:rPr>
              <a:t>Time manage and figure out what days/times you will study</a:t>
            </a:r>
          </a:p>
          <a:p>
            <a:pPr algn="just">
              <a:lnSpc>
                <a:spcPts val="7000"/>
              </a:lnSpc>
            </a:pPr>
            <a:endParaRPr lang="en-US" sz="3200" dirty="0">
              <a:solidFill>
                <a:schemeClr val="bg1"/>
              </a:solidFill>
              <a:latin typeface="Caveat Brush"/>
              <a:ea typeface="Caveat Brush"/>
              <a:cs typeface="Caveat Brush"/>
              <a:sym typeface="Caveat Brush"/>
            </a:endParaRPr>
          </a:p>
          <a:p>
            <a:pPr lvl="1" algn="just">
              <a:lnSpc>
                <a:spcPts val="7000"/>
              </a:lnSpc>
            </a:pPr>
            <a:endParaRPr lang="en-US" sz="5000" dirty="0">
              <a:solidFill>
                <a:srgbClr val="FFFFFF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4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59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505200" y="554680"/>
            <a:ext cx="129921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12000" spc="96" dirty="0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Learning Styles</a:t>
            </a:r>
          </a:p>
        </p:txBody>
      </p:sp>
      <p:sp>
        <p:nvSpPr>
          <p:cNvPr id="5" name="Freeform 5"/>
          <p:cNvSpPr/>
          <p:nvPr/>
        </p:nvSpPr>
        <p:spPr>
          <a:xfrm>
            <a:off x="3505200" y="1956029"/>
            <a:ext cx="10515600" cy="823323"/>
          </a:xfrm>
          <a:custGeom>
            <a:avLst/>
            <a:gdLst/>
            <a:ahLst/>
            <a:cxnLst/>
            <a:rect l="l" t="t" r="r" b="b"/>
            <a:pathLst>
              <a:path w="8793627" h="559594">
                <a:moveTo>
                  <a:pt x="0" y="0"/>
                </a:moveTo>
                <a:lnTo>
                  <a:pt x="8793627" y="0"/>
                </a:lnTo>
                <a:lnTo>
                  <a:pt x="8793627" y="559594"/>
                </a:lnTo>
                <a:lnTo>
                  <a:pt x="0" y="559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screenshot of a chart&#10;&#10;Description automatically generated">
            <a:extLst>
              <a:ext uri="{FF2B5EF4-FFF2-40B4-BE49-F238E27FC236}">
                <a16:creationId xmlns:a16="http://schemas.microsoft.com/office/drawing/2014/main" id="{13C47B92-444B-2BF3-C579-49D7C35394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886022"/>
            <a:ext cx="13207732" cy="6846298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4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558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77" b="-9277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1356839" y="366169"/>
            <a:ext cx="15971993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0000" spc="96" dirty="0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How Do You Study Best?</a:t>
            </a:r>
          </a:p>
        </p:txBody>
      </p:sp>
      <p:sp>
        <p:nvSpPr>
          <p:cNvPr id="4" name="Freeform 4"/>
          <p:cNvSpPr/>
          <p:nvPr/>
        </p:nvSpPr>
        <p:spPr>
          <a:xfrm rot="-5400000">
            <a:off x="5219026" y="5838651"/>
            <a:ext cx="8134098" cy="528843"/>
          </a:xfrm>
          <a:custGeom>
            <a:avLst/>
            <a:gdLst/>
            <a:ahLst/>
            <a:cxnLst/>
            <a:rect l="l" t="t" r="r" b="b"/>
            <a:pathLst>
              <a:path w="6243317" h="397302">
                <a:moveTo>
                  <a:pt x="0" y="0"/>
                </a:moveTo>
                <a:lnTo>
                  <a:pt x="6243317" y="0"/>
                </a:lnTo>
                <a:lnTo>
                  <a:pt x="6243317" y="397302"/>
                </a:lnTo>
                <a:lnTo>
                  <a:pt x="0" y="3973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8100" y="366169"/>
            <a:ext cx="1936089" cy="1608969"/>
          </a:xfrm>
          <a:custGeom>
            <a:avLst/>
            <a:gdLst/>
            <a:ahLst/>
            <a:cxnLst/>
            <a:rect l="l" t="t" r="r" b="b"/>
            <a:pathLst>
              <a:path w="2340974" h="1877656">
                <a:moveTo>
                  <a:pt x="0" y="0"/>
                </a:moveTo>
                <a:lnTo>
                  <a:pt x="2340974" y="0"/>
                </a:lnTo>
                <a:lnTo>
                  <a:pt x="2340974" y="1877656"/>
                </a:lnTo>
                <a:lnTo>
                  <a:pt x="0" y="1877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486836">
            <a:off x="16542408" y="45533"/>
            <a:ext cx="1620411" cy="2351520"/>
          </a:xfrm>
          <a:custGeom>
            <a:avLst/>
            <a:gdLst/>
            <a:ahLst/>
            <a:cxnLst/>
            <a:rect l="l" t="t" r="r" b="b"/>
            <a:pathLst>
              <a:path w="1620411" h="2351520">
                <a:moveTo>
                  <a:pt x="0" y="0"/>
                </a:moveTo>
                <a:lnTo>
                  <a:pt x="1620411" y="0"/>
                </a:lnTo>
                <a:lnTo>
                  <a:pt x="1620411" y="2351520"/>
                </a:lnTo>
                <a:lnTo>
                  <a:pt x="0" y="23515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856644" y="3314700"/>
            <a:ext cx="7860787" cy="5228668"/>
          </a:xfrm>
          <a:custGeom>
            <a:avLst/>
            <a:gdLst/>
            <a:ahLst/>
            <a:cxnLst/>
            <a:rect l="l" t="t" r="r" b="b"/>
            <a:pathLst>
              <a:path w="7860787" h="5228668">
                <a:moveTo>
                  <a:pt x="0" y="0"/>
                </a:moveTo>
                <a:lnTo>
                  <a:pt x="7860786" y="0"/>
                </a:lnTo>
                <a:lnTo>
                  <a:pt x="7860786" y="5228668"/>
                </a:lnTo>
                <a:lnTo>
                  <a:pt x="0" y="52286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720642" y="3009900"/>
            <a:ext cx="6730442" cy="12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FCC4E2"/>
                </a:solidFill>
                <a:latin typeface="Cabin Sketch"/>
                <a:ea typeface="Cabin Sketch"/>
                <a:cs typeface="Cabin Sketch"/>
                <a:sym typeface="Cabin Sketch"/>
              </a:rPr>
              <a:t>Learning Styles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98B8B2-DF32-8202-0FDC-D0CC172A9FDE}"/>
              </a:ext>
            </a:extLst>
          </p:cNvPr>
          <p:cNvSpPr txBox="1"/>
          <p:nvPr/>
        </p:nvSpPr>
        <p:spPr>
          <a:xfrm>
            <a:off x="1482048" y="4288520"/>
            <a:ext cx="78607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Recopy notes later if you’re </a:t>
            </a:r>
          </a:p>
          <a:p>
            <a:pPr algn="l"/>
            <a:r>
              <a:rPr lang="en-US" sz="4000" b="1" dirty="0">
                <a:solidFill>
                  <a:schemeClr val="accent5"/>
                </a:solidFill>
                <a:latin typeface="Caveat Brush" pitchFamily="2" charset="77"/>
              </a:rPr>
              <a:t>v</a:t>
            </a:r>
            <a:r>
              <a:rPr lang="en-US" sz="4000" b="1" i="0" dirty="0">
                <a:solidFill>
                  <a:schemeClr val="accent5"/>
                </a:solidFill>
                <a:effectLst/>
                <a:latin typeface="Caveat Brush" pitchFamily="2" charset="77"/>
              </a:rPr>
              <a:t>isual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, or use a highlighter or annotate.</a:t>
            </a:r>
          </a:p>
          <a:p>
            <a:pPr algn="l"/>
            <a:endParaRPr lang="en-US" sz="4000" dirty="0">
              <a:solidFill>
                <a:schemeClr val="bg1"/>
              </a:solidFill>
              <a:latin typeface="Caveat Brush" pitchFamily="2" charset="77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Record a lecture and listen later if </a:t>
            </a:r>
          </a:p>
          <a:p>
            <a:pPr algn="l"/>
            <a:r>
              <a:rPr lang="en-US" sz="40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you’re </a:t>
            </a:r>
            <a:r>
              <a:rPr lang="en-US" sz="4000" b="0" i="0" dirty="0">
                <a:solidFill>
                  <a:schemeClr val="accent6"/>
                </a:solidFill>
                <a:effectLst/>
                <a:latin typeface="Caveat Brush" pitchFamily="2" charset="77"/>
              </a:rPr>
              <a:t>auditory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.</a:t>
            </a:r>
            <a:endParaRPr lang="en-US" sz="4000" b="0" i="0" dirty="0">
              <a:solidFill>
                <a:schemeClr val="accent6"/>
              </a:solidFill>
              <a:effectLst/>
              <a:latin typeface="Caveat Brush" pitchFamily="2" charset="77"/>
            </a:endParaRPr>
          </a:p>
          <a:p>
            <a:pPr algn="l"/>
            <a:endParaRPr lang="en-US" sz="4000" b="0" i="0" dirty="0">
              <a:solidFill>
                <a:schemeClr val="bg1"/>
              </a:solidFill>
              <a:effectLst/>
              <a:latin typeface="Caveat Brush" pitchFamily="2" charset="77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Move around and use activities when </a:t>
            </a:r>
          </a:p>
          <a:p>
            <a:pPr algn="l"/>
            <a:r>
              <a:rPr lang="en-US" sz="40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you review if you’re </a:t>
            </a:r>
            <a:r>
              <a:rPr lang="en-US" sz="4000" b="0" i="0" dirty="0">
                <a:solidFill>
                  <a:schemeClr val="accent3"/>
                </a:solidFill>
                <a:effectLst/>
                <a:latin typeface="Caveat Brush" pitchFamily="2" charset="77"/>
              </a:rPr>
              <a:t>tactile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.</a:t>
            </a:r>
            <a:endParaRPr lang="en-US" sz="4000" b="0" i="0" dirty="0">
              <a:solidFill>
                <a:schemeClr val="accent3"/>
              </a:solidFill>
              <a:effectLst/>
              <a:latin typeface="Caveat Brush" pitchFamily="2" charset="77"/>
            </a:endParaRPr>
          </a:p>
          <a:p>
            <a:pPr algn="l"/>
            <a:endParaRPr lang="en-US" sz="4000" b="0" i="0" dirty="0">
              <a:solidFill>
                <a:schemeClr val="bg1"/>
              </a:solidFill>
              <a:effectLst/>
              <a:latin typeface="Caveat Brush" pitchFamily="2" charset="77"/>
            </a:endParaRP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4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6294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3744159" y="3257758"/>
            <a:ext cx="3490268" cy="3553426"/>
          </a:xfrm>
          <a:custGeom>
            <a:avLst/>
            <a:gdLst/>
            <a:ahLst/>
            <a:cxnLst/>
            <a:rect l="l" t="t" r="r" b="b"/>
            <a:pathLst>
              <a:path w="4909091" h="4927408">
                <a:moveTo>
                  <a:pt x="0" y="0"/>
                </a:moveTo>
                <a:lnTo>
                  <a:pt x="4909091" y="0"/>
                </a:lnTo>
                <a:lnTo>
                  <a:pt x="4909091" y="4927408"/>
                </a:lnTo>
                <a:lnTo>
                  <a:pt x="0" y="49274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61738" y="3257758"/>
            <a:ext cx="3490269" cy="3553426"/>
          </a:xfrm>
          <a:custGeom>
            <a:avLst/>
            <a:gdLst/>
            <a:ahLst/>
            <a:cxnLst/>
            <a:rect l="l" t="t" r="r" b="b"/>
            <a:pathLst>
              <a:path w="4909091" h="4927408">
                <a:moveTo>
                  <a:pt x="0" y="0"/>
                </a:moveTo>
                <a:lnTo>
                  <a:pt x="4909090" y="0"/>
                </a:lnTo>
                <a:lnTo>
                  <a:pt x="4909090" y="4927408"/>
                </a:lnTo>
                <a:lnTo>
                  <a:pt x="0" y="4927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265869" y="3268644"/>
            <a:ext cx="3490268" cy="3553427"/>
          </a:xfrm>
          <a:custGeom>
            <a:avLst/>
            <a:gdLst/>
            <a:ahLst/>
            <a:cxnLst/>
            <a:rect l="l" t="t" r="r" b="b"/>
            <a:pathLst>
              <a:path w="4909091" h="4927408">
                <a:moveTo>
                  <a:pt x="0" y="0"/>
                </a:moveTo>
                <a:lnTo>
                  <a:pt x="4909091" y="0"/>
                </a:lnTo>
                <a:lnTo>
                  <a:pt x="4909091" y="4927408"/>
                </a:lnTo>
                <a:lnTo>
                  <a:pt x="0" y="49274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37516" y="1148678"/>
            <a:ext cx="17259300" cy="1481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11000" spc="88" dirty="0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Where Do You Study Best?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1689" y="4444311"/>
            <a:ext cx="2639719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F0F0F0"/>
                </a:solidFill>
                <a:latin typeface="Caveat Brush"/>
                <a:ea typeface="Caveat Brush"/>
                <a:cs typeface="Caveat Brush"/>
                <a:sym typeface="Caveat Brush"/>
              </a:rPr>
              <a:t>Library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87014" y="4442841"/>
            <a:ext cx="2639719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F0F0F0"/>
                </a:solidFill>
                <a:latin typeface="Caveat Brush"/>
                <a:ea typeface="Caveat Brush"/>
                <a:cs typeface="Caveat Brush"/>
                <a:sym typeface="Caveat Brush"/>
              </a:rPr>
              <a:t>Sykes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722146" y="4442841"/>
            <a:ext cx="2639719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F0F0F0"/>
                </a:solidFill>
                <a:latin typeface="Caveat Brush"/>
                <a:ea typeface="Caveat Brush"/>
                <a:cs typeface="Caveat Brush"/>
                <a:sym typeface="Caveat Brush"/>
              </a:rPr>
              <a:t>Your room</a:t>
            </a: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BC5C9B45-67E8-CB8A-51E7-8D49D38CE788}"/>
              </a:ext>
            </a:extLst>
          </p:cNvPr>
          <p:cNvSpPr/>
          <p:nvPr/>
        </p:nvSpPr>
        <p:spPr>
          <a:xfrm>
            <a:off x="376414" y="3366787"/>
            <a:ext cx="3490268" cy="3553426"/>
          </a:xfrm>
          <a:custGeom>
            <a:avLst/>
            <a:gdLst/>
            <a:ahLst/>
            <a:cxnLst/>
            <a:rect l="l" t="t" r="r" b="b"/>
            <a:pathLst>
              <a:path w="4909091" h="4927408">
                <a:moveTo>
                  <a:pt x="0" y="0"/>
                </a:moveTo>
                <a:lnTo>
                  <a:pt x="4909091" y="0"/>
                </a:lnTo>
                <a:lnTo>
                  <a:pt x="4909091" y="4927408"/>
                </a:lnTo>
                <a:lnTo>
                  <a:pt x="0" y="49274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BA65C10C-A80E-151D-5CBF-23EEDB479103}"/>
              </a:ext>
            </a:extLst>
          </p:cNvPr>
          <p:cNvSpPr txBox="1"/>
          <p:nvPr/>
        </p:nvSpPr>
        <p:spPr>
          <a:xfrm>
            <a:off x="13760488" y="4157403"/>
            <a:ext cx="3611144" cy="1754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400" dirty="0">
                <a:solidFill>
                  <a:srgbClr val="F0F0F0"/>
                </a:solidFill>
                <a:latin typeface="Caveat Brush"/>
                <a:ea typeface="Caveat Brush"/>
                <a:cs typeface="Caveat Brush"/>
                <a:sym typeface="Caveat Brush"/>
              </a:rPr>
              <a:t>Residence Hall side lounge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F4DB6A40-DA1D-92F9-7A3E-8035D2B1F5D3}"/>
              </a:ext>
            </a:extLst>
          </p:cNvPr>
          <p:cNvSpPr txBox="1"/>
          <p:nvPr/>
        </p:nvSpPr>
        <p:spPr>
          <a:xfrm>
            <a:off x="5087014" y="8465092"/>
            <a:ext cx="7132268" cy="1346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9999" spc="79" dirty="0">
                <a:solidFill>
                  <a:srgbClr val="C1FF72"/>
                </a:solidFill>
                <a:latin typeface="Cabin Sketch"/>
                <a:ea typeface="Cabin Sketch"/>
                <a:cs typeface="Cabin Sketch"/>
                <a:sym typeface="Cabin Sketch"/>
              </a:rPr>
              <a:t>Where Else? </a:t>
            </a: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4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82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310403" y="349920"/>
            <a:ext cx="15667193" cy="3154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 spc="96" dirty="0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How Often? Distributed Study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711675"/>
            <a:ext cx="6730442" cy="138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dirty="0">
                <a:solidFill>
                  <a:srgbClr val="C1FF72"/>
                </a:solidFill>
                <a:latin typeface="Cabin Sketch"/>
                <a:ea typeface="Cabin Sketch"/>
                <a:cs typeface="Cabin Sketch"/>
                <a:sym typeface="Cabin Sketch"/>
              </a:rPr>
              <a:t>Daily Review: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0" y="4124986"/>
            <a:ext cx="8115300" cy="603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4400" dirty="0">
                <a:solidFill>
                  <a:srgbClr val="F0F0F0"/>
                </a:solidFill>
                <a:latin typeface="Caveat Brush"/>
                <a:ea typeface="Caveat Brush"/>
                <a:cs typeface="Caveat Brush"/>
                <a:sym typeface="Caveat Brush"/>
              </a:rPr>
              <a:t>15-20 minutes a day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7878" y="5560460"/>
            <a:ext cx="78867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dirty="0">
                <a:solidFill>
                  <a:srgbClr val="FCC4E2"/>
                </a:solidFill>
                <a:latin typeface="Cabin Sketch"/>
                <a:ea typeface="Cabin Sketch"/>
                <a:cs typeface="Cabin Sketch"/>
                <a:sym typeface="Cabin Sketch"/>
              </a:rPr>
              <a:t>Weekly Reviews: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591524"/>
            <a:ext cx="6730442" cy="138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dirty="0">
                <a:solidFill>
                  <a:srgbClr val="AAEBD7"/>
                </a:solidFill>
                <a:latin typeface="Cabin Sketch"/>
                <a:ea typeface="Cabin Sketch"/>
                <a:cs typeface="Cabin Sketch"/>
                <a:sym typeface="Cabin Sketch"/>
              </a:rPr>
              <a:t>Major Reviews: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392644" y="-194915"/>
            <a:ext cx="2047756" cy="2808644"/>
          </a:xfrm>
          <a:custGeom>
            <a:avLst/>
            <a:gdLst/>
            <a:ahLst/>
            <a:cxnLst/>
            <a:rect l="l" t="t" r="r" b="b"/>
            <a:pathLst>
              <a:path w="2047756" h="2808644">
                <a:moveTo>
                  <a:pt x="0" y="0"/>
                </a:moveTo>
                <a:lnTo>
                  <a:pt x="2047756" y="0"/>
                </a:lnTo>
                <a:lnTo>
                  <a:pt x="2047756" y="2808644"/>
                </a:lnTo>
                <a:lnTo>
                  <a:pt x="0" y="2808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27214" y="234841"/>
            <a:ext cx="2227854" cy="2090132"/>
          </a:xfrm>
          <a:custGeom>
            <a:avLst/>
            <a:gdLst/>
            <a:ahLst/>
            <a:cxnLst/>
            <a:rect l="l" t="t" r="r" b="b"/>
            <a:pathLst>
              <a:path w="2227854" h="2090132">
                <a:moveTo>
                  <a:pt x="0" y="0"/>
                </a:moveTo>
                <a:lnTo>
                  <a:pt x="2227854" y="0"/>
                </a:lnTo>
                <a:lnTo>
                  <a:pt x="2227854" y="2090133"/>
                </a:lnTo>
                <a:lnTo>
                  <a:pt x="0" y="2090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E2EE236D-729F-91F4-A74C-983F8A0D58CF}"/>
              </a:ext>
            </a:extLst>
          </p:cNvPr>
          <p:cNvSpPr txBox="1"/>
          <p:nvPr/>
        </p:nvSpPr>
        <p:spPr>
          <a:xfrm>
            <a:off x="9184822" y="6087757"/>
            <a:ext cx="8115300" cy="603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4400" dirty="0">
                <a:solidFill>
                  <a:srgbClr val="F0F0F0"/>
                </a:solidFill>
                <a:latin typeface="Caveat Brush"/>
                <a:ea typeface="Caveat Brush"/>
                <a:cs typeface="Caveat Brush"/>
                <a:sym typeface="Caveat Brush"/>
              </a:rPr>
              <a:t>45 minutes to 1 hour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3779F1E2-B57B-F070-6059-EE0EA79228E3}"/>
              </a:ext>
            </a:extLst>
          </p:cNvPr>
          <p:cNvSpPr txBox="1"/>
          <p:nvPr/>
        </p:nvSpPr>
        <p:spPr>
          <a:xfrm>
            <a:off x="9144000" y="8051426"/>
            <a:ext cx="8115300" cy="640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4400" dirty="0">
                <a:solidFill>
                  <a:srgbClr val="F0F0F0"/>
                </a:solidFill>
                <a:latin typeface="Caveat Brush"/>
                <a:ea typeface="Caveat Brush"/>
                <a:cs typeface="Caveat Brush"/>
                <a:sym typeface="Caveat Brush"/>
              </a:rPr>
              <a:t>1-2 hours, </a:t>
            </a:r>
            <a:r>
              <a:rPr lang="en-US" sz="5400" dirty="0">
                <a:solidFill>
                  <a:srgbClr val="F0F0F0"/>
                </a:solidFill>
                <a:latin typeface="Caveat Brush"/>
                <a:ea typeface="Caveat Brush"/>
                <a:cs typeface="Caveat Brush"/>
                <a:sym typeface="Caveat Brush"/>
              </a:rPr>
              <a:t>_ </a:t>
            </a:r>
            <a:r>
              <a:rPr lang="en-US" sz="4400" dirty="0">
                <a:solidFill>
                  <a:srgbClr val="F0F0F0"/>
                </a:solidFill>
                <a:latin typeface="Caveat Brush"/>
                <a:ea typeface="Caveat Brush"/>
                <a:cs typeface="Caveat Brush"/>
                <a:sym typeface="Caveat Brush"/>
              </a:rPr>
              <a:t>days in a row before exam </a:t>
            </a: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4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067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algn="l"/>
            <a:endParaRPr lang="en-US" sz="3600" b="0" i="0" dirty="0">
              <a:solidFill>
                <a:schemeClr val="bg1"/>
              </a:solidFill>
              <a:effectLst/>
              <a:latin typeface="Caveat Brush" pitchFamily="2" charset="77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187775" y="82570"/>
            <a:ext cx="3603744" cy="2863142"/>
          </a:xfrm>
          <a:custGeom>
            <a:avLst/>
            <a:gdLst/>
            <a:ahLst/>
            <a:cxnLst/>
            <a:rect l="l" t="t" r="r" b="b"/>
            <a:pathLst>
              <a:path w="7527521" h="6980065">
                <a:moveTo>
                  <a:pt x="0" y="0"/>
                </a:moveTo>
                <a:lnTo>
                  <a:pt x="7527521" y="0"/>
                </a:lnTo>
                <a:lnTo>
                  <a:pt x="7527521" y="6980065"/>
                </a:lnTo>
                <a:lnTo>
                  <a:pt x="0" y="69800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850390" y="512115"/>
            <a:ext cx="13139257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12000" spc="96" dirty="0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While Studying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7788" y="2592592"/>
            <a:ext cx="1734242" cy="1238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7200" spc="79" dirty="0">
                <a:solidFill>
                  <a:srgbClr val="C1FF72"/>
                </a:solidFill>
                <a:latin typeface="Cabin Sketch"/>
                <a:ea typeface="Cabin Sketch"/>
                <a:cs typeface="Cabin Sketch"/>
                <a:sym typeface="Cabin Sketch"/>
              </a:rPr>
              <a:t>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12866" y="2819221"/>
            <a:ext cx="8115300" cy="1671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36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Use the study techniques that work best for you to get engaged with the information</a:t>
            </a:r>
          </a:p>
          <a:p>
            <a:pPr algn="just">
              <a:lnSpc>
                <a:spcPts val="4619"/>
              </a:lnSpc>
            </a:pPr>
            <a:endParaRPr lang="en-US" sz="3299" dirty="0">
              <a:solidFill>
                <a:srgbClr val="F0F0F0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58108" y="4193147"/>
            <a:ext cx="2076184" cy="123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7200" spc="79" dirty="0">
                <a:solidFill>
                  <a:srgbClr val="FC8183"/>
                </a:solidFill>
                <a:latin typeface="Cabin Sketch"/>
                <a:ea typeface="Cabin Sketch"/>
                <a:cs typeface="Cabin Sketch"/>
                <a:sym typeface="Cabin Sketch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92074" y="4262729"/>
            <a:ext cx="8115300" cy="1158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36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Make practice tests or use quizzes/questions available to you</a:t>
            </a:r>
            <a:endParaRPr lang="en-US" sz="3299" dirty="0">
              <a:solidFill>
                <a:schemeClr val="bg1"/>
              </a:solidFill>
              <a:latin typeface="Caveat Brush" pitchFamily="2" charset="77"/>
              <a:ea typeface="Caveat Brush"/>
              <a:cs typeface="Caveat Brush"/>
              <a:sym typeface="Caveat Brush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58108" y="5793702"/>
            <a:ext cx="2076184" cy="123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7200" spc="79" dirty="0">
                <a:solidFill>
                  <a:srgbClr val="FCC4E2"/>
                </a:solidFill>
                <a:latin typeface="Cabin Sketch"/>
                <a:ea typeface="Cabin Sketch"/>
                <a:cs typeface="Cabin Sketch"/>
                <a:sym typeface="Cabin Sketch"/>
              </a:rPr>
              <a:t>3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E603097D-204D-0EF3-9AE4-0CD142368CEE}"/>
              </a:ext>
            </a:extLst>
          </p:cNvPr>
          <p:cNvSpPr txBox="1"/>
          <p:nvPr/>
        </p:nvSpPr>
        <p:spPr>
          <a:xfrm>
            <a:off x="1492074" y="5997796"/>
            <a:ext cx="8115300" cy="574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36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Review past exams, quizzes, and assignments</a:t>
            </a:r>
            <a:endParaRPr lang="en-US" sz="3299" dirty="0">
              <a:solidFill>
                <a:schemeClr val="bg1"/>
              </a:solidFill>
              <a:latin typeface="Caveat Brush" pitchFamily="2" charset="77"/>
              <a:ea typeface="Caveat Brush"/>
              <a:cs typeface="Caveat Brush"/>
              <a:sym typeface="Caveat Brush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973B2C21-13E8-A92E-A1C9-139C1A81BFF2}"/>
              </a:ext>
            </a:extLst>
          </p:cNvPr>
          <p:cNvSpPr txBox="1"/>
          <p:nvPr/>
        </p:nvSpPr>
        <p:spPr>
          <a:xfrm>
            <a:off x="10482924" y="5553381"/>
            <a:ext cx="2076184" cy="123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7200" spc="79" dirty="0">
                <a:solidFill>
                  <a:schemeClr val="accent5"/>
                </a:solidFill>
                <a:latin typeface="Cabin Sketch"/>
                <a:ea typeface="Cabin Sketch"/>
                <a:cs typeface="Cabin Sketch"/>
                <a:sym typeface="Cabin Sketch"/>
              </a:rPr>
              <a:t>6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196B25E9-DF9D-2F1C-7EC5-D098BDCF097F}"/>
              </a:ext>
            </a:extLst>
          </p:cNvPr>
          <p:cNvSpPr txBox="1"/>
          <p:nvPr/>
        </p:nvSpPr>
        <p:spPr>
          <a:xfrm>
            <a:off x="11194933" y="4334379"/>
            <a:ext cx="8115300" cy="574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3299" dirty="0">
                <a:solidFill>
                  <a:schemeClr val="bg1"/>
                </a:solidFill>
                <a:latin typeface="Caveat Brush" pitchFamily="2" charset="77"/>
                <a:ea typeface="Caveat Brush"/>
                <a:cs typeface="Caveat Brush"/>
                <a:sym typeface="Caveat Brush"/>
              </a:rPr>
              <a:t>Make your own study guide/Quizlet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08823912-EC22-7974-6308-647E515F17D6}"/>
              </a:ext>
            </a:extLst>
          </p:cNvPr>
          <p:cNvSpPr txBox="1"/>
          <p:nvPr/>
        </p:nvSpPr>
        <p:spPr>
          <a:xfrm>
            <a:off x="10592780" y="2573151"/>
            <a:ext cx="2076184" cy="123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7200" spc="79" dirty="0">
                <a:solidFill>
                  <a:schemeClr val="accent4"/>
                </a:solidFill>
                <a:latin typeface="Cabin Sketch"/>
                <a:ea typeface="Cabin Sketch"/>
                <a:cs typeface="Cabin Sketch"/>
                <a:sym typeface="Cabin Sketch"/>
              </a:rPr>
              <a:t>4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BCD13FDA-3BAE-C7EF-FDE0-E723DD243AFB}"/>
              </a:ext>
            </a:extLst>
          </p:cNvPr>
          <p:cNvSpPr txBox="1"/>
          <p:nvPr/>
        </p:nvSpPr>
        <p:spPr>
          <a:xfrm>
            <a:off x="11237314" y="2980887"/>
            <a:ext cx="8115300" cy="574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3299" dirty="0">
                <a:solidFill>
                  <a:schemeClr val="bg1"/>
                </a:solidFill>
                <a:latin typeface="Caveat Brush" pitchFamily="2" charset="77"/>
                <a:ea typeface="Caveat Brush"/>
                <a:cs typeface="Caveat Brush"/>
                <a:sym typeface="Caveat Brush"/>
              </a:rPr>
              <a:t>Form a study group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8BECCB3A-D99B-A95D-8093-2F33CFDEBF32}"/>
              </a:ext>
            </a:extLst>
          </p:cNvPr>
          <p:cNvSpPr txBox="1"/>
          <p:nvPr/>
        </p:nvSpPr>
        <p:spPr>
          <a:xfrm>
            <a:off x="10482924" y="4002141"/>
            <a:ext cx="1734242" cy="1238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7200" spc="79" dirty="0">
                <a:solidFill>
                  <a:schemeClr val="accent6"/>
                </a:solidFill>
                <a:latin typeface="Cabin Sketch"/>
                <a:ea typeface="Cabin Sketch"/>
                <a:cs typeface="Cabin Sketch"/>
                <a:sym typeface="Cabin Sketch"/>
              </a:rPr>
              <a:t>5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58B19149-99E9-112D-4F57-3178B54D35DE}"/>
              </a:ext>
            </a:extLst>
          </p:cNvPr>
          <p:cNvSpPr txBox="1"/>
          <p:nvPr/>
        </p:nvSpPr>
        <p:spPr>
          <a:xfrm>
            <a:off x="1282252" y="7458709"/>
            <a:ext cx="7581904" cy="2261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endParaRPr lang="en-US" sz="3600" b="0" i="0" dirty="0">
              <a:solidFill>
                <a:schemeClr val="bg1"/>
              </a:solidFill>
              <a:effectLst/>
              <a:latin typeface="Caveat Brush" pitchFamily="2" charset="77"/>
            </a:endParaRPr>
          </a:p>
          <a:p>
            <a:pPr algn="l"/>
            <a:endParaRPr lang="en-US" sz="3600" b="0" i="0" dirty="0">
              <a:solidFill>
                <a:schemeClr val="bg1"/>
              </a:solidFill>
              <a:effectLst/>
              <a:latin typeface="Caveat Brush" pitchFamily="2" charset="77"/>
            </a:endParaRPr>
          </a:p>
          <a:p>
            <a:pPr algn="just">
              <a:lnSpc>
                <a:spcPts val="4619"/>
              </a:lnSpc>
            </a:pPr>
            <a:endParaRPr lang="en-US" sz="3299" dirty="0">
              <a:solidFill>
                <a:schemeClr val="bg1"/>
              </a:solidFill>
              <a:latin typeface="Caveat Brush" pitchFamily="2" charset="77"/>
              <a:ea typeface="Caveat Brush"/>
              <a:cs typeface="Caveat Brush"/>
              <a:sym typeface="Caveat Brush"/>
            </a:endParaRPr>
          </a:p>
          <a:p>
            <a:pPr algn="just">
              <a:lnSpc>
                <a:spcPts val="4619"/>
              </a:lnSpc>
            </a:pPr>
            <a:endParaRPr lang="en-US" sz="3299" dirty="0">
              <a:solidFill>
                <a:schemeClr val="bg1"/>
              </a:solidFill>
              <a:latin typeface="Caveat Brush" pitchFamily="2" charset="77"/>
              <a:ea typeface="Caveat Brush"/>
              <a:cs typeface="Caveat Brush"/>
              <a:sym typeface="Caveat Brush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F69B98-D04D-A634-1139-3CB4491D8085}"/>
              </a:ext>
            </a:extLst>
          </p:cNvPr>
          <p:cNvSpPr txBox="1"/>
          <p:nvPr/>
        </p:nvSpPr>
        <p:spPr>
          <a:xfrm>
            <a:off x="11329992" y="6485020"/>
            <a:ext cx="83758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In each chapter pay special attention to introductions, summaries, case examples, </a:t>
            </a:r>
          </a:p>
          <a:p>
            <a:pPr algn="l"/>
            <a:r>
              <a:rPr lang="en-US" sz="36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graphs or pictures, and bold texts/</a:t>
            </a:r>
          </a:p>
          <a:p>
            <a:pPr algn="l"/>
            <a:r>
              <a:rPr lang="en-US" sz="36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headings to help organize your review and </a:t>
            </a:r>
          </a:p>
          <a:p>
            <a:pPr algn="l"/>
            <a:r>
              <a:rPr lang="en-US" sz="3600" b="0" i="0" dirty="0">
                <a:solidFill>
                  <a:schemeClr val="bg1"/>
                </a:solidFill>
                <a:effectLst/>
                <a:latin typeface="Caveat Brush" pitchFamily="2" charset="77"/>
              </a:rPr>
              <a:t>find important information</a:t>
            </a:r>
          </a:p>
          <a:p>
            <a:endParaRPr lang="en-US" dirty="0"/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997C994F-117C-2C90-A864-BC97E7384BFB}"/>
              </a:ext>
            </a:extLst>
          </p:cNvPr>
          <p:cNvSpPr txBox="1"/>
          <p:nvPr/>
        </p:nvSpPr>
        <p:spPr>
          <a:xfrm>
            <a:off x="11350045" y="5908420"/>
            <a:ext cx="8115300" cy="1153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3600" dirty="0">
                <a:solidFill>
                  <a:schemeClr val="bg1"/>
                </a:solidFill>
                <a:latin typeface="Caveat Brush" pitchFamily="2" charset="77"/>
                <a:ea typeface="Caveat Brush"/>
                <a:cs typeface="Caveat Brush"/>
                <a:sym typeface="Caveat Brush"/>
              </a:rPr>
              <a:t>When studying from the textbook:</a:t>
            </a:r>
          </a:p>
          <a:p>
            <a:pPr algn="just">
              <a:lnSpc>
                <a:spcPts val="4619"/>
              </a:lnSpc>
            </a:pPr>
            <a:endParaRPr lang="en-US" sz="3299" dirty="0">
              <a:solidFill>
                <a:schemeClr val="bg1"/>
              </a:solidFill>
              <a:latin typeface="Caveat Brush" pitchFamily="2" charset="77"/>
              <a:ea typeface="Caveat Brush"/>
              <a:cs typeface="Caveat Brush"/>
              <a:sym typeface="Caveat Brush"/>
            </a:endParaRP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41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38EC5F-6E50-8169-41C0-4D4728C4E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7D48378-7212-B334-9DD4-4894CB823065}"/>
              </a:ext>
            </a:extLst>
          </p:cNvPr>
          <p:cNvSpPr/>
          <p:nvPr/>
        </p:nvSpPr>
        <p:spPr>
          <a:xfrm>
            <a:off x="-4626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68CAA1A-2CF4-EFB9-CB86-E07ADDE7A8EE}"/>
              </a:ext>
            </a:extLst>
          </p:cNvPr>
          <p:cNvSpPr txBox="1"/>
          <p:nvPr/>
        </p:nvSpPr>
        <p:spPr>
          <a:xfrm>
            <a:off x="-274861" y="520894"/>
            <a:ext cx="1874519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0000" spc="96" dirty="0">
                <a:solidFill>
                  <a:schemeClr val="accent2"/>
                </a:solidFill>
                <a:latin typeface="Cabin Sketch"/>
                <a:ea typeface="Cabin Sketch"/>
                <a:cs typeface="Cabin Sketch"/>
                <a:sym typeface="Cabin Sketch"/>
              </a:rPr>
              <a:t>Breaking Bad Study Habits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FD5DD9E6-37C8-AD37-ED70-6BA243A6D0DE}"/>
              </a:ext>
            </a:extLst>
          </p:cNvPr>
          <p:cNvSpPr txBox="1"/>
          <p:nvPr/>
        </p:nvSpPr>
        <p:spPr>
          <a:xfrm>
            <a:off x="1178083" y="2580670"/>
            <a:ext cx="7852270" cy="8335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Caveat Brush" pitchFamily="2" charset="77"/>
              </a:rPr>
              <a:t>Minimize distractions</a:t>
            </a:r>
            <a:endParaRPr lang="en-US" sz="3600" dirty="0">
              <a:solidFill>
                <a:schemeClr val="bg1"/>
              </a:solidFill>
              <a:effectLst/>
              <a:latin typeface="Caveat Brush" pitchFamily="2" charset="77"/>
            </a:endParaRPr>
          </a:p>
          <a:p>
            <a:pPr marL="285750" indent="-28575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Caveat Brush" pitchFamily="2" charset="77"/>
              </a:rPr>
              <a:t>Take breaks</a:t>
            </a:r>
          </a:p>
          <a:p>
            <a:pPr marL="285750" indent="-28575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/>
                <a:latin typeface="Caveat Brush" pitchFamily="2" charset="77"/>
              </a:rPr>
              <a:t>Organize your notes</a:t>
            </a:r>
          </a:p>
          <a:p>
            <a:pPr marL="285750" indent="-28575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/>
                <a:latin typeface="Caveat Brush" pitchFamily="2" charset="77"/>
              </a:rPr>
              <a:t>Prioritize your tasks </a:t>
            </a:r>
          </a:p>
          <a:p>
            <a:pPr marL="285750" indent="-28575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Caveat Brush" pitchFamily="2" charset="77"/>
              </a:rPr>
              <a:t>Set realistic study goals for each session</a:t>
            </a:r>
            <a:endParaRPr lang="en-US" sz="3600" dirty="0">
              <a:solidFill>
                <a:schemeClr val="bg1"/>
              </a:solidFill>
              <a:effectLst/>
              <a:latin typeface="Caveat Brush" pitchFamily="2" charset="77"/>
            </a:endParaRPr>
          </a:p>
          <a:p>
            <a:pPr marL="285750" indent="-28575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/>
                <a:latin typeface="Caveat Brush" pitchFamily="2" charset="77"/>
              </a:rPr>
              <a:t>Practice willpower by thinking about the </a:t>
            </a:r>
            <a:r>
              <a:rPr lang="en-US" sz="3600" b="1" dirty="0">
                <a:solidFill>
                  <a:schemeClr val="accent4"/>
                </a:solidFill>
                <a:effectLst/>
                <a:latin typeface="Caveat Brush" pitchFamily="2" charset="77"/>
              </a:rPr>
              <a:t>bigger reward </a:t>
            </a:r>
            <a:r>
              <a:rPr lang="en-US" sz="3600" dirty="0">
                <a:solidFill>
                  <a:schemeClr val="bg1"/>
                </a:solidFill>
                <a:effectLst/>
                <a:latin typeface="Caveat Brush" pitchFamily="2" charset="77"/>
              </a:rPr>
              <a:t>at the end of the semester</a:t>
            </a:r>
          </a:p>
          <a:p>
            <a:pPr marL="685800" indent="-685800" algn="l" rtl="0">
              <a:buFont typeface="Arial" panose="020B0604020202020204" pitchFamily="34" charset="0"/>
              <a:buChar char="•"/>
            </a:pPr>
            <a:br>
              <a:rPr lang="en-US" sz="5400" b="0" i="0" dirty="0">
                <a:solidFill>
                  <a:srgbClr val="202122"/>
                </a:solidFill>
                <a:effectLst/>
                <a:latin typeface="Lato" panose="020F0502020204030203" pitchFamily="34" charset="0"/>
              </a:rPr>
            </a:br>
            <a:endParaRPr lang="en-US" sz="5400" b="0" i="0" dirty="0">
              <a:solidFill>
                <a:srgbClr val="202122"/>
              </a:solidFill>
              <a:effectLst/>
              <a:latin typeface="Lato" panose="020F0502020204030203" pitchFamily="34" charset="0"/>
            </a:endParaRPr>
          </a:p>
          <a:p>
            <a:pPr marL="685800" indent="-685800" algn="just">
              <a:lnSpc>
                <a:spcPts val="7000"/>
              </a:lnSpc>
              <a:buFont typeface="Arial" panose="020B0604020202020204" pitchFamily="34" charset="0"/>
              <a:buChar char="•"/>
            </a:pPr>
            <a:endParaRPr lang="en-US" sz="5000" dirty="0">
              <a:solidFill>
                <a:srgbClr val="FFFFFF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66FFFC41-0F72-E091-D87D-CC4B65748102}"/>
              </a:ext>
            </a:extLst>
          </p:cNvPr>
          <p:cNvSpPr/>
          <p:nvPr/>
        </p:nvSpPr>
        <p:spPr>
          <a:xfrm rot="20493927">
            <a:off x="124251" y="187508"/>
            <a:ext cx="1503968" cy="1959855"/>
          </a:xfrm>
          <a:custGeom>
            <a:avLst/>
            <a:gdLst/>
            <a:ahLst/>
            <a:cxnLst/>
            <a:rect l="l" t="t" r="r" b="b"/>
            <a:pathLst>
              <a:path w="5358218" h="7775778">
                <a:moveTo>
                  <a:pt x="0" y="0"/>
                </a:moveTo>
                <a:lnTo>
                  <a:pt x="5358218" y="0"/>
                </a:lnTo>
                <a:lnTo>
                  <a:pt x="5358218" y="7775778"/>
                </a:lnTo>
                <a:lnTo>
                  <a:pt x="0" y="77757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0A7BB7D9-2D09-BEA7-4DF3-1B59F20895E2}"/>
              </a:ext>
            </a:extLst>
          </p:cNvPr>
          <p:cNvSpPr/>
          <p:nvPr/>
        </p:nvSpPr>
        <p:spPr>
          <a:xfrm rot="640511">
            <a:off x="16405742" y="178258"/>
            <a:ext cx="1788266" cy="1472755"/>
          </a:xfrm>
          <a:custGeom>
            <a:avLst/>
            <a:gdLst/>
            <a:ahLst/>
            <a:cxnLst/>
            <a:rect l="l" t="t" r="r" b="b"/>
            <a:pathLst>
              <a:path w="2833560" h="2625592">
                <a:moveTo>
                  <a:pt x="0" y="0"/>
                </a:moveTo>
                <a:lnTo>
                  <a:pt x="2833560" y="0"/>
                </a:lnTo>
                <a:lnTo>
                  <a:pt x="2833560" y="2625592"/>
                </a:lnTo>
                <a:lnTo>
                  <a:pt x="0" y="26255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Three Productive Study Habits - The Commuter">
            <a:extLst>
              <a:ext uri="{FF2B5EF4-FFF2-40B4-BE49-F238E27FC236}">
                <a16:creationId xmlns:a16="http://schemas.microsoft.com/office/drawing/2014/main" id="{D529CED5-F586-14E2-D742-FEAAF3F25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627" y="3051451"/>
            <a:ext cx="8322250" cy="499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88391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4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09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005837" y="994623"/>
            <a:ext cx="13139257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 spc="96" dirty="0">
                <a:solidFill>
                  <a:schemeClr val="accent5"/>
                </a:solidFill>
                <a:latin typeface="Cabin Sketch"/>
                <a:ea typeface="Cabin Sketch"/>
                <a:cs typeface="Cabin Sketch"/>
                <a:sym typeface="Cabin Sketch"/>
              </a:rPr>
              <a:t>Your Exam Day</a:t>
            </a:r>
          </a:p>
        </p:txBody>
      </p:sp>
      <p:sp>
        <p:nvSpPr>
          <p:cNvPr id="8" name="Freeform 8"/>
          <p:cNvSpPr/>
          <p:nvPr/>
        </p:nvSpPr>
        <p:spPr>
          <a:xfrm rot="1132131">
            <a:off x="15375257" y="319965"/>
            <a:ext cx="2472006" cy="2968566"/>
          </a:xfrm>
          <a:custGeom>
            <a:avLst/>
            <a:gdLst/>
            <a:ahLst/>
            <a:cxnLst/>
            <a:rect l="l" t="t" r="r" b="b"/>
            <a:pathLst>
              <a:path w="2472006" h="2968566">
                <a:moveTo>
                  <a:pt x="0" y="0"/>
                </a:moveTo>
                <a:lnTo>
                  <a:pt x="2472006" y="0"/>
                </a:lnTo>
                <a:lnTo>
                  <a:pt x="2472006" y="2968566"/>
                </a:lnTo>
                <a:lnTo>
                  <a:pt x="0" y="2968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81000" y="424895"/>
            <a:ext cx="3808274" cy="2520385"/>
          </a:xfrm>
          <a:custGeom>
            <a:avLst/>
            <a:gdLst/>
            <a:ahLst/>
            <a:cxnLst/>
            <a:rect l="l" t="t" r="r" b="b"/>
            <a:pathLst>
              <a:path w="3808274" h="2520385">
                <a:moveTo>
                  <a:pt x="0" y="0"/>
                </a:moveTo>
                <a:lnTo>
                  <a:pt x="3808274" y="0"/>
                </a:lnTo>
                <a:lnTo>
                  <a:pt x="3808274" y="2520385"/>
                </a:lnTo>
                <a:lnTo>
                  <a:pt x="0" y="25203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4C8D29F2-C18A-A5CD-055B-A5455CF5ABD5}"/>
              </a:ext>
            </a:extLst>
          </p:cNvPr>
          <p:cNvSpPr txBox="1"/>
          <p:nvPr/>
        </p:nvSpPr>
        <p:spPr>
          <a:xfrm>
            <a:off x="2317245" y="3094613"/>
            <a:ext cx="14516440" cy="9166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/>
                <a:latin typeface="Caveat Brush" pitchFamily="2" charset="77"/>
              </a:rPr>
              <a:t>Arrive early and prepared with any necessary materials or tools allowed you</a:t>
            </a:r>
          </a:p>
          <a:p>
            <a:pPr rtl="0"/>
            <a:endParaRPr lang="en-US" sz="3600" dirty="0">
              <a:solidFill>
                <a:schemeClr val="bg1"/>
              </a:solidFill>
              <a:effectLst/>
              <a:latin typeface="Caveat Brush" pitchFamily="2" charset="77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/>
                <a:latin typeface="Caveat Brush" pitchFamily="2" charset="77"/>
              </a:rPr>
              <a:t>Do the questions you are confident in first</a:t>
            </a:r>
          </a:p>
          <a:p>
            <a:pPr rtl="0"/>
            <a:endParaRPr lang="en-US" sz="3600" dirty="0">
              <a:solidFill>
                <a:schemeClr val="bg1"/>
              </a:solidFill>
              <a:effectLst/>
              <a:latin typeface="Caveat Brush" pitchFamily="2" charset="77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/>
                <a:latin typeface="Caveat Brush" pitchFamily="2" charset="77"/>
              </a:rPr>
              <a:t>Know exactly how much time you have and budget it (develop a plan so </a:t>
            </a:r>
          </a:p>
          <a:p>
            <a:pPr rtl="0"/>
            <a:r>
              <a:rPr lang="en-US" sz="3600" dirty="0">
                <a:solidFill>
                  <a:schemeClr val="bg1"/>
                </a:solidFill>
                <a:effectLst/>
                <a:latin typeface="Caveat Brush" pitchFamily="2" charset="77"/>
              </a:rPr>
              <a:t>you can finish)</a:t>
            </a:r>
          </a:p>
          <a:p>
            <a:pPr rtl="0"/>
            <a:endParaRPr lang="en-US" sz="3600" dirty="0">
              <a:solidFill>
                <a:schemeClr val="bg1"/>
              </a:solidFill>
              <a:effectLst/>
              <a:latin typeface="Caveat Brush" pitchFamily="2" charset="77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/>
                <a:latin typeface="Caveat Brush" pitchFamily="2" charset="77"/>
              </a:rPr>
              <a:t>Use the test to help you (find clues in other questions)</a:t>
            </a:r>
          </a:p>
          <a:p>
            <a:pPr rtl="0"/>
            <a:endParaRPr lang="en-US" sz="3600" dirty="0">
              <a:solidFill>
                <a:schemeClr val="bg1"/>
              </a:solidFill>
              <a:effectLst/>
              <a:latin typeface="Caveat Brush" pitchFamily="2" charset="77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/>
                <a:latin typeface="Caveat Brush" pitchFamily="2" charset="77"/>
              </a:rPr>
              <a:t>Use your time and do not rush</a:t>
            </a:r>
          </a:p>
          <a:p>
            <a:pPr rtl="0"/>
            <a:endParaRPr lang="en-US" sz="3600" dirty="0">
              <a:solidFill>
                <a:schemeClr val="bg1"/>
              </a:solidFill>
              <a:effectLst/>
              <a:latin typeface="Caveat Brush" pitchFamily="2" charset="77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/>
                <a:latin typeface="Caveat Brush" pitchFamily="2" charset="77"/>
              </a:rPr>
              <a:t>Go over the test when you are finished, even if you don't feel like it</a:t>
            </a:r>
          </a:p>
          <a:p>
            <a:pPr algn="l" rtl="0"/>
            <a:br>
              <a:rPr lang="en-US" sz="5400" b="0" i="0" dirty="0">
                <a:solidFill>
                  <a:srgbClr val="202122"/>
                </a:solidFill>
                <a:effectLst/>
                <a:latin typeface="Lato" panose="020F0502020204030203" pitchFamily="34" charset="0"/>
              </a:rPr>
            </a:br>
            <a:endParaRPr lang="en-US" sz="5400" b="0" i="0" dirty="0">
              <a:solidFill>
                <a:srgbClr val="202122"/>
              </a:solidFill>
              <a:effectLst/>
              <a:latin typeface="Lato" panose="020F0502020204030203" pitchFamily="34" charset="0"/>
            </a:endParaRPr>
          </a:p>
          <a:p>
            <a:pPr algn="just">
              <a:lnSpc>
                <a:spcPts val="7000"/>
              </a:lnSpc>
            </a:pPr>
            <a:endParaRPr lang="en-US" sz="5000" dirty="0">
              <a:solidFill>
                <a:srgbClr val="FFFFFF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4458</TotalTime>
  <Words>602</Words>
  <Application>Microsoft Macintosh PowerPoint</Application>
  <PresentationFormat>Custom</PresentationFormat>
  <Paragraphs>108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Cabin Sketch</vt:lpstr>
      <vt:lpstr>Calibri</vt:lpstr>
      <vt:lpstr>Lato</vt:lpstr>
      <vt:lpstr>Aptos</vt:lpstr>
      <vt:lpstr>Caveat Brush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Prep Powerpoint</dc:title>
  <cp:lastModifiedBy>Bennett, Dominique</cp:lastModifiedBy>
  <cp:revision>7</cp:revision>
  <dcterms:created xsi:type="dcterms:W3CDTF">2006-08-16T00:00:00Z</dcterms:created>
  <dcterms:modified xsi:type="dcterms:W3CDTF">2025-01-22T20:23:04Z</dcterms:modified>
  <dc:identifier>DAGT1iP9hf4</dc:identifier>
</cp:coreProperties>
</file>