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65" r:id="rId4"/>
    <p:sldId id="266" r:id="rId5"/>
    <p:sldId id="258" r:id="rId6"/>
    <p:sldId id="259" r:id="rId7"/>
    <p:sldId id="260" r:id="rId8"/>
    <p:sldId id="262" r:id="rId9"/>
    <p:sldId id="263" r:id="rId10"/>
    <p:sldId id="261" r:id="rId11"/>
    <p:sldId id="264"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519C545-23F9-46CA-A45B-1EA1DE20A0F4}" v="1" dt="2021-11-10T14:00:10.15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3" autoAdjust="0"/>
    <p:restoredTop sz="94660"/>
  </p:normalViewPr>
  <p:slideViewPr>
    <p:cSldViewPr snapToGrid="0">
      <p:cViewPr varScale="1">
        <p:scale>
          <a:sx n="111" d="100"/>
          <a:sy n="111" d="100"/>
        </p:scale>
        <p:origin x="672" y="20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1B747F5-5AEE-49FD-A573-51DE7E57D2F6}" type="datetimeFigureOut">
              <a:rPr lang="en-US" smtClean="0"/>
              <a:t>8/24/22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025719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747F5-5AEE-49FD-A573-51DE7E57D2F6}" type="datetimeFigureOut">
              <a:rPr lang="en-US" smtClean="0"/>
              <a:t>8/24/22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411787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747F5-5AEE-49FD-A573-51DE7E57D2F6}" type="datetimeFigureOut">
              <a:rPr lang="en-US" smtClean="0"/>
              <a:t>8/24/22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2152511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1B747F5-5AEE-49FD-A573-51DE7E57D2F6}" type="datetimeFigureOut">
              <a:rPr lang="en-US" smtClean="0"/>
              <a:t>8/24/22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655328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B747F5-5AEE-49FD-A573-51DE7E57D2F6}" type="datetimeFigureOut">
              <a:rPr lang="en-US" smtClean="0"/>
              <a:t>8/24/22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0408653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1B747F5-5AEE-49FD-A573-51DE7E57D2F6}" type="datetimeFigureOut">
              <a:rPr lang="en-US" smtClean="0"/>
              <a:t>8/24/22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26137216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1B747F5-5AEE-49FD-A573-51DE7E57D2F6}" type="datetimeFigureOut">
              <a:rPr lang="en-US" smtClean="0"/>
              <a:t>8/24/22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879985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B747F5-5AEE-49FD-A573-51DE7E57D2F6}" type="datetimeFigureOut">
              <a:rPr lang="en-US" smtClean="0"/>
              <a:t>8/24/22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3485743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B747F5-5AEE-49FD-A573-51DE7E57D2F6}" type="datetimeFigureOut">
              <a:rPr lang="en-US" smtClean="0"/>
              <a:t>8/24/22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359446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B747F5-5AEE-49FD-A573-51DE7E57D2F6}" type="datetimeFigureOut">
              <a:rPr lang="en-US" smtClean="0"/>
              <a:t>8/24/22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4141327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1B747F5-5AEE-49FD-A573-51DE7E57D2F6}" type="datetimeFigureOut">
              <a:rPr lang="en-US" smtClean="0"/>
              <a:t>8/24/22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BDC38C7-DB33-4ED4-A7B5-FE96C5379517}" type="slidenum">
              <a:rPr lang="en-US" smtClean="0"/>
              <a:t>‹#›</a:t>
            </a:fld>
            <a:endParaRPr lang="en-US"/>
          </a:p>
        </p:txBody>
      </p:sp>
    </p:spTree>
    <p:extLst>
      <p:ext uri="{BB962C8B-B14F-4D97-AF65-F5344CB8AC3E}">
        <p14:creationId xmlns:p14="http://schemas.microsoft.com/office/powerpoint/2010/main" val="12223651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B747F5-5AEE-49FD-A573-51DE7E57D2F6}" type="datetimeFigureOut">
              <a:rPr lang="en-US" smtClean="0"/>
              <a:t>8/24/22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DC38C7-DB33-4ED4-A7B5-FE96C5379517}" type="slidenum">
              <a:rPr lang="en-US" smtClean="0"/>
              <a:t>‹#›</a:t>
            </a:fld>
            <a:endParaRPr lang="en-US"/>
          </a:p>
        </p:txBody>
      </p:sp>
    </p:spTree>
    <p:extLst>
      <p:ext uri="{BB962C8B-B14F-4D97-AF65-F5344CB8AC3E}">
        <p14:creationId xmlns:p14="http://schemas.microsoft.com/office/powerpoint/2010/main" val="259643827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aaup.org/report/joint-statement-rights-and-freedoms-students"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hyperlink" Target="https://www.chronicle.com/article/a-faculty-first-aid-kit-for-your-free-speech-crisis" TargetMode="External"/><Relationship Id="rId2" Type="http://schemas.openxmlformats.org/officeDocument/2006/relationships/hyperlink" Target="https://www.chronicle.com/article/how-to-deal-with-the-dark-side-of-social-media" TargetMode="External"/><Relationship Id="rId1" Type="http://schemas.openxmlformats.org/officeDocument/2006/relationships/slideLayout" Target="../slideLayouts/slideLayout2.xml"/><Relationship Id="rId4" Type="http://schemas.openxmlformats.org/officeDocument/2006/relationships/hyperlink" Target="https://sites.psu.edu/academicaffairs/files/2020/09/Social-Media-Support-and-Resources-for-Penn-State-Faculty_09-17-20.pdf" TargetMode="External"/></Relationships>
</file>

<file path=ppt/slides/_rels/slide21.xml.rels><?xml version="1.0" encoding="UTF-8" standalone="yes"?>
<Relationships xmlns="http://schemas.openxmlformats.org/package/2006/relationships"><Relationship Id="rId2" Type="http://schemas.openxmlformats.org/officeDocument/2006/relationships/hyperlink" Target="https://www.aaup.org/report/statement-government-colleges-and-universitie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aaup.org/file/1940%20Statement.pdf" TargetMode="External"/><Relationship Id="rId2" Type="http://schemas.openxmlformats.org/officeDocument/2006/relationships/hyperlink" Target="https://www.aaup.org/NR/rdonlyres/A6520A9D-0A9A-47B3-B550-C006B5B224E7/0/1915Declaration.pdf"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708AD-8A1A-4083-86F6-C51A835859C3}"/>
              </a:ext>
            </a:extLst>
          </p:cNvPr>
          <p:cNvSpPr>
            <a:spLocks noGrp="1"/>
          </p:cNvSpPr>
          <p:nvPr>
            <p:ph type="ctrTitle"/>
          </p:nvPr>
        </p:nvSpPr>
        <p:spPr/>
        <p:txBody>
          <a:bodyPr/>
          <a:lstStyle/>
          <a:p>
            <a:r>
              <a:rPr lang="en-US" dirty="0">
                <a:latin typeface="+mn-lt"/>
              </a:rPr>
              <a:t>ACADEMIC FREEDOM</a:t>
            </a:r>
          </a:p>
        </p:txBody>
      </p:sp>
      <p:sp>
        <p:nvSpPr>
          <p:cNvPr id="3" name="Subtitle 2">
            <a:extLst>
              <a:ext uri="{FF2B5EF4-FFF2-40B4-BE49-F238E27FC236}">
                <a16:creationId xmlns:a16="http://schemas.microsoft.com/office/drawing/2014/main" id="{77D0FC92-1915-42ED-A29C-A505D23A02F3}"/>
              </a:ext>
            </a:extLst>
          </p:cNvPr>
          <p:cNvSpPr>
            <a:spLocks noGrp="1"/>
          </p:cNvSpPr>
          <p:nvPr>
            <p:ph type="subTitle" idx="1"/>
          </p:nvPr>
        </p:nvSpPr>
        <p:spPr/>
        <p:txBody>
          <a:bodyPr/>
          <a:lstStyle/>
          <a:p>
            <a:endParaRPr lang="en-US" dirty="0"/>
          </a:p>
          <a:p>
            <a:r>
              <a:rPr lang="en-US" sz="4400" dirty="0"/>
              <a:t>In and Out of the Classroom</a:t>
            </a:r>
          </a:p>
        </p:txBody>
      </p:sp>
    </p:spTree>
    <p:extLst>
      <p:ext uri="{BB962C8B-B14F-4D97-AF65-F5344CB8AC3E}">
        <p14:creationId xmlns:p14="http://schemas.microsoft.com/office/powerpoint/2010/main" val="42257915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F65F8-1D37-4FE9-8D79-7A6FB5E0DD83}"/>
              </a:ext>
            </a:extLst>
          </p:cNvPr>
          <p:cNvSpPr>
            <a:spLocks noGrp="1"/>
          </p:cNvSpPr>
          <p:nvPr>
            <p:ph type="title"/>
          </p:nvPr>
        </p:nvSpPr>
        <p:spPr/>
        <p:txBody>
          <a:bodyPr>
            <a:normAutofit/>
          </a:bodyPr>
          <a:lstStyle/>
          <a:p>
            <a:pPr algn="ctr"/>
            <a:r>
              <a:rPr lang="en-US" sz="4000" dirty="0">
                <a:latin typeface="+mn-lt"/>
              </a:rPr>
              <a:t>Free Speech =/= Academic Freedom</a:t>
            </a:r>
          </a:p>
        </p:txBody>
      </p:sp>
      <p:sp>
        <p:nvSpPr>
          <p:cNvPr id="3" name="Content Placeholder 2">
            <a:extLst>
              <a:ext uri="{FF2B5EF4-FFF2-40B4-BE49-F238E27FC236}">
                <a16:creationId xmlns:a16="http://schemas.microsoft.com/office/drawing/2014/main" id="{A0D3F5E4-B0A0-46A0-8ABD-1314E93828F6}"/>
              </a:ext>
            </a:extLst>
          </p:cNvPr>
          <p:cNvSpPr>
            <a:spLocks noGrp="1"/>
          </p:cNvSpPr>
          <p:nvPr>
            <p:ph idx="1"/>
          </p:nvPr>
        </p:nvSpPr>
        <p:spPr/>
        <p:txBody>
          <a:bodyPr>
            <a:normAutofit/>
          </a:bodyPr>
          <a:lstStyle/>
          <a:p>
            <a:r>
              <a:rPr lang="en-US" sz="2200" dirty="0"/>
              <a:t>No expectation that uses of Free Speech are consistent with professional standards and, thus, false beliefs are protected</a:t>
            </a:r>
          </a:p>
          <a:p>
            <a:r>
              <a:rPr lang="en-US" sz="2200" dirty="0"/>
              <a:t>Academic freedom arguments about production of knowledge have a communal element to them—peer review, etc.—that need not factor into Free Speech standards</a:t>
            </a:r>
          </a:p>
          <a:p>
            <a:r>
              <a:rPr lang="en-US" sz="2200" dirty="0"/>
              <a:t>Academic freedom carries with it professional protections, though:</a:t>
            </a:r>
          </a:p>
          <a:p>
            <a:pPr lvl="2"/>
            <a:r>
              <a:rPr lang="en-US" dirty="0"/>
              <a:t>Future of tenure</a:t>
            </a:r>
          </a:p>
          <a:p>
            <a:pPr lvl="2"/>
            <a:r>
              <a:rPr lang="en-US" dirty="0"/>
              <a:t>Status of academic freedom for contingent faculty</a:t>
            </a:r>
          </a:p>
          <a:p>
            <a:pPr marL="914400" lvl="2" indent="0">
              <a:buNone/>
            </a:pPr>
            <a:endParaRPr lang="en-US" sz="2400" dirty="0"/>
          </a:p>
          <a:p>
            <a:r>
              <a:rPr lang="en-US" b="1" dirty="0"/>
              <a:t>Normative claim</a:t>
            </a:r>
            <a:r>
              <a:rPr lang="en-US" dirty="0"/>
              <a:t>: Academic freedom typically ought to be understood and protected according to its normative, rather than its legal, understanding</a:t>
            </a:r>
          </a:p>
          <a:p>
            <a:pPr lvl="2"/>
            <a:endParaRPr lang="en-US" dirty="0"/>
          </a:p>
        </p:txBody>
      </p:sp>
    </p:spTree>
    <p:extLst>
      <p:ext uri="{BB962C8B-B14F-4D97-AF65-F5344CB8AC3E}">
        <p14:creationId xmlns:p14="http://schemas.microsoft.com/office/powerpoint/2010/main" val="21358979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7EB02-DE85-4753-AF11-21658CE550B0}"/>
              </a:ext>
            </a:extLst>
          </p:cNvPr>
          <p:cNvSpPr>
            <a:spLocks noGrp="1"/>
          </p:cNvSpPr>
          <p:nvPr>
            <p:ph type="title"/>
          </p:nvPr>
        </p:nvSpPr>
        <p:spPr/>
        <p:txBody>
          <a:bodyPr>
            <a:normAutofit/>
          </a:bodyPr>
          <a:lstStyle/>
          <a:p>
            <a:pPr algn="ctr"/>
            <a:r>
              <a:rPr lang="en-US" sz="4000" dirty="0">
                <a:latin typeface="+mn-lt"/>
              </a:rPr>
              <a:t>Who can claim (normative) academic freedom?</a:t>
            </a:r>
          </a:p>
        </p:txBody>
      </p:sp>
      <p:sp>
        <p:nvSpPr>
          <p:cNvPr id="3" name="Content Placeholder 2">
            <a:extLst>
              <a:ext uri="{FF2B5EF4-FFF2-40B4-BE49-F238E27FC236}">
                <a16:creationId xmlns:a16="http://schemas.microsoft.com/office/drawing/2014/main" id="{700C83D4-303F-47A4-9D65-A7B35F6FD0CB}"/>
              </a:ext>
            </a:extLst>
          </p:cNvPr>
          <p:cNvSpPr>
            <a:spLocks noGrp="1"/>
          </p:cNvSpPr>
          <p:nvPr>
            <p:ph idx="1"/>
          </p:nvPr>
        </p:nvSpPr>
        <p:spPr/>
        <p:txBody>
          <a:bodyPr/>
          <a:lstStyle/>
          <a:p>
            <a:r>
              <a:rPr lang="en-US" dirty="0"/>
              <a:t>1. Individual teachers and researchers</a:t>
            </a:r>
          </a:p>
          <a:p>
            <a:endParaRPr lang="en-US" dirty="0"/>
          </a:p>
          <a:p>
            <a:r>
              <a:rPr lang="en-US" dirty="0"/>
              <a:t>2. Academic institutions</a:t>
            </a:r>
          </a:p>
          <a:p>
            <a:endParaRPr lang="en-US" dirty="0"/>
          </a:p>
          <a:p>
            <a:r>
              <a:rPr lang="en-US" dirty="0"/>
              <a:t>3. Departments, schools, and colleges within the larger institution</a:t>
            </a:r>
          </a:p>
          <a:p>
            <a:endParaRPr lang="en-US" dirty="0"/>
          </a:p>
          <a:p>
            <a:r>
              <a:rPr lang="en-US" dirty="0"/>
              <a:t>4. Students</a:t>
            </a:r>
          </a:p>
        </p:txBody>
      </p:sp>
    </p:spTree>
    <p:extLst>
      <p:ext uri="{BB962C8B-B14F-4D97-AF65-F5344CB8AC3E}">
        <p14:creationId xmlns:p14="http://schemas.microsoft.com/office/powerpoint/2010/main" val="1332006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FFBF9-9FBA-480B-BE89-F96C3A4560BE}"/>
              </a:ext>
            </a:extLst>
          </p:cNvPr>
          <p:cNvSpPr>
            <a:spLocks noGrp="1"/>
          </p:cNvSpPr>
          <p:nvPr>
            <p:ph type="title"/>
          </p:nvPr>
        </p:nvSpPr>
        <p:spPr/>
        <p:txBody>
          <a:bodyPr/>
          <a:lstStyle/>
          <a:p>
            <a:pPr algn="ctr"/>
            <a:r>
              <a:rPr lang="en-US" dirty="0">
                <a:latin typeface="+mn-lt"/>
              </a:rPr>
              <a:t>1. Individual teachers and researchers</a:t>
            </a:r>
            <a:br>
              <a:rPr lang="en-US" dirty="0">
                <a:latin typeface="+mn-lt"/>
              </a:rPr>
            </a:br>
            <a:endParaRPr lang="en-US" dirty="0">
              <a:latin typeface="+mn-lt"/>
            </a:endParaRPr>
          </a:p>
        </p:txBody>
      </p:sp>
      <p:sp>
        <p:nvSpPr>
          <p:cNvPr id="3" name="Content Placeholder 2">
            <a:extLst>
              <a:ext uri="{FF2B5EF4-FFF2-40B4-BE49-F238E27FC236}">
                <a16:creationId xmlns:a16="http://schemas.microsoft.com/office/drawing/2014/main" id="{C0541AFE-3726-4DFD-A7E5-4ACA426A570A}"/>
              </a:ext>
            </a:extLst>
          </p:cNvPr>
          <p:cNvSpPr>
            <a:spLocks noGrp="1"/>
          </p:cNvSpPr>
          <p:nvPr>
            <p:ph idx="1"/>
          </p:nvPr>
        </p:nvSpPr>
        <p:spPr/>
        <p:txBody>
          <a:bodyPr>
            <a:normAutofit fontScale="77500" lnSpcReduction="20000"/>
          </a:bodyPr>
          <a:lstStyle/>
          <a:p>
            <a:r>
              <a:rPr lang="en-US" dirty="0"/>
              <a:t>Core understanding: Production and dissemination of knowledge/truth, encompassing research and teaching</a:t>
            </a:r>
          </a:p>
          <a:p>
            <a:endParaRPr lang="en-US" dirty="0"/>
          </a:p>
          <a:p>
            <a:pPr lvl="1"/>
            <a:r>
              <a:rPr lang="en-US" sz="2600" dirty="0"/>
              <a:t>For several reasons, academic freedom offers broadest protections in research</a:t>
            </a:r>
          </a:p>
          <a:p>
            <a:pPr lvl="1"/>
            <a:endParaRPr lang="en-US" dirty="0"/>
          </a:p>
          <a:p>
            <a:pPr lvl="2"/>
            <a:r>
              <a:rPr lang="en-US" sz="2500" dirty="0"/>
              <a:t>Research can take scholars in directions they may not go in the classroom</a:t>
            </a:r>
          </a:p>
          <a:p>
            <a:pPr lvl="2"/>
            <a:endParaRPr lang="en-US" sz="2500" dirty="0"/>
          </a:p>
          <a:p>
            <a:pPr lvl="2"/>
            <a:r>
              <a:rPr lang="en-US" sz="2500" dirty="0"/>
              <a:t>Certain norms governing classroom activity are less/not present in research</a:t>
            </a:r>
          </a:p>
          <a:p>
            <a:endParaRPr lang="en-US" dirty="0"/>
          </a:p>
          <a:p>
            <a:r>
              <a:rPr lang="en-US" dirty="0"/>
              <a:t>Intramural speech is less clean than the core understanding, but principles of shared governance are typically held by most institutions (allowing that details matter)</a:t>
            </a:r>
          </a:p>
          <a:p>
            <a:endParaRPr lang="en-US" dirty="0"/>
          </a:p>
          <a:p>
            <a:r>
              <a:rPr lang="en-US" dirty="0"/>
              <a:t>Extramural speech is less settled and presents difficulties not typically faced within the core understanding</a:t>
            </a:r>
          </a:p>
        </p:txBody>
      </p:sp>
    </p:spTree>
    <p:extLst>
      <p:ext uri="{BB962C8B-B14F-4D97-AF65-F5344CB8AC3E}">
        <p14:creationId xmlns:p14="http://schemas.microsoft.com/office/powerpoint/2010/main" val="6753906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92E084-BE00-4849-AB08-A530658340BC}"/>
              </a:ext>
            </a:extLst>
          </p:cNvPr>
          <p:cNvSpPr>
            <a:spLocks noGrp="1"/>
          </p:cNvSpPr>
          <p:nvPr>
            <p:ph type="title"/>
          </p:nvPr>
        </p:nvSpPr>
        <p:spPr/>
        <p:txBody>
          <a:bodyPr/>
          <a:lstStyle/>
          <a:p>
            <a:pPr algn="ctr"/>
            <a:r>
              <a:rPr lang="en-US" dirty="0">
                <a:latin typeface="+mn-lt"/>
              </a:rPr>
              <a:t>2. Academic Institutions</a:t>
            </a:r>
          </a:p>
        </p:txBody>
      </p:sp>
      <p:sp>
        <p:nvSpPr>
          <p:cNvPr id="3" name="Content Placeholder 2">
            <a:extLst>
              <a:ext uri="{FF2B5EF4-FFF2-40B4-BE49-F238E27FC236}">
                <a16:creationId xmlns:a16="http://schemas.microsoft.com/office/drawing/2014/main" id="{C9106294-1827-4292-8AE5-6600FEE068C9}"/>
              </a:ext>
            </a:extLst>
          </p:cNvPr>
          <p:cNvSpPr>
            <a:spLocks noGrp="1"/>
          </p:cNvSpPr>
          <p:nvPr>
            <p:ph idx="1"/>
          </p:nvPr>
        </p:nvSpPr>
        <p:spPr/>
        <p:txBody>
          <a:bodyPr/>
          <a:lstStyle/>
          <a:p>
            <a:r>
              <a:rPr lang="en-US" dirty="0"/>
              <a:t>Academic institution have significant latitude to define themselves</a:t>
            </a:r>
          </a:p>
          <a:p>
            <a:pPr lvl="1"/>
            <a:r>
              <a:rPr lang="en-US" sz="2000" dirty="0"/>
              <a:t>Rooted in history: university as corporate entity protecting own interest against others</a:t>
            </a:r>
          </a:p>
          <a:p>
            <a:pPr lvl="1"/>
            <a:endParaRPr lang="en-US" sz="2000" dirty="0"/>
          </a:p>
          <a:p>
            <a:pPr lvl="1"/>
            <a:r>
              <a:rPr lang="en-US" sz="2000" dirty="0"/>
              <a:t>Numerous policies are directly connected:</a:t>
            </a:r>
          </a:p>
          <a:p>
            <a:pPr lvl="2"/>
            <a:r>
              <a:rPr lang="en-US" sz="1800" dirty="0"/>
              <a:t>Admissions</a:t>
            </a:r>
          </a:p>
          <a:p>
            <a:pPr lvl="2"/>
            <a:r>
              <a:rPr lang="en-US" sz="1800" dirty="0"/>
              <a:t>Academic programs offered or not offered</a:t>
            </a:r>
          </a:p>
          <a:p>
            <a:pPr lvl="2"/>
            <a:r>
              <a:rPr lang="en-US" sz="1800" dirty="0"/>
              <a:t>Organization of academic programs into colleges, schools, institutes, etc.</a:t>
            </a:r>
          </a:p>
          <a:p>
            <a:pPr lvl="2"/>
            <a:r>
              <a:rPr lang="en-US" sz="1800" dirty="0"/>
              <a:t>Policies regarding assessment, evaluation, tenure, promotion, etc.</a:t>
            </a:r>
          </a:p>
          <a:p>
            <a:pPr lvl="2"/>
            <a:r>
              <a:rPr lang="en-US" sz="1800" dirty="0"/>
              <a:t>Speech codes, honor statements, and other similar policies</a:t>
            </a:r>
          </a:p>
          <a:p>
            <a:pPr marL="457200" lvl="1" indent="0">
              <a:buNone/>
            </a:pPr>
            <a:endParaRPr lang="en-US" sz="2000" dirty="0"/>
          </a:p>
          <a:p>
            <a:pPr lvl="1"/>
            <a:r>
              <a:rPr lang="en-US" sz="2000" dirty="0"/>
              <a:t>Certain aspects of the classroom setting</a:t>
            </a:r>
          </a:p>
          <a:p>
            <a:pPr marL="914400" lvl="2" indent="0">
              <a:buNone/>
            </a:pPr>
            <a:endParaRPr lang="en-US" sz="1600" dirty="0"/>
          </a:p>
          <a:p>
            <a:pPr marL="914400" lvl="2" indent="0">
              <a:buNone/>
            </a:pPr>
            <a:endParaRPr lang="en-US" sz="1600" dirty="0"/>
          </a:p>
        </p:txBody>
      </p:sp>
    </p:spTree>
    <p:extLst>
      <p:ext uri="{BB962C8B-B14F-4D97-AF65-F5344CB8AC3E}">
        <p14:creationId xmlns:p14="http://schemas.microsoft.com/office/powerpoint/2010/main" val="29062937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53743-351C-4013-B7EB-485778426FA2}"/>
              </a:ext>
            </a:extLst>
          </p:cNvPr>
          <p:cNvSpPr>
            <a:spLocks noGrp="1"/>
          </p:cNvSpPr>
          <p:nvPr>
            <p:ph type="title"/>
          </p:nvPr>
        </p:nvSpPr>
        <p:spPr/>
        <p:txBody>
          <a:bodyPr>
            <a:normAutofit fontScale="90000"/>
          </a:bodyPr>
          <a:lstStyle/>
          <a:p>
            <a:pPr algn="ctr"/>
            <a:br>
              <a:rPr lang="en-US" sz="3600" dirty="0">
                <a:latin typeface="+mn-lt"/>
              </a:rPr>
            </a:br>
            <a:r>
              <a:rPr lang="en-US" sz="3600" dirty="0">
                <a:latin typeface="+mn-lt"/>
              </a:rPr>
              <a:t>3. Departments, schools, and colleges within the larger institution</a:t>
            </a:r>
            <a:br>
              <a:rPr lang="en-US" dirty="0"/>
            </a:br>
            <a:endParaRPr lang="en-US" dirty="0"/>
          </a:p>
        </p:txBody>
      </p:sp>
      <p:sp>
        <p:nvSpPr>
          <p:cNvPr id="3" name="Content Placeholder 2">
            <a:extLst>
              <a:ext uri="{FF2B5EF4-FFF2-40B4-BE49-F238E27FC236}">
                <a16:creationId xmlns:a16="http://schemas.microsoft.com/office/drawing/2014/main" id="{53E4316E-FF6E-474C-9142-CBE9B8ACDD75}"/>
              </a:ext>
            </a:extLst>
          </p:cNvPr>
          <p:cNvSpPr>
            <a:spLocks noGrp="1"/>
          </p:cNvSpPr>
          <p:nvPr>
            <p:ph idx="1"/>
          </p:nvPr>
        </p:nvSpPr>
        <p:spPr/>
        <p:txBody>
          <a:bodyPr/>
          <a:lstStyle/>
          <a:p>
            <a:r>
              <a:rPr lang="en-US" dirty="0"/>
              <a:t>Differing norms in terms of pedagogical approaches, what counts as a publication, how weighted, etc.</a:t>
            </a:r>
          </a:p>
          <a:p>
            <a:endParaRPr lang="en-US" dirty="0"/>
          </a:p>
          <a:p>
            <a:r>
              <a:rPr lang="en-US" dirty="0"/>
              <a:t>Note that the common practice of having tenure/promotion recommendations (not decisions) made by a single committee after multiple layers of review demonstrates an attempt to account for academic freedom at multiple levels.</a:t>
            </a:r>
          </a:p>
        </p:txBody>
      </p:sp>
    </p:spTree>
    <p:extLst>
      <p:ext uri="{BB962C8B-B14F-4D97-AF65-F5344CB8AC3E}">
        <p14:creationId xmlns:p14="http://schemas.microsoft.com/office/powerpoint/2010/main" val="41296669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1F390-A55D-4C3A-8F48-C1A596FA9AAE}"/>
              </a:ext>
            </a:extLst>
          </p:cNvPr>
          <p:cNvSpPr>
            <a:spLocks noGrp="1"/>
          </p:cNvSpPr>
          <p:nvPr>
            <p:ph type="title"/>
          </p:nvPr>
        </p:nvSpPr>
        <p:spPr/>
        <p:txBody>
          <a:bodyPr/>
          <a:lstStyle/>
          <a:p>
            <a:pPr algn="ctr"/>
            <a:r>
              <a:rPr lang="en-US" dirty="0"/>
              <a:t>4. Students</a:t>
            </a:r>
            <a:endParaRPr lang="en-US" dirty="0">
              <a:latin typeface="+mn-lt"/>
            </a:endParaRPr>
          </a:p>
        </p:txBody>
      </p:sp>
      <p:sp>
        <p:nvSpPr>
          <p:cNvPr id="3" name="Content Placeholder 2">
            <a:extLst>
              <a:ext uri="{FF2B5EF4-FFF2-40B4-BE49-F238E27FC236}">
                <a16:creationId xmlns:a16="http://schemas.microsoft.com/office/drawing/2014/main" id="{18E48835-F93F-4797-BD6E-D02A92B9C460}"/>
              </a:ext>
            </a:extLst>
          </p:cNvPr>
          <p:cNvSpPr>
            <a:spLocks noGrp="1"/>
          </p:cNvSpPr>
          <p:nvPr>
            <p:ph idx="1"/>
          </p:nvPr>
        </p:nvSpPr>
        <p:spPr/>
        <p:txBody>
          <a:bodyPr>
            <a:normAutofit lnSpcReduction="10000"/>
          </a:bodyPr>
          <a:lstStyle/>
          <a:p>
            <a:r>
              <a:rPr lang="en-US" dirty="0"/>
              <a:t>Clearly the most limited notion</a:t>
            </a:r>
          </a:p>
          <a:p>
            <a:pPr lvl="1"/>
            <a:r>
              <a:rPr lang="en-US" sz="2200" dirty="0"/>
              <a:t>Student research is not as free and is almost always part of a classroom setting with standards prescribed by a faculty member </a:t>
            </a:r>
          </a:p>
          <a:p>
            <a:pPr lvl="1"/>
            <a:endParaRPr lang="en-US" sz="2200" dirty="0"/>
          </a:p>
          <a:p>
            <a:pPr lvl="1"/>
            <a:r>
              <a:rPr lang="en-US" sz="2200" dirty="0"/>
              <a:t>Typically takes place within narrower parameters</a:t>
            </a:r>
          </a:p>
          <a:p>
            <a:pPr lvl="1"/>
            <a:endParaRPr lang="en-US" dirty="0"/>
          </a:p>
          <a:p>
            <a:r>
              <a:rPr lang="en-US" dirty="0"/>
              <a:t>Core element concerns the classroom experience</a:t>
            </a:r>
          </a:p>
          <a:p>
            <a:pPr lvl="1"/>
            <a:r>
              <a:rPr lang="en-US" sz="2200" dirty="0"/>
              <a:t>1967 Joint Statement on Rights and Freedoms of Students: </a:t>
            </a:r>
            <a:r>
              <a:rPr lang="en-US" sz="2000" u="sng" dirty="0">
                <a:solidFill>
                  <a:srgbClr val="484548"/>
                </a:solidFill>
                <a:effectLst/>
                <a:latin typeface="Arial" panose="020B0604020202020204" pitchFamily="34" charset="0"/>
                <a:ea typeface="Calibri" panose="020F0502020204030204" pitchFamily="34" charset="0"/>
                <a:hlinkClick r:id="rId2"/>
              </a:rPr>
              <a:t>https://www.aaup.org/report/joint-statement-rights-and-freedoms-students</a:t>
            </a:r>
            <a:endParaRPr lang="en-US" sz="2000" u="sng" dirty="0">
              <a:solidFill>
                <a:srgbClr val="484548"/>
              </a:solidFill>
              <a:effectLst/>
              <a:latin typeface="Arial" panose="020B0604020202020204" pitchFamily="34" charset="0"/>
              <a:ea typeface="Calibri" panose="020F0502020204030204" pitchFamily="34" charset="0"/>
            </a:endParaRPr>
          </a:p>
          <a:p>
            <a:pPr lvl="1"/>
            <a:endParaRPr lang="en-US" sz="2000" u="sng" dirty="0">
              <a:solidFill>
                <a:srgbClr val="484548"/>
              </a:solidFill>
              <a:effectLst/>
              <a:latin typeface="Arial" panose="020B0604020202020204" pitchFamily="34" charset="0"/>
              <a:ea typeface="Calibri" panose="020F0502020204030204" pitchFamily="34" charset="0"/>
            </a:endParaRPr>
          </a:p>
          <a:p>
            <a:pPr lvl="1"/>
            <a:r>
              <a:rPr lang="en-US" sz="2200" dirty="0">
                <a:solidFill>
                  <a:srgbClr val="484548"/>
                </a:solidFill>
              </a:rPr>
              <a:t>Key academic elements concern right to take “reasoned exception to…views offered in any course” and to be free of “prejudiced or capricious academic evaluation.”</a:t>
            </a:r>
            <a:endParaRPr lang="en-US" sz="2200" dirty="0"/>
          </a:p>
          <a:p>
            <a:pPr lvl="1"/>
            <a:endParaRPr lang="en-US" dirty="0"/>
          </a:p>
        </p:txBody>
      </p:sp>
    </p:spTree>
    <p:extLst>
      <p:ext uri="{BB962C8B-B14F-4D97-AF65-F5344CB8AC3E}">
        <p14:creationId xmlns:p14="http://schemas.microsoft.com/office/powerpoint/2010/main" val="36386034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79E656-532F-4186-92DE-2C19BFDA6801}"/>
              </a:ext>
            </a:extLst>
          </p:cNvPr>
          <p:cNvSpPr>
            <a:spLocks noGrp="1"/>
          </p:cNvSpPr>
          <p:nvPr>
            <p:ph type="title"/>
          </p:nvPr>
        </p:nvSpPr>
        <p:spPr/>
        <p:txBody>
          <a:bodyPr>
            <a:normAutofit/>
          </a:bodyPr>
          <a:lstStyle/>
          <a:p>
            <a:pPr algn="ctr"/>
            <a:r>
              <a:rPr lang="en-US" sz="3600" dirty="0">
                <a:latin typeface="+mn-lt"/>
              </a:rPr>
              <a:t>Relation between Institutional and Individual Academic Freedom</a:t>
            </a:r>
          </a:p>
        </p:txBody>
      </p:sp>
      <p:sp>
        <p:nvSpPr>
          <p:cNvPr id="3" name="Content Placeholder 2">
            <a:extLst>
              <a:ext uri="{FF2B5EF4-FFF2-40B4-BE49-F238E27FC236}">
                <a16:creationId xmlns:a16="http://schemas.microsoft.com/office/drawing/2014/main" id="{F9D8BA4F-CCC8-4249-B581-0A61EB56337D}"/>
              </a:ext>
            </a:extLst>
          </p:cNvPr>
          <p:cNvSpPr>
            <a:spLocks noGrp="1"/>
          </p:cNvSpPr>
          <p:nvPr>
            <p:ph idx="1"/>
          </p:nvPr>
        </p:nvSpPr>
        <p:spPr/>
        <p:txBody>
          <a:bodyPr/>
          <a:lstStyle/>
          <a:p>
            <a:pPr marL="0" indent="0" algn="ctr">
              <a:buNone/>
            </a:pPr>
            <a:r>
              <a:rPr lang="en-US" sz="3200" b="1" dirty="0"/>
              <a:t>RESEARCH</a:t>
            </a:r>
          </a:p>
          <a:p>
            <a:r>
              <a:rPr lang="en-US" sz="2000" dirty="0"/>
              <a:t>As noted, conducting research is probably the purest zone in terms of individual academic freedom</a:t>
            </a:r>
          </a:p>
          <a:p>
            <a:endParaRPr lang="en-US" sz="2000" dirty="0"/>
          </a:p>
          <a:p>
            <a:r>
              <a:rPr lang="en-US" sz="2000" dirty="0"/>
              <a:t>Universities should not be in the business of prohibiting research or judging the results on anything other than professional standards</a:t>
            </a:r>
          </a:p>
          <a:p>
            <a:endParaRPr lang="en-US" sz="2000" dirty="0"/>
          </a:p>
          <a:p>
            <a:r>
              <a:rPr lang="en-US" sz="2000" dirty="0"/>
              <a:t>Professional standards for evaluation research are typically those of the relevant discipline</a:t>
            </a:r>
          </a:p>
          <a:p>
            <a:endParaRPr lang="en-US" sz="2000" dirty="0"/>
          </a:p>
          <a:p>
            <a:r>
              <a:rPr lang="en-US" sz="2000" dirty="0"/>
              <a:t>Most controversies arise when research is publicized and may fit better into discussion of extramural speech</a:t>
            </a:r>
          </a:p>
          <a:p>
            <a:pPr marL="0" indent="0">
              <a:buNone/>
            </a:pPr>
            <a:endParaRPr lang="en-US" b="1" dirty="0"/>
          </a:p>
        </p:txBody>
      </p:sp>
    </p:spTree>
    <p:extLst>
      <p:ext uri="{BB962C8B-B14F-4D97-AF65-F5344CB8AC3E}">
        <p14:creationId xmlns:p14="http://schemas.microsoft.com/office/powerpoint/2010/main" val="111181801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84AB8-99AA-4892-A2C4-A6F90B86966A}"/>
              </a:ext>
            </a:extLst>
          </p:cNvPr>
          <p:cNvSpPr>
            <a:spLocks noGrp="1"/>
          </p:cNvSpPr>
          <p:nvPr>
            <p:ph type="title"/>
          </p:nvPr>
        </p:nvSpPr>
        <p:spPr/>
        <p:txBody>
          <a:bodyPr>
            <a:normAutofit/>
          </a:bodyPr>
          <a:lstStyle/>
          <a:p>
            <a:pPr algn="ctr"/>
            <a:r>
              <a:rPr lang="en-US" sz="3600" dirty="0">
                <a:latin typeface="+mn-lt"/>
              </a:rPr>
              <a:t>Relation between Institutional and Individual Academic Freedom</a:t>
            </a:r>
            <a:endParaRPr lang="en-US" sz="3600" dirty="0"/>
          </a:p>
        </p:txBody>
      </p:sp>
      <p:sp>
        <p:nvSpPr>
          <p:cNvPr id="3" name="Content Placeholder 2">
            <a:extLst>
              <a:ext uri="{FF2B5EF4-FFF2-40B4-BE49-F238E27FC236}">
                <a16:creationId xmlns:a16="http://schemas.microsoft.com/office/drawing/2014/main" id="{B97564AD-97C4-407F-9860-2546B5116698}"/>
              </a:ext>
            </a:extLst>
          </p:cNvPr>
          <p:cNvSpPr>
            <a:spLocks noGrp="1"/>
          </p:cNvSpPr>
          <p:nvPr>
            <p:ph idx="1"/>
          </p:nvPr>
        </p:nvSpPr>
        <p:spPr/>
        <p:txBody>
          <a:bodyPr/>
          <a:lstStyle/>
          <a:p>
            <a:pPr marL="0" indent="0" algn="ctr">
              <a:buNone/>
            </a:pPr>
            <a:r>
              <a:rPr lang="en-US" sz="3200" b="1" dirty="0"/>
              <a:t>TEACHING</a:t>
            </a:r>
            <a:endParaRPr lang="en-US" dirty="0"/>
          </a:p>
          <a:p>
            <a:r>
              <a:rPr lang="en-US" sz="2000" dirty="0"/>
              <a:t>Universities should generally be expected to defer to professional standards in terms of what content is suitable for a given class, and how it should be taught.</a:t>
            </a:r>
          </a:p>
          <a:p>
            <a:r>
              <a:rPr lang="en-US" sz="2000" dirty="0"/>
              <a:t>The academic freedom of an individual professor can come into conflict with disciplinary/professional norms and standards of what is accepted knowledge in field</a:t>
            </a:r>
          </a:p>
          <a:p>
            <a:r>
              <a:rPr lang="en-US" sz="2000" dirty="0"/>
              <a:t>Controversies that find their way to court are often decided along lines other than professional norms</a:t>
            </a:r>
          </a:p>
          <a:p>
            <a:r>
              <a:rPr lang="en-US" sz="2000" dirty="0"/>
              <a:t>Closest precedent in PA comes from </a:t>
            </a:r>
            <a:r>
              <a:rPr lang="en-US" sz="2000" i="1" dirty="0"/>
              <a:t>Edwards v. California University of Pennsylvania</a:t>
            </a:r>
            <a:r>
              <a:rPr lang="en-US" sz="2000" dirty="0"/>
              <a:t> (1998), which declared that “a public university professor does not have a First Amendment right to decide what will be taught in the classroom” and that “the First Amendment does not place restrictions on a public university’s ability to control its curriculum.”</a:t>
            </a:r>
          </a:p>
          <a:p>
            <a:r>
              <a:rPr lang="en-US" sz="2000" dirty="0"/>
              <a:t>What???</a:t>
            </a:r>
          </a:p>
        </p:txBody>
      </p:sp>
    </p:spTree>
    <p:extLst>
      <p:ext uri="{BB962C8B-B14F-4D97-AF65-F5344CB8AC3E}">
        <p14:creationId xmlns:p14="http://schemas.microsoft.com/office/powerpoint/2010/main" val="2667847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BCE6E-E329-45A5-9A10-4AB357208B91}"/>
              </a:ext>
            </a:extLst>
          </p:cNvPr>
          <p:cNvSpPr>
            <a:spLocks noGrp="1"/>
          </p:cNvSpPr>
          <p:nvPr>
            <p:ph type="title"/>
          </p:nvPr>
        </p:nvSpPr>
        <p:spPr/>
        <p:txBody>
          <a:bodyPr>
            <a:normAutofit/>
          </a:bodyPr>
          <a:lstStyle/>
          <a:p>
            <a:pPr algn="ctr"/>
            <a:r>
              <a:rPr lang="en-US" sz="3600" dirty="0">
                <a:latin typeface="+mn-lt"/>
              </a:rPr>
              <a:t>Relation between Institutional and Individual Academic Freedom</a:t>
            </a:r>
            <a:endParaRPr lang="en-US" sz="3600" dirty="0"/>
          </a:p>
        </p:txBody>
      </p:sp>
      <p:sp>
        <p:nvSpPr>
          <p:cNvPr id="3" name="Content Placeholder 2">
            <a:extLst>
              <a:ext uri="{FF2B5EF4-FFF2-40B4-BE49-F238E27FC236}">
                <a16:creationId xmlns:a16="http://schemas.microsoft.com/office/drawing/2014/main" id="{ACC73012-2668-4A1E-BDC1-9EAC236FF014}"/>
              </a:ext>
            </a:extLst>
          </p:cNvPr>
          <p:cNvSpPr>
            <a:spLocks noGrp="1"/>
          </p:cNvSpPr>
          <p:nvPr>
            <p:ph idx="1"/>
          </p:nvPr>
        </p:nvSpPr>
        <p:spPr/>
        <p:txBody>
          <a:bodyPr/>
          <a:lstStyle/>
          <a:p>
            <a:pPr marL="0" indent="0" algn="ctr">
              <a:buNone/>
            </a:pPr>
            <a:r>
              <a:rPr lang="en-US" sz="3200" b="1" dirty="0"/>
              <a:t>TEACHING</a:t>
            </a:r>
            <a:r>
              <a:rPr lang="en-US" dirty="0"/>
              <a:t> (cont’d)</a:t>
            </a:r>
            <a:endParaRPr lang="en-US" sz="1800" dirty="0"/>
          </a:p>
          <a:p>
            <a:r>
              <a:rPr lang="en-US" sz="2000" dirty="0"/>
              <a:t>Cases before judges will be decided according to legal/constitutional standards</a:t>
            </a:r>
          </a:p>
          <a:p>
            <a:r>
              <a:rPr lang="en-US" sz="2000" dirty="0"/>
              <a:t>In </a:t>
            </a:r>
            <a:r>
              <a:rPr lang="en-US" sz="2000" i="1" dirty="0"/>
              <a:t>Edwards</a:t>
            </a:r>
            <a:r>
              <a:rPr lang="en-US" sz="2000" dirty="0"/>
              <a:t>, the court asserted that the university itself is the relevant speaker for all classroom instruction</a:t>
            </a:r>
          </a:p>
          <a:p>
            <a:r>
              <a:rPr lang="en-US" sz="2000" dirty="0"/>
              <a:t>The </a:t>
            </a:r>
            <a:r>
              <a:rPr lang="en-US" sz="2000" i="1" dirty="0"/>
              <a:t>Edwards </a:t>
            </a:r>
            <a:r>
              <a:rPr lang="en-US" sz="2000" dirty="0"/>
              <a:t>decision said nothing about the permissibility or advisability of the application of norms of academic freedom, only that there is no </a:t>
            </a:r>
            <a:r>
              <a:rPr lang="en-US" sz="2000" i="1" dirty="0"/>
              <a:t>constitutional</a:t>
            </a:r>
            <a:r>
              <a:rPr lang="en-US" sz="2000" dirty="0"/>
              <a:t> right to academic freedom applicable in the case</a:t>
            </a:r>
          </a:p>
          <a:p>
            <a:r>
              <a:rPr lang="en-US" sz="2000" dirty="0"/>
              <a:t>Universities that are committed to academic freedom often seek to affirm this commitment for several reasons: accreditation, attracting quality faculty and students, reputation, etc.</a:t>
            </a:r>
          </a:p>
          <a:p>
            <a:r>
              <a:rPr lang="en-US" sz="2000" dirty="0"/>
              <a:t>This commitment is often announced in relevant policies and documents, including, at WCU, Article 2 of the Collective Bargaining Agreement and other local agreements</a:t>
            </a:r>
          </a:p>
        </p:txBody>
      </p:sp>
    </p:spTree>
    <p:extLst>
      <p:ext uri="{BB962C8B-B14F-4D97-AF65-F5344CB8AC3E}">
        <p14:creationId xmlns:p14="http://schemas.microsoft.com/office/powerpoint/2010/main" val="1039067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03B9F9-B9FC-47CC-9A6F-BE3992871332}"/>
              </a:ext>
            </a:extLst>
          </p:cNvPr>
          <p:cNvSpPr>
            <a:spLocks noGrp="1"/>
          </p:cNvSpPr>
          <p:nvPr>
            <p:ph type="title"/>
          </p:nvPr>
        </p:nvSpPr>
        <p:spPr/>
        <p:txBody>
          <a:bodyPr/>
          <a:lstStyle/>
          <a:p>
            <a:pPr algn="ctr"/>
            <a:r>
              <a:rPr lang="en-US" sz="4400" dirty="0">
                <a:latin typeface="+mn-lt"/>
              </a:rPr>
              <a:t>Relation between Institutional and Individual Academic Freedom</a:t>
            </a:r>
            <a:endParaRPr lang="en-US" dirty="0"/>
          </a:p>
        </p:txBody>
      </p:sp>
      <p:sp>
        <p:nvSpPr>
          <p:cNvPr id="3" name="Content Placeholder 2">
            <a:extLst>
              <a:ext uri="{FF2B5EF4-FFF2-40B4-BE49-F238E27FC236}">
                <a16:creationId xmlns:a16="http://schemas.microsoft.com/office/drawing/2014/main" id="{5657BDF8-5A12-406B-AE20-65EF52B278F8}"/>
              </a:ext>
            </a:extLst>
          </p:cNvPr>
          <p:cNvSpPr>
            <a:spLocks noGrp="1"/>
          </p:cNvSpPr>
          <p:nvPr>
            <p:ph idx="1"/>
          </p:nvPr>
        </p:nvSpPr>
        <p:spPr/>
        <p:txBody>
          <a:bodyPr>
            <a:normAutofit/>
          </a:bodyPr>
          <a:lstStyle/>
          <a:p>
            <a:pPr marL="0" indent="0" algn="ctr">
              <a:buNone/>
            </a:pPr>
            <a:r>
              <a:rPr lang="en-US" sz="3200" b="1" dirty="0"/>
              <a:t>EXTRAMURAL SPEECH</a:t>
            </a:r>
          </a:p>
          <a:p>
            <a:r>
              <a:rPr lang="en-US" sz="2400" dirty="0"/>
              <a:t>The recent controversy at the University of Florida</a:t>
            </a:r>
          </a:p>
          <a:p>
            <a:r>
              <a:rPr lang="en-US" sz="2400" dirty="0"/>
              <a:t>Clear violation of the norm of academic freedom</a:t>
            </a:r>
          </a:p>
          <a:p>
            <a:r>
              <a:rPr lang="en-US" sz="2400" dirty="0"/>
              <a:t>Probable First and Fourteenth Amendment violation</a:t>
            </a:r>
          </a:p>
          <a:p>
            <a:r>
              <a:rPr lang="en-US" sz="2400" dirty="0"/>
              <a:t>Ingredients of response and reversal</a:t>
            </a:r>
          </a:p>
          <a:p>
            <a:pPr lvl="1"/>
            <a:r>
              <a:rPr lang="en-US" sz="2000" dirty="0"/>
              <a:t>University’s accreditor raises possibility of noncompliance issues</a:t>
            </a:r>
          </a:p>
          <a:p>
            <a:pPr lvl="1"/>
            <a:r>
              <a:rPr lang="en-US" sz="2000" dirty="0"/>
              <a:t>Faculty publicly communicate their experience</a:t>
            </a:r>
          </a:p>
          <a:p>
            <a:pPr lvl="1"/>
            <a:r>
              <a:rPr lang="en-US" sz="2000" dirty="0"/>
              <a:t>Elaboration of historical principle that public university is not a mere arm of the state</a:t>
            </a:r>
          </a:p>
          <a:p>
            <a:pPr lvl="1"/>
            <a:r>
              <a:rPr lang="en-US" sz="2000" dirty="0"/>
              <a:t>Contrasting the university’s actions with the language of the collectively bargained agreement</a:t>
            </a:r>
          </a:p>
        </p:txBody>
      </p:sp>
    </p:spTree>
    <p:extLst>
      <p:ext uri="{BB962C8B-B14F-4D97-AF65-F5344CB8AC3E}">
        <p14:creationId xmlns:p14="http://schemas.microsoft.com/office/powerpoint/2010/main" val="6733084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6C28DB9-A79A-48CB-985F-730D6CBDF717}"/>
              </a:ext>
            </a:extLst>
          </p:cNvPr>
          <p:cNvGraphicFramePr>
            <a:graphicFrameLocks noGrp="1"/>
          </p:cNvGraphicFramePr>
          <p:nvPr>
            <p:extLst>
              <p:ext uri="{D42A27DB-BD31-4B8C-83A1-F6EECF244321}">
                <p14:modId xmlns:p14="http://schemas.microsoft.com/office/powerpoint/2010/main" val="1074365074"/>
              </p:ext>
            </p:extLst>
          </p:nvPr>
        </p:nvGraphicFramePr>
        <p:xfrm>
          <a:off x="1828800" y="294640"/>
          <a:ext cx="8148320" cy="6268720"/>
        </p:xfrm>
        <a:graphic>
          <a:graphicData uri="http://schemas.openxmlformats.org/drawingml/2006/table">
            <a:tbl>
              <a:tblPr firstRow="1" bandRow="1">
                <a:tableStyleId>{5C22544A-7EE6-4342-B048-85BDC9FD1C3A}</a:tableStyleId>
              </a:tblPr>
              <a:tblGrid>
                <a:gridCol w="8148320">
                  <a:extLst>
                    <a:ext uri="{9D8B030D-6E8A-4147-A177-3AD203B41FA5}">
                      <a16:colId xmlns:a16="http://schemas.microsoft.com/office/drawing/2014/main" val="839515139"/>
                    </a:ext>
                  </a:extLst>
                </a:gridCol>
              </a:tblGrid>
              <a:tr h="370840">
                <a:tc>
                  <a:txBody>
                    <a:bodyPr/>
                    <a:lstStyle/>
                    <a:p>
                      <a:pPr algn="ctr"/>
                      <a:r>
                        <a:rPr lang="en-US" sz="2800" dirty="0"/>
                        <a:t>SELECTED DEFINITIONS OF ACADEMIC FREEDOM</a:t>
                      </a:r>
                    </a:p>
                  </a:txBody>
                  <a:tcPr/>
                </a:tc>
                <a:extLst>
                  <a:ext uri="{0D108BD9-81ED-4DB2-BD59-A6C34878D82A}">
                    <a16:rowId xmlns:a16="http://schemas.microsoft.com/office/drawing/2014/main" val="3150779180"/>
                  </a:ext>
                </a:extLst>
              </a:tr>
              <a:tr h="370840">
                <a:tc>
                  <a:txBody>
                    <a:bodyPr/>
                    <a:lstStyle/>
                    <a:p>
                      <a:endParaRPr lang="en-US"/>
                    </a:p>
                  </a:txBody>
                  <a:tcPr/>
                </a:tc>
                <a:extLst>
                  <a:ext uri="{0D108BD9-81ED-4DB2-BD59-A6C34878D82A}">
                    <a16:rowId xmlns:a16="http://schemas.microsoft.com/office/drawing/2014/main" val="900246415"/>
                  </a:ext>
                </a:extLst>
              </a:tr>
              <a:tr h="370840">
                <a:tc>
                  <a:txBody>
                    <a:bodyPr/>
                    <a:lstStyle/>
                    <a:p>
                      <a:r>
                        <a:rPr lang="en-US" sz="1600" kern="1200" dirty="0">
                          <a:solidFill>
                            <a:schemeClr val="dk1"/>
                          </a:solidFill>
                          <a:effectLst/>
                          <a:latin typeface="+mn-lt"/>
                          <a:ea typeface="+mn-ea"/>
                          <a:cs typeface="+mn-cs"/>
                        </a:rPr>
                        <a:t>“The profession’s claim to academic freedom is grounded firmly in a substantive account of the purposes of higher education and in the special conditions necessary for faculty to fulfill those purposes. In essence, academic freedom consists of the freedom to pursue the scholarly profession according to the standards of that profession”</a:t>
                      </a:r>
                      <a:endParaRPr lang="en-US" sz="1600" dirty="0"/>
                    </a:p>
                  </a:txBody>
                  <a:tcPr/>
                </a:tc>
                <a:extLst>
                  <a:ext uri="{0D108BD9-81ED-4DB2-BD59-A6C34878D82A}">
                    <a16:rowId xmlns:a16="http://schemas.microsoft.com/office/drawing/2014/main" val="1528877858"/>
                  </a:ext>
                </a:extLst>
              </a:tr>
              <a:tr h="370840">
                <a:tc>
                  <a:txBody>
                    <a:bodyPr/>
                    <a:lstStyle/>
                    <a:p>
                      <a:endParaRPr lang="en-US" dirty="0"/>
                    </a:p>
                  </a:txBody>
                  <a:tcPr/>
                </a:tc>
                <a:extLst>
                  <a:ext uri="{0D108BD9-81ED-4DB2-BD59-A6C34878D82A}">
                    <a16:rowId xmlns:a16="http://schemas.microsoft.com/office/drawing/2014/main" val="38014051"/>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dk1"/>
                          </a:solidFill>
                          <a:effectLst/>
                          <a:latin typeface="+mn-lt"/>
                          <a:ea typeface="+mn-ea"/>
                          <a:cs typeface="+mn-cs"/>
                        </a:rPr>
                        <a:t>“The core of the scholarly norm of academic freedoms is that </a:t>
                      </a:r>
                      <a:r>
                        <a:rPr lang="en-US" sz="1600" kern="1200" dirty="0" err="1">
                          <a:solidFill>
                            <a:schemeClr val="dk1"/>
                          </a:solidFill>
                          <a:effectLst/>
                          <a:latin typeface="+mn-lt"/>
                          <a:ea typeface="+mn-ea"/>
                          <a:cs typeface="+mn-cs"/>
                        </a:rPr>
                        <a:t>nonacademics</a:t>
                      </a:r>
                      <a:r>
                        <a:rPr lang="en-US" sz="1600" kern="1200" dirty="0">
                          <a:solidFill>
                            <a:schemeClr val="dk1"/>
                          </a:solidFill>
                          <a:effectLst/>
                          <a:latin typeface="+mn-lt"/>
                          <a:ea typeface="+mn-ea"/>
                          <a:cs typeface="+mn-cs"/>
                        </a:rPr>
                        <a:t> such as trustees and administrators should refrain from interfering with scholarship and teaching, and leave evaluation of academic quality to scholarly peers.”</a:t>
                      </a:r>
                    </a:p>
                  </a:txBody>
                  <a:tcPr/>
                </a:tc>
                <a:extLst>
                  <a:ext uri="{0D108BD9-81ED-4DB2-BD59-A6C34878D82A}">
                    <a16:rowId xmlns:a16="http://schemas.microsoft.com/office/drawing/2014/main" val="222045088"/>
                  </a:ext>
                </a:extLst>
              </a:tr>
              <a:tr h="370840">
                <a:tc>
                  <a:txBody>
                    <a:bodyPr/>
                    <a:lstStyle/>
                    <a:p>
                      <a:endParaRPr lang="en-US"/>
                    </a:p>
                  </a:txBody>
                  <a:tcPr/>
                </a:tc>
                <a:extLst>
                  <a:ext uri="{0D108BD9-81ED-4DB2-BD59-A6C34878D82A}">
                    <a16:rowId xmlns:a16="http://schemas.microsoft.com/office/drawing/2014/main" val="3872892638"/>
                  </a:ext>
                </a:extLst>
              </a:tr>
              <a:tr h="370840">
                <a:tc>
                  <a:txBody>
                    <a:bodyPr/>
                    <a:lstStyle/>
                    <a:p>
                      <a:r>
                        <a:rPr lang="en-US" sz="1800" kern="1200" dirty="0">
                          <a:solidFill>
                            <a:schemeClr val="dk1"/>
                          </a:solidFill>
                          <a:effectLst/>
                          <a:latin typeface="+mn-lt"/>
                          <a:ea typeface="+mn-ea"/>
                          <a:cs typeface="+mn-cs"/>
                        </a:rPr>
                        <a:t>“At its core, academic freedom is the freedom of scholars to pursue the truth in a manner consistent with professional standards of inquiry.”</a:t>
                      </a:r>
                      <a:endParaRPr lang="en-US" sz="1800" dirty="0"/>
                    </a:p>
                  </a:txBody>
                  <a:tcPr/>
                </a:tc>
                <a:extLst>
                  <a:ext uri="{0D108BD9-81ED-4DB2-BD59-A6C34878D82A}">
                    <a16:rowId xmlns:a16="http://schemas.microsoft.com/office/drawing/2014/main" val="1301566443"/>
                  </a:ext>
                </a:extLst>
              </a:tr>
              <a:tr h="370840">
                <a:tc>
                  <a:txBody>
                    <a:bodyPr/>
                    <a:lstStyle/>
                    <a:p>
                      <a:endParaRPr lang="en-US"/>
                    </a:p>
                  </a:txBody>
                  <a:tcPr/>
                </a:tc>
                <a:extLst>
                  <a:ext uri="{0D108BD9-81ED-4DB2-BD59-A6C34878D82A}">
                    <a16:rowId xmlns:a16="http://schemas.microsoft.com/office/drawing/2014/main" val="71162346"/>
                  </a:ext>
                </a:extLst>
              </a:tr>
              <a:tr h="370840">
                <a:tc>
                  <a:txBody>
                    <a:bodyPr/>
                    <a:lstStyle/>
                    <a:p>
                      <a:r>
                        <a:rPr lang="en-US" sz="1800" kern="1200" dirty="0">
                          <a:solidFill>
                            <a:schemeClr val="dk1"/>
                          </a:solidFill>
                          <a:effectLst/>
                          <a:latin typeface="+mn-lt"/>
                          <a:ea typeface="+mn-ea"/>
                          <a:cs typeface="+mn-cs"/>
                        </a:rPr>
                        <a:t>“Academic freedom is the freedom of a teacher or researcher in higher education to investigate and discuss the issues in his or her academic field, and to teach or publish findings without interference from political figures, boards of trustees, donors, or other entities. Academic freedom also protects the right of a faculty member to speak freely when participating in institutional governance, as well as to speak freely as a citizen.”</a:t>
                      </a:r>
                      <a:endParaRPr lang="en-US" dirty="0"/>
                    </a:p>
                  </a:txBody>
                  <a:tcPr/>
                </a:tc>
                <a:extLst>
                  <a:ext uri="{0D108BD9-81ED-4DB2-BD59-A6C34878D82A}">
                    <a16:rowId xmlns:a16="http://schemas.microsoft.com/office/drawing/2014/main" val="3918744669"/>
                  </a:ext>
                </a:extLst>
              </a:tr>
            </a:tbl>
          </a:graphicData>
        </a:graphic>
      </p:graphicFrame>
    </p:spTree>
    <p:extLst>
      <p:ext uri="{BB962C8B-B14F-4D97-AF65-F5344CB8AC3E}">
        <p14:creationId xmlns:p14="http://schemas.microsoft.com/office/powerpoint/2010/main" val="11869673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A2C17-AF94-4623-89E1-B5AAA97CA6A2}"/>
              </a:ext>
            </a:extLst>
          </p:cNvPr>
          <p:cNvSpPr>
            <a:spLocks noGrp="1"/>
          </p:cNvSpPr>
          <p:nvPr>
            <p:ph type="title"/>
          </p:nvPr>
        </p:nvSpPr>
        <p:spPr/>
        <p:txBody>
          <a:bodyPr/>
          <a:lstStyle/>
          <a:p>
            <a:pPr algn="ctr"/>
            <a:r>
              <a:rPr lang="en-US" sz="4400" dirty="0">
                <a:latin typeface="+mn-lt"/>
              </a:rPr>
              <a:t>Relation between Institutional and Individual Academic Freedom</a:t>
            </a:r>
            <a:endParaRPr lang="en-US" dirty="0"/>
          </a:p>
        </p:txBody>
      </p:sp>
      <p:sp>
        <p:nvSpPr>
          <p:cNvPr id="3" name="Content Placeholder 2">
            <a:extLst>
              <a:ext uri="{FF2B5EF4-FFF2-40B4-BE49-F238E27FC236}">
                <a16:creationId xmlns:a16="http://schemas.microsoft.com/office/drawing/2014/main" id="{72645E34-808C-42B4-934F-793CEA8786B2}"/>
              </a:ext>
            </a:extLst>
          </p:cNvPr>
          <p:cNvSpPr>
            <a:spLocks noGrp="1"/>
          </p:cNvSpPr>
          <p:nvPr>
            <p:ph idx="1"/>
          </p:nvPr>
        </p:nvSpPr>
        <p:spPr/>
        <p:txBody>
          <a:bodyPr/>
          <a:lstStyle/>
          <a:p>
            <a:pPr marL="457200" lvl="1" indent="0" algn="ctr">
              <a:buNone/>
            </a:pPr>
            <a:r>
              <a:rPr lang="en-US" sz="3200" b="1" dirty="0"/>
              <a:t>EXTRAMURAL SPEECH </a:t>
            </a:r>
            <a:r>
              <a:rPr lang="en-US" sz="2800" dirty="0"/>
              <a:t>(cont’d)</a:t>
            </a:r>
          </a:p>
          <a:p>
            <a:pPr marL="457200" lvl="1" indent="0">
              <a:buNone/>
            </a:pPr>
            <a:r>
              <a:rPr lang="en-US" dirty="0"/>
              <a:t>Compare views from left and right:</a:t>
            </a:r>
          </a:p>
          <a:p>
            <a:pPr marL="457200" lvl="1" indent="0">
              <a:buNone/>
            </a:pPr>
            <a:endParaRPr lang="en-US" dirty="0"/>
          </a:p>
          <a:p>
            <a:pPr lvl="1"/>
            <a:r>
              <a:rPr lang="en-US" sz="2000" dirty="0">
                <a:hlinkClick r:id="rId2"/>
              </a:rPr>
              <a:t>https://www.chronicle.com/article/how-to-deal-with-the-dark-side-of-social-media</a:t>
            </a:r>
            <a:endParaRPr lang="en-US" sz="2000" dirty="0"/>
          </a:p>
          <a:p>
            <a:pPr lvl="1"/>
            <a:endParaRPr lang="en-US" dirty="0"/>
          </a:p>
          <a:p>
            <a:pPr lvl="1"/>
            <a:r>
              <a:rPr lang="en-US" sz="2000" dirty="0">
                <a:hlinkClick r:id="rId3"/>
              </a:rPr>
              <a:t>https://www.chronicle.com/article/a-faculty-first-aid-kit-for-your-free-speech-crisis</a:t>
            </a:r>
            <a:endParaRPr lang="en-US" sz="2000" dirty="0"/>
          </a:p>
          <a:p>
            <a:pPr lvl="1"/>
            <a:endParaRPr lang="en-US" dirty="0"/>
          </a:p>
          <a:p>
            <a:pPr lvl="1"/>
            <a:r>
              <a:rPr lang="en-US" dirty="0"/>
              <a:t>As referenced in Berube’s article, here is a useful document regarding social media and extramural speech: </a:t>
            </a:r>
            <a:r>
              <a:rPr lang="en-US" dirty="0">
                <a:hlinkClick r:id="rId4"/>
              </a:rPr>
              <a:t>https://sites.psu.edu/academicaffairs/files/2020/09/Social-Media-Support-and-Resources-for-Penn-State-Faculty_09-17-20.pdf</a:t>
            </a:r>
            <a:endParaRPr lang="en-US" dirty="0"/>
          </a:p>
          <a:p>
            <a:pPr marL="457200" lvl="1" indent="0">
              <a:buNone/>
            </a:pPr>
            <a:endParaRPr lang="en-US" dirty="0"/>
          </a:p>
        </p:txBody>
      </p:sp>
    </p:spTree>
    <p:extLst>
      <p:ext uri="{BB962C8B-B14F-4D97-AF65-F5344CB8AC3E}">
        <p14:creationId xmlns:p14="http://schemas.microsoft.com/office/powerpoint/2010/main" val="34264335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3A708-6388-4B7D-93CB-AE342C7F2EA0}"/>
              </a:ext>
            </a:extLst>
          </p:cNvPr>
          <p:cNvSpPr>
            <a:spLocks noGrp="1"/>
          </p:cNvSpPr>
          <p:nvPr>
            <p:ph type="title"/>
          </p:nvPr>
        </p:nvSpPr>
        <p:spPr/>
        <p:txBody>
          <a:bodyPr>
            <a:normAutofit/>
          </a:bodyPr>
          <a:lstStyle/>
          <a:p>
            <a:pPr algn="ctr"/>
            <a:r>
              <a:rPr lang="en-US" sz="3600" dirty="0">
                <a:latin typeface="+mn-lt"/>
              </a:rPr>
              <a:t>Relation between Institutional and Individual Academic Freedom</a:t>
            </a:r>
            <a:endParaRPr lang="en-US" sz="3600" dirty="0"/>
          </a:p>
        </p:txBody>
      </p:sp>
      <p:sp>
        <p:nvSpPr>
          <p:cNvPr id="3" name="Content Placeholder 2">
            <a:extLst>
              <a:ext uri="{FF2B5EF4-FFF2-40B4-BE49-F238E27FC236}">
                <a16:creationId xmlns:a16="http://schemas.microsoft.com/office/drawing/2014/main" id="{997D17E3-D9C7-4DED-9176-CDFD5800F3DF}"/>
              </a:ext>
            </a:extLst>
          </p:cNvPr>
          <p:cNvSpPr>
            <a:spLocks noGrp="1"/>
          </p:cNvSpPr>
          <p:nvPr>
            <p:ph idx="1"/>
          </p:nvPr>
        </p:nvSpPr>
        <p:spPr/>
        <p:txBody>
          <a:bodyPr>
            <a:normAutofit/>
          </a:bodyPr>
          <a:lstStyle/>
          <a:p>
            <a:pPr marL="0" indent="0" algn="ctr">
              <a:buNone/>
            </a:pPr>
            <a:r>
              <a:rPr lang="en-US" sz="3200" b="1" dirty="0"/>
              <a:t>INTRAMURAL SPEECH </a:t>
            </a:r>
            <a:endParaRPr lang="en-US" sz="1800" b="1" dirty="0"/>
          </a:p>
          <a:p>
            <a:r>
              <a:rPr lang="en-US" sz="2400" dirty="0"/>
              <a:t>Perhaps the most theoretically unsettled (though not the most controversial) area in the aftermath of </a:t>
            </a:r>
            <a:r>
              <a:rPr lang="en-US" sz="2400" i="1" dirty="0"/>
              <a:t>Garcetti</a:t>
            </a:r>
          </a:p>
          <a:p>
            <a:r>
              <a:rPr lang="en-US" sz="2400" dirty="0"/>
              <a:t>Much of the assurance of protection comes from tenure</a:t>
            </a:r>
          </a:p>
          <a:p>
            <a:r>
              <a:rPr lang="en-US" sz="2400" dirty="0"/>
              <a:t>Principles of shared governances are logically entailed by the history, structure, and purpose of most colleges and universities</a:t>
            </a:r>
          </a:p>
          <a:p>
            <a:r>
              <a:rPr lang="en-US" sz="2400" dirty="0"/>
              <a:t>Still site of much debate and negotiation</a:t>
            </a:r>
          </a:p>
          <a:p>
            <a:r>
              <a:rPr lang="en-US" sz="2400" dirty="0"/>
              <a:t>1966 AAUP Statement on Government of Colleges and Universities:</a:t>
            </a:r>
          </a:p>
          <a:p>
            <a:pPr marL="0" indent="0">
              <a:buNone/>
            </a:pPr>
            <a:r>
              <a:rPr lang="en-US" sz="2000" dirty="0">
                <a:hlinkClick r:id="rId2"/>
              </a:rPr>
              <a:t>https://www.aaup.org/report/statement-government-colleges-and-universities</a:t>
            </a:r>
            <a:endParaRPr lang="en-US" sz="2000" dirty="0"/>
          </a:p>
          <a:p>
            <a:pPr marL="0" indent="0">
              <a:buNone/>
            </a:pPr>
            <a:endParaRPr lang="en-US" sz="4000" dirty="0"/>
          </a:p>
        </p:txBody>
      </p:sp>
    </p:spTree>
    <p:extLst>
      <p:ext uri="{BB962C8B-B14F-4D97-AF65-F5344CB8AC3E}">
        <p14:creationId xmlns:p14="http://schemas.microsoft.com/office/powerpoint/2010/main" val="859477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614499-17D6-4F98-96EB-D10CDC9845CB}"/>
              </a:ext>
            </a:extLst>
          </p:cNvPr>
          <p:cNvSpPr>
            <a:spLocks noGrp="1"/>
          </p:cNvSpPr>
          <p:nvPr>
            <p:ph type="title"/>
          </p:nvPr>
        </p:nvSpPr>
        <p:spPr/>
        <p:txBody>
          <a:bodyPr/>
          <a:lstStyle/>
          <a:p>
            <a:pPr algn="ctr"/>
            <a:r>
              <a:rPr lang="en-US" dirty="0">
                <a:latin typeface="+mn-lt"/>
              </a:rPr>
              <a:t>Elements of Academic Freedom</a:t>
            </a:r>
          </a:p>
        </p:txBody>
      </p:sp>
      <p:sp>
        <p:nvSpPr>
          <p:cNvPr id="3" name="Content Placeholder 2">
            <a:extLst>
              <a:ext uri="{FF2B5EF4-FFF2-40B4-BE49-F238E27FC236}">
                <a16:creationId xmlns:a16="http://schemas.microsoft.com/office/drawing/2014/main" id="{34849281-D265-4C0B-969E-8A3908356B7A}"/>
              </a:ext>
            </a:extLst>
          </p:cNvPr>
          <p:cNvSpPr>
            <a:spLocks noGrp="1"/>
          </p:cNvSpPr>
          <p:nvPr>
            <p:ph idx="1"/>
          </p:nvPr>
        </p:nvSpPr>
        <p:spPr/>
        <p:txBody>
          <a:bodyPr/>
          <a:lstStyle/>
          <a:p>
            <a:r>
              <a:rPr lang="en-US" dirty="0"/>
              <a:t>Each of these definitions conceives of academic freedom as directly concerned with 1) research (and publication of results), and 2) teaching.</a:t>
            </a:r>
          </a:p>
          <a:p>
            <a:endParaRPr lang="en-US" dirty="0"/>
          </a:p>
          <a:p>
            <a:r>
              <a:rPr lang="en-US" dirty="0"/>
              <a:t>The last definition (from the AAUP) also notes academic freedom encompasses 3) intramural speech (“s</a:t>
            </a:r>
            <a:r>
              <a:rPr lang="en-US" sz="2800" kern="1200" dirty="0">
                <a:solidFill>
                  <a:schemeClr val="dk1"/>
                </a:solidFill>
                <a:effectLst/>
                <a:latin typeface="+mn-lt"/>
                <a:ea typeface="+mn-ea"/>
                <a:cs typeface="+mn-cs"/>
              </a:rPr>
              <a:t>peak freely when participating in institutional governance”) and 4) extramural speech (“speak freely as a citizen”)</a:t>
            </a:r>
            <a:endParaRPr lang="en-US" dirty="0"/>
          </a:p>
        </p:txBody>
      </p:sp>
    </p:spTree>
    <p:extLst>
      <p:ext uri="{BB962C8B-B14F-4D97-AF65-F5344CB8AC3E}">
        <p14:creationId xmlns:p14="http://schemas.microsoft.com/office/powerpoint/2010/main" val="13993157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640AA-72AF-46BF-889B-8BF69C81EE16}"/>
              </a:ext>
            </a:extLst>
          </p:cNvPr>
          <p:cNvSpPr>
            <a:spLocks noGrp="1"/>
          </p:cNvSpPr>
          <p:nvPr>
            <p:ph type="title"/>
          </p:nvPr>
        </p:nvSpPr>
        <p:spPr/>
        <p:txBody>
          <a:bodyPr/>
          <a:lstStyle/>
          <a:p>
            <a:pPr algn="ctr"/>
            <a:r>
              <a:rPr lang="en-US" dirty="0">
                <a:latin typeface="+mn-lt"/>
              </a:rPr>
              <a:t>Key AAUP Documents</a:t>
            </a:r>
          </a:p>
        </p:txBody>
      </p:sp>
      <p:sp>
        <p:nvSpPr>
          <p:cNvPr id="3" name="Content Placeholder 2">
            <a:extLst>
              <a:ext uri="{FF2B5EF4-FFF2-40B4-BE49-F238E27FC236}">
                <a16:creationId xmlns:a16="http://schemas.microsoft.com/office/drawing/2014/main" id="{94FDF052-B3BE-4949-BF6F-3E9FA5A6D8EE}"/>
              </a:ext>
            </a:extLst>
          </p:cNvPr>
          <p:cNvSpPr>
            <a:spLocks noGrp="1"/>
          </p:cNvSpPr>
          <p:nvPr>
            <p:ph idx="1"/>
          </p:nvPr>
        </p:nvSpPr>
        <p:spPr/>
        <p:txBody>
          <a:bodyPr/>
          <a:lstStyle/>
          <a:p>
            <a:r>
              <a:rPr lang="en-US" dirty="0"/>
              <a:t>Appendix I of the 1915 Declaration of Principles on Academic Freedom and Academic Tenure:</a:t>
            </a:r>
          </a:p>
          <a:p>
            <a:pPr lvl="1"/>
            <a:r>
              <a:rPr lang="en-US" sz="1600" u="sng" dirty="0">
                <a:solidFill>
                  <a:srgbClr val="484548"/>
                </a:solidFill>
                <a:effectLst/>
                <a:latin typeface="Arial" panose="020B0604020202020204" pitchFamily="34" charset="0"/>
                <a:ea typeface="Calibri" panose="020F0502020204030204" pitchFamily="34" charset="0"/>
                <a:hlinkClick r:id="rId2"/>
              </a:rPr>
              <a:t>https://www.aaup.org/NR/rdonlyres/A6520A9D-0A9A-47B3-B550-C006B5B224E7/0/1915Declaration.pdf</a:t>
            </a:r>
            <a:endParaRPr lang="en-US" sz="1600" u="sng" dirty="0">
              <a:solidFill>
                <a:srgbClr val="484548"/>
              </a:solidFill>
              <a:effectLst/>
              <a:latin typeface="Arial" panose="020B0604020202020204" pitchFamily="34" charset="0"/>
              <a:ea typeface="Calibri" panose="020F0502020204030204" pitchFamily="34" charset="0"/>
            </a:endParaRPr>
          </a:p>
          <a:p>
            <a:endParaRPr lang="en-US" dirty="0"/>
          </a:p>
          <a:p>
            <a:r>
              <a:rPr lang="en-US" dirty="0"/>
              <a:t>1940 Statement of Principles on Academic Freedom and Tenure </a:t>
            </a:r>
            <a:r>
              <a:rPr lang="en-US" sz="2400" dirty="0"/>
              <a:t>(with 1970 Interpretive Comments):</a:t>
            </a:r>
          </a:p>
          <a:p>
            <a:pPr lvl="1"/>
            <a:r>
              <a:rPr lang="en-US" sz="1800" u="sng" dirty="0">
                <a:solidFill>
                  <a:srgbClr val="484548"/>
                </a:solidFill>
                <a:effectLst/>
                <a:latin typeface="Arial" panose="020B0604020202020204" pitchFamily="34" charset="0"/>
                <a:ea typeface="Calibri" panose="020F0502020204030204" pitchFamily="34" charset="0"/>
                <a:hlinkClick r:id="rId3"/>
              </a:rPr>
              <a:t>https://www.aaup.org/file/1940%20Statement.pdf</a:t>
            </a:r>
            <a:endParaRPr lang="en-US" sz="1800" dirty="0"/>
          </a:p>
          <a:p>
            <a:pPr lvl="1"/>
            <a:endParaRPr lang="en-US" sz="2800" dirty="0"/>
          </a:p>
        </p:txBody>
      </p:sp>
    </p:spTree>
    <p:extLst>
      <p:ext uri="{BB962C8B-B14F-4D97-AF65-F5344CB8AC3E}">
        <p14:creationId xmlns:p14="http://schemas.microsoft.com/office/powerpoint/2010/main" val="39454495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6DEF1-3879-42A7-B9BC-4348F4FE5513}"/>
              </a:ext>
            </a:extLst>
          </p:cNvPr>
          <p:cNvSpPr>
            <a:spLocks noGrp="1"/>
          </p:cNvSpPr>
          <p:nvPr>
            <p:ph type="title"/>
          </p:nvPr>
        </p:nvSpPr>
        <p:spPr/>
        <p:txBody>
          <a:bodyPr>
            <a:normAutofit/>
          </a:bodyPr>
          <a:lstStyle/>
          <a:p>
            <a:pPr algn="ctr"/>
            <a:r>
              <a:rPr lang="en-US" sz="3600" dirty="0">
                <a:latin typeface="+mn-lt"/>
              </a:rPr>
              <a:t>All of the previous definitions were of academic freedom as a professional norm</a:t>
            </a:r>
          </a:p>
        </p:txBody>
      </p:sp>
      <p:sp>
        <p:nvSpPr>
          <p:cNvPr id="3" name="Content Placeholder 2">
            <a:extLst>
              <a:ext uri="{FF2B5EF4-FFF2-40B4-BE49-F238E27FC236}">
                <a16:creationId xmlns:a16="http://schemas.microsoft.com/office/drawing/2014/main" id="{C2695868-E40B-4A92-B8D8-2B18304F1AB1}"/>
              </a:ext>
            </a:extLst>
          </p:cNvPr>
          <p:cNvSpPr>
            <a:spLocks noGrp="1"/>
          </p:cNvSpPr>
          <p:nvPr>
            <p:ph idx="1"/>
          </p:nvPr>
        </p:nvSpPr>
        <p:spPr/>
        <p:txBody>
          <a:bodyPr/>
          <a:lstStyle/>
          <a:p>
            <a:pPr marL="0" indent="0">
              <a:buNone/>
            </a:pPr>
            <a:endParaRPr lang="en-US" dirty="0"/>
          </a:p>
          <a:p>
            <a:r>
              <a:rPr lang="en-US" dirty="0"/>
              <a:t>The</a:t>
            </a:r>
            <a:r>
              <a:rPr lang="en-US" b="1" dirty="0"/>
              <a:t> legal/constitutional notion </a:t>
            </a:r>
            <a:r>
              <a:rPr lang="en-US" dirty="0"/>
              <a:t>of academic freedom is quite limited:</a:t>
            </a:r>
          </a:p>
          <a:p>
            <a:endParaRPr lang="en-US" dirty="0"/>
          </a:p>
          <a:p>
            <a:r>
              <a:rPr lang="en-US" sz="2400" i="1" dirty="0" err="1">
                <a:effectLst/>
                <a:ea typeface="Calibri" panose="020F0502020204030204" pitchFamily="34" charset="0"/>
                <a:cs typeface="Times New Roman" panose="02020603050405020304" pitchFamily="18" charset="0"/>
              </a:rPr>
              <a:t>Sweezy</a:t>
            </a:r>
            <a:r>
              <a:rPr lang="en-US" sz="2400" i="1" dirty="0">
                <a:effectLst/>
                <a:ea typeface="Calibri" panose="020F0502020204030204" pitchFamily="34" charset="0"/>
                <a:cs typeface="Times New Roman" panose="02020603050405020304" pitchFamily="18" charset="0"/>
              </a:rPr>
              <a:t> v. New Hampshire</a:t>
            </a:r>
            <a:r>
              <a:rPr lang="en-US" sz="2400" dirty="0">
                <a:effectLst/>
                <a:ea typeface="Calibri" panose="020F0502020204030204" pitchFamily="34" charset="0"/>
                <a:cs typeface="Times New Roman" panose="02020603050405020304" pitchFamily="18" charset="0"/>
              </a:rPr>
              <a:t>, 354 U.S. 234 (1957)</a:t>
            </a:r>
          </a:p>
          <a:p>
            <a:r>
              <a:rPr lang="en-US" sz="2400" i="1" dirty="0" err="1">
                <a:effectLst/>
                <a:ea typeface="Calibri" panose="020F0502020204030204" pitchFamily="34" charset="0"/>
                <a:cs typeface="Times New Roman" panose="02020603050405020304" pitchFamily="18" charset="0"/>
              </a:rPr>
              <a:t>Keyishian</a:t>
            </a:r>
            <a:r>
              <a:rPr lang="en-US" sz="2400" i="1" dirty="0">
                <a:effectLst/>
                <a:ea typeface="Calibri" panose="020F0502020204030204" pitchFamily="34" charset="0"/>
                <a:cs typeface="Times New Roman" panose="02020603050405020304" pitchFamily="18" charset="0"/>
              </a:rPr>
              <a:t> v. Board of Regents</a:t>
            </a:r>
            <a:r>
              <a:rPr lang="en-US" sz="2400" dirty="0">
                <a:effectLst/>
                <a:ea typeface="Calibri" panose="020F0502020204030204" pitchFamily="34" charset="0"/>
                <a:cs typeface="Times New Roman" panose="02020603050405020304" pitchFamily="18" charset="0"/>
              </a:rPr>
              <a:t>, 385 U.S. 589 (1967)</a:t>
            </a:r>
          </a:p>
          <a:p>
            <a:r>
              <a:rPr lang="en-US" sz="2400" i="1" dirty="0">
                <a:effectLst/>
                <a:ea typeface="Calibri" panose="020F0502020204030204" pitchFamily="34" charset="0"/>
                <a:cs typeface="Times New Roman" panose="02020603050405020304" pitchFamily="18" charset="0"/>
              </a:rPr>
              <a:t>Garcetti</a:t>
            </a:r>
            <a:r>
              <a:rPr lang="en-US" sz="2400" dirty="0">
                <a:effectLst/>
                <a:ea typeface="Calibri" panose="020F0502020204030204" pitchFamily="34" charset="0"/>
                <a:cs typeface="Times New Roman" panose="02020603050405020304" pitchFamily="18" charset="0"/>
              </a:rPr>
              <a:t> v. </a:t>
            </a:r>
            <a:r>
              <a:rPr lang="en-US" sz="2400" i="1" dirty="0">
                <a:effectLst/>
                <a:ea typeface="Calibri" panose="020F0502020204030204" pitchFamily="34" charset="0"/>
                <a:cs typeface="Times New Roman" panose="02020603050405020304" pitchFamily="18" charset="0"/>
              </a:rPr>
              <a:t>Ceballos</a:t>
            </a:r>
            <a:r>
              <a:rPr lang="en-US" sz="2400" dirty="0">
                <a:effectLst/>
                <a:ea typeface="Calibri" panose="020F0502020204030204" pitchFamily="34" charset="0"/>
                <a:cs typeface="Times New Roman" panose="02020603050405020304" pitchFamily="18" charset="0"/>
              </a:rPr>
              <a:t>, 574 U.S. 410 (2006)</a:t>
            </a:r>
          </a:p>
          <a:p>
            <a:endParaRPr lang="en-US" dirty="0"/>
          </a:p>
          <a:p>
            <a:endParaRPr lang="en-US" dirty="0"/>
          </a:p>
          <a:p>
            <a:endParaRPr lang="en-US" dirty="0"/>
          </a:p>
        </p:txBody>
      </p:sp>
    </p:spTree>
    <p:extLst>
      <p:ext uri="{BB962C8B-B14F-4D97-AF65-F5344CB8AC3E}">
        <p14:creationId xmlns:p14="http://schemas.microsoft.com/office/powerpoint/2010/main" val="240268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9C1DC-4E25-4F23-8E85-AE072BD988D0}"/>
              </a:ext>
            </a:extLst>
          </p:cNvPr>
          <p:cNvSpPr>
            <a:spLocks noGrp="1"/>
          </p:cNvSpPr>
          <p:nvPr>
            <p:ph type="title"/>
          </p:nvPr>
        </p:nvSpPr>
        <p:spPr/>
        <p:txBody>
          <a:bodyPr>
            <a:normAutofit/>
          </a:bodyPr>
          <a:lstStyle/>
          <a:p>
            <a:pPr algn="ctr"/>
            <a:r>
              <a:rPr lang="en-US" sz="3600" i="1" dirty="0" err="1">
                <a:effectLst/>
                <a:latin typeface="+mn-lt"/>
                <a:ea typeface="Calibri" panose="020F0502020204030204" pitchFamily="34" charset="0"/>
              </a:rPr>
              <a:t>Sweezy</a:t>
            </a:r>
            <a:r>
              <a:rPr lang="en-US" sz="3600" i="1" dirty="0">
                <a:effectLst/>
                <a:latin typeface="+mn-lt"/>
                <a:ea typeface="Calibri" panose="020F0502020204030204" pitchFamily="34" charset="0"/>
              </a:rPr>
              <a:t> v. New Hampshire</a:t>
            </a:r>
            <a:endParaRPr lang="en-US" sz="7200" dirty="0">
              <a:latin typeface="+mn-lt"/>
            </a:endParaRPr>
          </a:p>
        </p:txBody>
      </p:sp>
      <p:sp>
        <p:nvSpPr>
          <p:cNvPr id="3" name="Content Placeholder 2">
            <a:extLst>
              <a:ext uri="{FF2B5EF4-FFF2-40B4-BE49-F238E27FC236}">
                <a16:creationId xmlns:a16="http://schemas.microsoft.com/office/drawing/2014/main" id="{250BA3E4-6968-410D-90BD-E6D3566C39E8}"/>
              </a:ext>
            </a:extLst>
          </p:cNvPr>
          <p:cNvSpPr>
            <a:spLocks noGrp="1"/>
          </p:cNvSpPr>
          <p:nvPr>
            <p:ph idx="1"/>
          </p:nvPr>
        </p:nvSpPr>
        <p:spPr/>
        <p:txBody>
          <a:bodyPr>
            <a:normAutofit fontScale="92500"/>
          </a:bodyPr>
          <a:lstStyle/>
          <a:p>
            <a:r>
              <a:rPr lang="en-US" sz="3200" dirty="0"/>
              <a:t>Decision: </a:t>
            </a:r>
            <a:r>
              <a:rPr lang="en-US" sz="2400" dirty="0">
                <a:solidFill>
                  <a:srgbClr val="484548"/>
                </a:solidFill>
                <a:effectLst/>
                <a:ea typeface="Calibri" panose="020F0502020204030204" pitchFamily="34" charset="0"/>
              </a:rPr>
              <a:t>Reversal of a contempt conviction of a professor for refusing to answer questions from state Attorney General regarding his political memberships/associations.</a:t>
            </a:r>
          </a:p>
          <a:p>
            <a:endParaRPr lang="en-US" dirty="0">
              <a:solidFill>
                <a:srgbClr val="484548"/>
              </a:solidFill>
            </a:endParaRPr>
          </a:p>
          <a:p>
            <a:r>
              <a:rPr lang="en-US" dirty="0">
                <a:solidFill>
                  <a:srgbClr val="484548"/>
                </a:solidFill>
              </a:rPr>
              <a:t>Holdings: </a:t>
            </a:r>
          </a:p>
          <a:p>
            <a:pPr lvl="1"/>
            <a:r>
              <a:rPr lang="en-US" dirty="0">
                <a:solidFill>
                  <a:srgbClr val="484548"/>
                </a:solidFill>
                <a:ea typeface="Calibri" panose="020F0502020204030204" pitchFamily="34" charset="0"/>
              </a:rPr>
              <a:t>P</a:t>
            </a:r>
            <a:r>
              <a:rPr lang="en-US" dirty="0">
                <a:solidFill>
                  <a:srgbClr val="484548"/>
                </a:solidFill>
                <a:effectLst/>
                <a:ea typeface="Calibri" panose="020F0502020204030204" pitchFamily="34" charset="0"/>
              </a:rPr>
              <a:t>lurality decision (Warren) not centered on constitutional academic freedom, but dicta does note “grave harm” present when government intrudes on the intellectual life of a university.</a:t>
            </a:r>
          </a:p>
          <a:p>
            <a:pPr lvl="1"/>
            <a:endParaRPr lang="en-US" dirty="0">
              <a:solidFill>
                <a:srgbClr val="484548"/>
              </a:solidFill>
            </a:endParaRPr>
          </a:p>
          <a:p>
            <a:pPr lvl="1"/>
            <a:r>
              <a:rPr lang="en-US" dirty="0">
                <a:solidFill>
                  <a:srgbClr val="484548"/>
                </a:solidFill>
                <a:effectLst/>
                <a:ea typeface="Calibri" panose="020F0502020204030204" pitchFamily="34" charset="0"/>
                <a:cs typeface="Times New Roman" panose="02020603050405020304" pitchFamily="18" charset="0"/>
              </a:rPr>
              <a:t>Concurring opinion (Frankfurter) more centered on academic freedom.</a:t>
            </a:r>
          </a:p>
          <a:p>
            <a:pPr lvl="1"/>
            <a:endParaRPr lang="en-US" dirty="0">
              <a:solidFill>
                <a:srgbClr val="484548"/>
              </a:solidFill>
              <a:ea typeface="Calibri" panose="020F0502020204030204" pitchFamily="34" charset="0"/>
              <a:cs typeface="Times New Roman" panose="02020603050405020304" pitchFamily="18" charset="0"/>
            </a:endParaRPr>
          </a:p>
          <a:p>
            <a:pPr lvl="1"/>
            <a:r>
              <a:rPr lang="en-US" dirty="0">
                <a:solidFill>
                  <a:srgbClr val="484548"/>
                </a:solidFill>
                <a:effectLst/>
                <a:ea typeface="Calibri" panose="020F0502020204030204" pitchFamily="34" charset="0"/>
                <a:cs typeface="Times New Roman" panose="02020603050405020304" pitchFamily="18" charset="0"/>
              </a:rPr>
              <a:t>Neither has force of law</a:t>
            </a:r>
            <a:endParaRPr lang="en-US" dirty="0">
              <a:effectLst/>
              <a:ea typeface="Calibri" panose="020F0502020204030204" pitchFamily="34" charset="0"/>
              <a:cs typeface="Times New Roman" panose="02020603050405020304" pitchFamily="18" charset="0"/>
            </a:endParaRPr>
          </a:p>
          <a:p>
            <a:pPr lvl="1"/>
            <a:endParaRPr lang="en-US" sz="3200" dirty="0"/>
          </a:p>
        </p:txBody>
      </p:sp>
    </p:spTree>
    <p:extLst>
      <p:ext uri="{BB962C8B-B14F-4D97-AF65-F5344CB8AC3E}">
        <p14:creationId xmlns:p14="http://schemas.microsoft.com/office/powerpoint/2010/main" val="3687532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5DCC11-79FB-4EAF-832F-AB12104C05B2}"/>
              </a:ext>
            </a:extLst>
          </p:cNvPr>
          <p:cNvSpPr>
            <a:spLocks noGrp="1"/>
          </p:cNvSpPr>
          <p:nvPr>
            <p:ph type="title"/>
          </p:nvPr>
        </p:nvSpPr>
        <p:spPr/>
        <p:txBody>
          <a:bodyPr>
            <a:normAutofit/>
          </a:bodyPr>
          <a:lstStyle/>
          <a:p>
            <a:pPr algn="ctr"/>
            <a:r>
              <a:rPr lang="en-US" sz="3600" i="1" dirty="0" err="1">
                <a:effectLst/>
                <a:latin typeface="+mn-lt"/>
                <a:ea typeface="Calibri" panose="020F0502020204030204" pitchFamily="34" charset="0"/>
              </a:rPr>
              <a:t>Keyishian</a:t>
            </a:r>
            <a:r>
              <a:rPr lang="en-US" sz="3600" i="1" dirty="0">
                <a:effectLst/>
                <a:latin typeface="+mn-lt"/>
                <a:ea typeface="Calibri" panose="020F0502020204030204" pitchFamily="34" charset="0"/>
              </a:rPr>
              <a:t> v. Board of Regents</a:t>
            </a:r>
            <a:endParaRPr lang="en-US" sz="7200" dirty="0">
              <a:latin typeface="+mn-lt"/>
            </a:endParaRPr>
          </a:p>
        </p:txBody>
      </p:sp>
      <p:sp>
        <p:nvSpPr>
          <p:cNvPr id="3" name="Content Placeholder 2">
            <a:extLst>
              <a:ext uri="{FF2B5EF4-FFF2-40B4-BE49-F238E27FC236}">
                <a16:creationId xmlns:a16="http://schemas.microsoft.com/office/drawing/2014/main" id="{62AF00C3-80B9-4478-BC41-DC73D6D2DE1C}"/>
              </a:ext>
            </a:extLst>
          </p:cNvPr>
          <p:cNvSpPr>
            <a:spLocks noGrp="1"/>
          </p:cNvSpPr>
          <p:nvPr>
            <p:ph idx="1"/>
          </p:nvPr>
        </p:nvSpPr>
        <p:spPr/>
        <p:txBody>
          <a:bodyPr/>
          <a:lstStyle/>
          <a:p>
            <a:r>
              <a:rPr lang="en-US" dirty="0"/>
              <a:t>Decision: </a:t>
            </a:r>
            <a:r>
              <a:rPr lang="en-US" sz="2000" dirty="0"/>
              <a:t>S</a:t>
            </a:r>
            <a:r>
              <a:rPr lang="en-US" sz="2000" dirty="0">
                <a:effectLst/>
                <a:ea typeface="Calibri" panose="020F0502020204030204" pitchFamily="34" charset="0"/>
              </a:rPr>
              <a:t>trikes down loyalty oath requirement. </a:t>
            </a:r>
          </a:p>
          <a:p>
            <a:endParaRPr lang="en-US" sz="2000" dirty="0">
              <a:effectLst/>
              <a:ea typeface="Calibri" panose="020F0502020204030204" pitchFamily="34" charset="0"/>
            </a:endParaRPr>
          </a:p>
          <a:p>
            <a:r>
              <a:rPr lang="en-US" sz="2400" dirty="0">
                <a:solidFill>
                  <a:srgbClr val="484548"/>
                </a:solidFill>
              </a:rPr>
              <a:t>Holding: </a:t>
            </a:r>
          </a:p>
          <a:p>
            <a:pPr lvl="1"/>
            <a:r>
              <a:rPr lang="en-US" sz="2000" dirty="0">
                <a:solidFill>
                  <a:srgbClr val="484548"/>
                </a:solidFill>
                <a:ea typeface="Calibri" panose="020F0502020204030204" pitchFamily="34" charset="0"/>
              </a:rPr>
              <a:t>Majority opinion </a:t>
            </a:r>
            <a:r>
              <a:rPr lang="en-US" sz="2000" dirty="0">
                <a:solidFill>
                  <a:srgbClr val="484548"/>
                </a:solidFill>
                <a:effectLst/>
                <a:ea typeface="Calibri" panose="020F0502020204030204" pitchFamily="34" charset="0"/>
              </a:rPr>
              <a:t>(Brennan):</a:t>
            </a:r>
          </a:p>
          <a:p>
            <a:pPr lvl="1"/>
            <a:endParaRPr lang="en-US" sz="2000" dirty="0">
              <a:solidFill>
                <a:srgbClr val="484548"/>
              </a:solidFill>
              <a:ea typeface="Calibri" panose="020F0502020204030204" pitchFamily="34" charset="0"/>
            </a:endParaRPr>
          </a:p>
          <a:p>
            <a:pPr lvl="1"/>
            <a:r>
              <a:rPr lang="en-US" sz="2000" b="0" i="0" dirty="0">
                <a:solidFill>
                  <a:srgbClr val="212529"/>
                </a:solidFill>
                <a:effectLst/>
              </a:rPr>
              <a:t>“Our Nation is deeply committed to safeguarding academic freedom, which is of transcendent value to all of us and not merely to the teachers concerned. That freedom is therefore a special concern of the First Amendment, which does not tolerate laws that cast a pall of orthodoxy over the classroom.”</a:t>
            </a:r>
          </a:p>
          <a:p>
            <a:pPr lvl="1"/>
            <a:endParaRPr lang="en-US" sz="2000" dirty="0">
              <a:solidFill>
                <a:srgbClr val="212529"/>
              </a:solidFill>
            </a:endParaRPr>
          </a:p>
          <a:p>
            <a:pPr lvl="1"/>
            <a:r>
              <a:rPr lang="en-US" sz="2000" dirty="0">
                <a:solidFill>
                  <a:srgbClr val="212529"/>
                </a:solidFill>
              </a:rPr>
              <a:t>Brennan’s statement is treated as dicta, advancing the normative conception of academic freedom while grounding the decision in First Amendment analysis</a:t>
            </a:r>
            <a:endParaRPr lang="en-US" sz="3600" dirty="0"/>
          </a:p>
        </p:txBody>
      </p:sp>
    </p:spTree>
    <p:extLst>
      <p:ext uri="{BB962C8B-B14F-4D97-AF65-F5344CB8AC3E}">
        <p14:creationId xmlns:p14="http://schemas.microsoft.com/office/powerpoint/2010/main" val="16270581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D7B7A-FFB1-4909-8733-1B7FABA9815F}"/>
              </a:ext>
            </a:extLst>
          </p:cNvPr>
          <p:cNvSpPr>
            <a:spLocks noGrp="1"/>
          </p:cNvSpPr>
          <p:nvPr>
            <p:ph type="title"/>
          </p:nvPr>
        </p:nvSpPr>
        <p:spPr/>
        <p:txBody>
          <a:bodyPr>
            <a:normAutofit/>
          </a:bodyPr>
          <a:lstStyle/>
          <a:p>
            <a:pPr algn="ctr"/>
            <a:r>
              <a:rPr lang="en-US" sz="3600" i="1" dirty="0">
                <a:latin typeface="+mn-lt"/>
                <a:cs typeface="Arial" panose="020B0604020202020204" pitchFamily="34" charset="0"/>
              </a:rPr>
              <a:t>Garcetti</a:t>
            </a:r>
            <a:r>
              <a:rPr lang="en-US" sz="4000" i="1" dirty="0">
                <a:latin typeface="+mn-lt"/>
                <a:cs typeface="Arial" panose="020B0604020202020204" pitchFamily="34" charset="0"/>
              </a:rPr>
              <a:t> v. Ceballos</a:t>
            </a:r>
          </a:p>
        </p:txBody>
      </p:sp>
      <p:sp>
        <p:nvSpPr>
          <p:cNvPr id="3" name="Content Placeholder 2">
            <a:extLst>
              <a:ext uri="{FF2B5EF4-FFF2-40B4-BE49-F238E27FC236}">
                <a16:creationId xmlns:a16="http://schemas.microsoft.com/office/drawing/2014/main" id="{DAB90E50-E598-448B-931F-8394E2521C2D}"/>
              </a:ext>
            </a:extLst>
          </p:cNvPr>
          <p:cNvSpPr>
            <a:spLocks noGrp="1"/>
          </p:cNvSpPr>
          <p:nvPr>
            <p:ph idx="1"/>
          </p:nvPr>
        </p:nvSpPr>
        <p:spPr/>
        <p:txBody>
          <a:bodyPr>
            <a:normAutofit/>
          </a:bodyPr>
          <a:lstStyle/>
          <a:p>
            <a:r>
              <a:rPr lang="en-US" sz="2600" dirty="0"/>
              <a:t>Deputy district attorney Ceballos criticized his boss in an internal memorandum regarding the process by which a warrant was sought</a:t>
            </a:r>
          </a:p>
          <a:p>
            <a:r>
              <a:rPr lang="en-US" sz="2600" dirty="0"/>
              <a:t>Ceballos alleged he suffered professional consequences—transfer, reassignment, denied promotion—as retaliation</a:t>
            </a:r>
          </a:p>
          <a:p>
            <a:r>
              <a:rPr lang="en-US" sz="2600" dirty="0"/>
              <a:t>In 5-4 decision, Supreme Court declared that Free Speech does not apply when a public employee speaks within the framework of job responsibilities</a:t>
            </a:r>
          </a:p>
          <a:p>
            <a:pPr lvl="1"/>
            <a:r>
              <a:rPr lang="en-US" sz="2200" dirty="0"/>
              <a:t>When writing the memo, Ceballos was not acting as a citizen, but as an employee </a:t>
            </a:r>
          </a:p>
          <a:p>
            <a:pPr lvl="1"/>
            <a:r>
              <a:rPr lang="en-US" sz="2200" dirty="0"/>
              <a:t>Note that the Court seems to be implying his speech would have received greater protection if made publicly </a:t>
            </a:r>
          </a:p>
          <a:p>
            <a:pPr marL="0" indent="0">
              <a:buNone/>
            </a:pPr>
            <a:endParaRPr lang="en-US" dirty="0"/>
          </a:p>
        </p:txBody>
      </p:sp>
    </p:spTree>
    <p:extLst>
      <p:ext uri="{BB962C8B-B14F-4D97-AF65-F5344CB8AC3E}">
        <p14:creationId xmlns:p14="http://schemas.microsoft.com/office/powerpoint/2010/main" val="16039479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C086E-77F8-4DE8-AB5B-45F092CBD02D}"/>
              </a:ext>
            </a:extLst>
          </p:cNvPr>
          <p:cNvSpPr>
            <a:spLocks noGrp="1"/>
          </p:cNvSpPr>
          <p:nvPr>
            <p:ph type="title"/>
          </p:nvPr>
        </p:nvSpPr>
        <p:spPr/>
        <p:txBody>
          <a:bodyPr/>
          <a:lstStyle/>
          <a:p>
            <a:pPr algn="ctr"/>
            <a:r>
              <a:rPr lang="en-US" dirty="0">
                <a:latin typeface="+mn-lt"/>
              </a:rPr>
              <a:t>Excerpts from Garcetti v. Ceballos</a:t>
            </a:r>
          </a:p>
        </p:txBody>
      </p:sp>
      <p:sp>
        <p:nvSpPr>
          <p:cNvPr id="3" name="Text Placeholder 2">
            <a:extLst>
              <a:ext uri="{FF2B5EF4-FFF2-40B4-BE49-F238E27FC236}">
                <a16:creationId xmlns:a16="http://schemas.microsoft.com/office/drawing/2014/main" id="{7E493EC3-16B6-495A-B2F4-7F43C2E35A58}"/>
              </a:ext>
            </a:extLst>
          </p:cNvPr>
          <p:cNvSpPr>
            <a:spLocks noGrp="1"/>
          </p:cNvSpPr>
          <p:nvPr>
            <p:ph type="body" idx="1"/>
          </p:nvPr>
        </p:nvSpPr>
        <p:spPr/>
        <p:txBody>
          <a:bodyPr>
            <a:normAutofit/>
          </a:bodyPr>
          <a:lstStyle/>
          <a:p>
            <a:r>
              <a:rPr lang="en-US" sz="2800" dirty="0"/>
              <a:t>Kennedy’s opinion for the Court</a:t>
            </a:r>
          </a:p>
        </p:txBody>
      </p:sp>
      <p:sp>
        <p:nvSpPr>
          <p:cNvPr id="4" name="Content Placeholder 3">
            <a:extLst>
              <a:ext uri="{FF2B5EF4-FFF2-40B4-BE49-F238E27FC236}">
                <a16:creationId xmlns:a16="http://schemas.microsoft.com/office/drawing/2014/main" id="{7C8C5E97-DD29-4467-976E-8EC73D1B6BCF}"/>
              </a:ext>
            </a:extLst>
          </p:cNvPr>
          <p:cNvSpPr>
            <a:spLocks noGrp="1"/>
          </p:cNvSpPr>
          <p:nvPr>
            <p:ph sz="half" idx="2"/>
          </p:nvPr>
        </p:nvSpPr>
        <p:spPr/>
        <p:txBody>
          <a:bodyPr>
            <a:normAutofit/>
          </a:bodyPr>
          <a:lstStyle/>
          <a:p>
            <a:r>
              <a:rPr lang="en-US" sz="1800" dirty="0"/>
              <a:t>“There is some argument that expression related to academic scholarship or classroom instruction implicates additional constitutional interests that are not fully accounted for by this Court’s customary employee-speech jurisprudence. We need not, and for that reason do not, decide whether the analysis we conduct today would apply in the same manner to a case involving speech related to scholarship or teaching.” </a:t>
            </a:r>
          </a:p>
        </p:txBody>
      </p:sp>
      <p:sp>
        <p:nvSpPr>
          <p:cNvPr id="5" name="Text Placeholder 4">
            <a:extLst>
              <a:ext uri="{FF2B5EF4-FFF2-40B4-BE49-F238E27FC236}">
                <a16:creationId xmlns:a16="http://schemas.microsoft.com/office/drawing/2014/main" id="{034FD294-1A0D-49E0-BD22-A07F9128C948}"/>
              </a:ext>
            </a:extLst>
          </p:cNvPr>
          <p:cNvSpPr>
            <a:spLocks noGrp="1"/>
          </p:cNvSpPr>
          <p:nvPr>
            <p:ph type="body" sz="quarter" idx="3"/>
          </p:nvPr>
        </p:nvSpPr>
        <p:spPr/>
        <p:txBody>
          <a:bodyPr>
            <a:normAutofit/>
          </a:bodyPr>
          <a:lstStyle/>
          <a:p>
            <a:r>
              <a:rPr lang="en-US" sz="2800" dirty="0"/>
              <a:t>Souter’s dissent</a:t>
            </a:r>
          </a:p>
        </p:txBody>
      </p:sp>
      <p:sp>
        <p:nvSpPr>
          <p:cNvPr id="6" name="Content Placeholder 5">
            <a:extLst>
              <a:ext uri="{FF2B5EF4-FFF2-40B4-BE49-F238E27FC236}">
                <a16:creationId xmlns:a16="http://schemas.microsoft.com/office/drawing/2014/main" id="{333FAF6A-1A1E-4F19-ABBF-821AE93C8CF5}"/>
              </a:ext>
            </a:extLst>
          </p:cNvPr>
          <p:cNvSpPr>
            <a:spLocks noGrp="1"/>
          </p:cNvSpPr>
          <p:nvPr>
            <p:ph sz="quarter" idx="4"/>
          </p:nvPr>
        </p:nvSpPr>
        <p:spPr/>
        <p:txBody>
          <a:bodyPr>
            <a:normAutofit/>
          </a:bodyPr>
          <a:lstStyle/>
          <a:p>
            <a:r>
              <a:rPr lang="en-US" sz="1800" dirty="0"/>
              <a:t>“[The majority’s] ostensible domain beyond the pale of the First Amendment is spacious enough to include even the teaching of a public university professor, and I have to hope that today’s majority does not mean to imperil First Amendment protection of academic freedom in public colleges and universities, whose teachers necessarily speak and write ‘pursuant to official duties.’”</a:t>
            </a:r>
          </a:p>
          <a:p>
            <a:endParaRPr lang="en-US" sz="1800" dirty="0"/>
          </a:p>
        </p:txBody>
      </p:sp>
    </p:spTree>
    <p:extLst>
      <p:ext uri="{BB962C8B-B14F-4D97-AF65-F5344CB8AC3E}">
        <p14:creationId xmlns:p14="http://schemas.microsoft.com/office/powerpoint/2010/main" val="232128497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1949</TotalTime>
  <Words>1880</Words>
  <Application>Microsoft Macintosh PowerPoint</Application>
  <PresentationFormat>Widescreen</PresentationFormat>
  <Paragraphs>159</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ACADEMIC FREEDOM</vt:lpstr>
      <vt:lpstr>PowerPoint Presentation</vt:lpstr>
      <vt:lpstr>Elements of Academic Freedom</vt:lpstr>
      <vt:lpstr>Key AAUP Documents</vt:lpstr>
      <vt:lpstr>All of the previous definitions were of academic freedom as a professional norm</vt:lpstr>
      <vt:lpstr>Sweezy v. New Hampshire</vt:lpstr>
      <vt:lpstr>Keyishian v. Board of Regents</vt:lpstr>
      <vt:lpstr>Garcetti v. Ceballos</vt:lpstr>
      <vt:lpstr>Excerpts from Garcetti v. Ceballos</vt:lpstr>
      <vt:lpstr>Free Speech =/= Academic Freedom</vt:lpstr>
      <vt:lpstr>Who can claim (normative) academic freedom?</vt:lpstr>
      <vt:lpstr>1. Individual teachers and researchers </vt:lpstr>
      <vt:lpstr>2. Academic Institutions</vt:lpstr>
      <vt:lpstr> 3. Departments, schools, and colleges within the larger institution </vt:lpstr>
      <vt:lpstr>4. Students</vt:lpstr>
      <vt:lpstr>Relation between Institutional and Individual Academic Freedom</vt:lpstr>
      <vt:lpstr>Relation between Institutional and Individual Academic Freedom</vt:lpstr>
      <vt:lpstr>Relation between Institutional and Individual Academic Freedom</vt:lpstr>
      <vt:lpstr>Relation between Institutional and Individual Academic Freedom</vt:lpstr>
      <vt:lpstr>Relation between Institutional and Individual Academic Freedom</vt:lpstr>
      <vt:lpstr>Relation between Institutional and Individual Academic Freedom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ACADEMIC FREEDOM</dc:title>
  <dc:creator>Stangl, Chris</dc:creator>
  <cp:lastModifiedBy>Smucker, Janneken</cp:lastModifiedBy>
  <cp:revision>2</cp:revision>
  <dcterms:created xsi:type="dcterms:W3CDTF">2021-11-07T15:55:36Z</dcterms:created>
  <dcterms:modified xsi:type="dcterms:W3CDTF">2022-08-25T19:11:00Z</dcterms:modified>
</cp:coreProperties>
</file>