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sldIdLst>
    <p:sldId id="256" r:id="rId2"/>
    <p:sldId id="257" r:id="rId3"/>
    <p:sldId id="258" r:id="rId4"/>
    <p:sldId id="259" r:id="rId5"/>
    <p:sldId id="260" r:id="rId6"/>
    <p:sldId id="261" r:id="rId7"/>
    <p:sldId id="262" r:id="rId8"/>
    <p:sldId id="263" r:id="rId9"/>
    <p:sldId id="265" r:id="rId10"/>
    <p:sldId id="264" r:id="rId11"/>
    <p:sldId id="276" r:id="rId12"/>
    <p:sldId id="266" r:id="rId13"/>
    <p:sldId id="267" r:id="rId14"/>
    <p:sldId id="277" r:id="rId15"/>
    <p:sldId id="278" r:id="rId16"/>
    <p:sldId id="268" r:id="rId17"/>
    <p:sldId id="269" r:id="rId18"/>
    <p:sldId id="270" r:id="rId19"/>
    <p:sldId id="271" r:id="rId20"/>
    <p:sldId id="272" r:id="rId21"/>
    <p:sldId id="273" r:id="rId22"/>
    <p:sldId id="274" r:id="rId23"/>
    <p:sldId id="279" r:id="rId24"/>
    <p:sldId id="280" r:id="rId25"/>
    <p:sldId id="282" r:id="rId26"/>
    <p:sldId id="281" r:id="rId27"/>
    <p:sldId id="283" r:id="rId28"/>
    <p:sldId id="285"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6" d="100"/>
          <a:sy n="76" d="100"/>
        </p:scale>
        <p:origin x="530"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25FDDD-62E0-C246-9EE9-B9E1D284341A}" type="datetimeFigureOut">
              <a:rPr lang="en-US" smtClean="0"/>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A069A-7736-2541-B918-BB1D29984463}" type="slidenum">
              <a:rPr lang="en-US" smtClean="0"/>
              <a:t>‹#›</a:t>
            </a:fld>
            <a:endParaRPr lang="en-US"/>
          </a:p>
        </p:txBody>
      </p:sp>
    </p:spTree>
    <p:extLst>
      <p:ext uri="{BB962C8B-B14F-4D97-AF65-F5344CB8AC3E}">
        <p14:creationId xmlns:p14="http://schemas.microsoft.com/office/powerpoint/2010/main" val="10004514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a:t>
            </a:r>
            <a:r>
              <a:rPr lang="en-US" baseline="0" dirty="0" smtClean="0"/>
              <a:t> Dates are the END of the process.</a:t>
            </a:r>
            <a:endParaRPr lang="en-US" dirty="0"/>
          </a:p>
        </p:txBody>
      </p:sp>
      <p:sp>
        <p:nvSpPr>
          <p:cNvPr id="4" name="Slide Number Placeholder 3"/>
          <p:cNvSpPr>
            <a:spLocks noGrp="1"/>
          </p:cNvSpPr>
          <p:nvPr>
            <p:ph type="sldNum" sz="quarter" idx="10"/>
          </p:nvPr>
        </p:nvSpPr>
        <p:spPr/>
        <p:txBody>
          <a:bodyPr/>
          <a:lstStyle/>
          <a:p>
            <a:fld id="{A53A069A-7736-2541-B918-BB1D29984463}" type="slidenum">
              <a:rPr lang="en-US" smtClean="0"/>
              <a:t>14</a:t>
            </a:fld>
            <a:endParaRPr lang="en-US"/>
          </a:p>
        </p:txBody>
      </p:sp>
    </p:spTree>
    <p:extLst>
      <p:ext uri="{BB962C8B-B14F-4D97-AF65-F5344CB8AC3E}">
        <p14:creationId xmlns:p14="http://schemas.microsoft.com/office/powerpoint/2010/main" val="370477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Effective at the start of the fall, 2013 semester, except as described in Section C. below, overload for FACULTY MEMBERS shall be paid at the rate of 68% of one- twenty-fourth (1/24) of the current academic year’s regular full-time salary for each workload hour in excess of fifteen (15) assigned during any academic term or in excess of twenty-four (24) assigned during any academic year (see Appendices I, J, and 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Effective at the start of the fall, 2013 semester, 31% of one-twenty-fourth (1/24) of the current academic year’s regular full-time salary, excluding any chairperson stipend, per course workload hour, shall be paid for each preparation beyond three (3) per academic term to each FACULTY MEMBER who is eligible under the provisions of Article 23, WORKLOAD AND WORKLOAD EQUIVALENTS.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53A069A-7736-2541-B918-BB1D29984463}" type="slidenum">
              <a:rPr lang="en-US" smtClean="0"/>
              <a:t>29</a:t>
            </a:fld>
            <a:endParaRPr lang="en-US"/>
          </a:p>
        </p:txBody>
      </p:sp>
    </p:spTree>
    <p:extLst>
      <p:ext uri="{BB962C8B-B14F-4D97-AF65-F5344CB8AC3E}">
        <p14:creationId xmlns:p14="http://schemas.microsoft.com/office/powerpoint/2010/main" val="364924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WCU faculty</a:t>
            </a:r>
            <a:r>
              <a:rPr lang="en-US" baseline="0" dirty="0" smtClean="0"/>
              <a:t> on two committees; already meeting or working.</a:t>
            </a:r>
            <a:endParaRPr lang="en-US" dirty="0"/>
          </a:p>
        </p:txBody>
      </p:sp>
      <p:sp>
        <p:nvSpPr>
          <p:cNvPr id="4" name="Slide Number Placeholder 3"/>
          <p:cNvSpPr>
            <a:spLocks noGrp="1"/>
          </p:cNvSpPr>
          <p:nvPr>
            <p:ph type="sldNum" sz="quarter" idx="10"/>
          </p:nvPr>
        </p:nvSpPr>
        <p:spPr/>
        <p:txBody>
          <a:bodyPr/>
          <a:lstStyle/>
          <a:p>
            <a:fld id="{A53A069A-7736-2541-B918-BB1D29984463}" type="slidenum">
              <a:rPr lang="en-US" smtClean="0"/>
              <a:t>41</a:t>
            </a:fld>
            <a:endParaRPr lang="en-US"/>
          </a:p>
        </p:txBody>
      </p:sp>
    </p:spTree>
    <p:extLst>
      <p:ext uri="{BB962C8B-B14F-4D97-AF65-F5344CB8AC3E}">
        <p14:creationId xmlns:p14="http://schemas.microsoft.com/office/powerpoint/2010/main" val="2418160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3A069A-7736-2541-B918-BB1D29984463}" type="slidenum">
              <a:rPr lang="en-US" smtClean="0"/>
              <a:t>43</a:t>
            </a:fld>
            <a:endParaRPr lang="en-US"/>
          </a:p>
        </p:txBody>
      </p:sp>
    </p:spTree>
    <p:extLst>
      <p:ext uri="{BB962C8B-B14F-4D97-AF65-F5344CB8AC3E}">
        <p14:creationId xmlns:p14="http://schemas.microsoft.com/office/powerpoint/2010/main" val="103570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9BE1024A-638A-FA4E-AA1E-B38E72D833C4}" type="datetimeFigureOut">
              <a:rPr lang="en-US" smtClean="0"/>
              <a:t>8/15/2017</a:t>
            </a:fld>
            <a:endParaRPr lang="en-US"/>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E7E0A3E3-7003-374E-9CD9-970494B9EFC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1024A-638A-FA4E-AA1E-B38E72D833C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0A3E3-7003-374E-9CD9-970494B9EFC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9BE1024A-638A-FA4E-AA1E-B38E72D833C4}" type="datetimeFigureOut">
              <a:rPr lang="en-US" smtClean="0"/>
              <a:t>8/15/2017</a:t>
            </a:fld>
            <a:endParaRPr lang="en-US"/>
          </a:p>
        </p:txBody>
      </p:sp>
      <p:sp>
        <p:nvSpPr>
          <p:cNvPr id="5" name="Footer Placeholder 4"/>
          <p:cNvSpPr>
            <a:spLocks noGrp="1"/>
          </p:cNvSpPr>
          <p:nvPr>
            <p:ph type="ftr" sz="quarter" idx="11"/>
          </p:nvPr>
        </p:nvSpPr>
        <p:spPr>
          <a:xfrm>
            <a:off x="581193" y="5951812"/>
            <a:ext cx="5922209" cy="365125"/>
          </a:xfrm>
        </p:spPr>
        <p:txBody>
          <a:bodyPr/>
          <a:lstStyle/>
          <a:p>
            <a:endParaRPr lang="en-US"/>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E7E0A3E3-7003-374E-9CD9-970494B9EFC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E1024A-638A-FA4E-AA1E-B38E72D833C4}" type="datetimeFigureOut">
              <a:rPr lang="en-US" smtClean="0"/>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18725" y="5956138"/>
            <a:ext cx="789381" cy="365125"/>
          </a:xfrm>
        </p:spPr>
        <p:txBody>
          <a:bodyPr/>
          <a:lstStyle/>
          <a:p>
            <a:fld id="{E7E0A3E3-7003-374E-9CD9-970494B9EFC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BE1024A-638A-FA4E-AA1E-B38E72D833C4}" type="datetimeFigureOut">
              <a:rPr lang="en-US" smtClean="0"/>
              <a:t>8/15/2017</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7E0A3E3-7003-374E-9CD9-970494B9EFC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E1024A-638A-FA4E-AA1E-B38E72D833C4}"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0A3E3-7003-374E-9CD9-970494B9EFC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E1024A-638A-FA4E-AA1E-B38E72D833C4}" type="datetimeFigureOut">
              <a:rPr lang="en-US" smtClean="0"/>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0A3E3-7003-374E-9CD9-970494B9EFC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E1024A-638A-FA4E-AA1E-B38E72D833C4}" type="datetimeFigureOut">
              <a:rPr lang="en-US" smtClean="0"/>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0A3E3-7003-374E-9CD9-970494B9EFCA}" type="slidenum">
              <a:rPr lang="en-US" smtClean="0"/>
              <a:t>‹#›</a:t>
            </a:fld>
            <a:endParaRPr lang="en-US"/>
          </a:p>
        </p:txBody>
      </p:sp>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1024A-638A-FA4E-AA1E-B38E72D833C4}" type="datetimeFigureOut">
              <a:rPr lang="en-US" smtClean="0"/>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0A3E3-7003-374E-9CD9-970494B9EFC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BE1024A-638A-FA4E-AA1E-B38E72D833C4}" type="datetimeFigureOut">
              <a:rPr lang="en-US" smtClean="0"/>
              <a:t>8/15/2017</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7E0A3E3-7003-374E-9CD9-970494B9EFC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E1024A-638A-FA4E-AA1E-B38E72D833C4}" type="datetimeFigureOut">
              <a:rPr lang="en-US" smtClean="0"/>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0A3E3-7003-374E-9CD9-970494B9EFC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900">
                <a:solidFill>
                  <a:schemeClr val="accent2"/>
                </a:solidFill>
              </a:defRPr>
            </a:lvl1pPr>
          </a:lstStyle>
          <a:p>
            <a:fld id="{9BE1024A-638A-FA4E-AA1E-B38E72D833C4}" type="datetimeFigureOut">
              <a:rPr lang="en-US" smtClean="0"/>
              <a:t>8/15/2017</a:t>
            </a:fld>
            <a:endParaRPr lang="en-US"/>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900">
                <a:solidFill>
                  <a:schemeClr val="accent2"/>
                </a:solidFill>
              </a:defRPr>
            </a:lvl1pPr>
          </a:lstStyle>
          <a:p>
            <a:fld id="{E7E0A3E3-7003-374E-9CD9-970494B9EFCA}" type="slidenum">
              <a:rPr lang="en-US" smtClean="0"/>
              <a:t>‹#›</a:t>
            </a:fld>
            <a:endParaRPr lang="en-US"/>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cupa.edu/_admin/provost/documents/FacultyEvaluations-scheduleandmaterials_00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cupa.edu/_admin/provost/documents/FacultyEvaluations-scheduleandmaterials_001.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www.apscuf.org/universities/wcu/"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mailto:mrimple@wcupa.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YOUR CBA</a:t>
            </a:r>
            <a:br>
              <a:rPr lang="en-US" dirty="0" smtClean="0"/>
            </a:br>
            <a:r>
              <a:rPr lang="en-US" dirty="0" smtClean="0"/>
              <a:t>A guided tour</a:t>
            </a:r>
            <a:endParaRPr lang="en-US" dirty="0"/>
          </a:p>
        </p:txBody>
      </p:sp>
      <p:sp>
        <p:nvSpPr>
          <p:cNvPr id="3" name="Subtitle 2"/>
          <p:cNvSpPr>
            <a:spLocks noGrp="1"/>
          </p:cNvSpPr>
          <p:nvPr>
            <p:ph type="subTitle" idx="1"/>
          </p:nvPr>
        </p:nvSpPr>
        <p:spPr/>
        <p:txBody>
          <a:bodyPr/>
          <a:lstStyle/>
          <a:p>
            <a:r>
              <a:rPr lang="en-US" dirty="0" smtClean="0"/>
              <a:t>A little (red) book that protects and defends you</a:t>
            </a:r>
            <a:endParaRPr lang="en-US" dirty="0"/>
          </a:p>
        </p:txBody>
      </p:sp>
      <p:pic>
        <p:nvPicPr>
          <p:cNvPr id="4" name="Content Placeholder 4"/>
          <p:cNvPicPr>
            <a:picLocks noChangeAspect="1"/>
          </p:cNvPicPr>
          <p:nvPr/>
        </p:nvPicPr>
        <p:blipFill>
          <a:blip r:embed="rId2"/>
          <a:stretch>
            <a:fillRect/>
          </a:stretch>
        </p:blipFill>
        <p:spPr>
          <a:xfrm>
            <a:off x="3824951" y="1170165"/>
            <a:ext cx="4856104" cy="1325281"/>
          </a:xfrm>
          <a:prstGeom prst="rect">
            <a:avLst/>
          </a:prstGeom>
        </p:spPr>
      </p:pic>
      <p:pic>
        <p:nvPicPr>
          <p:cNvPr id="5" name="Picture 4" descr="GroupC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75" y="3272636"/>
            <a:ext cx="7921479" cy="2830250"/>
          </a:xfrm>
          <a:prstGeom prst="rect">
            <a:avLst/>
          </a:prstGeom>
        </p:spPr>
      </p:pic>
    </p:spTree>
    <p:extLst>
      <p:ext uri="{BB962C8B-B14F-4D97-AF65-F5344CB8AC3E}">
        <p14:creationId xmlns:p14="http://schemas.microsoft.com/office/powerpoint/2010/main" val="1541026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11 – appointment of faculty</a:t>
            </a:r>
            <a:endParaRPr lang="en-US" dirty="0"/>
          </a:p>
        </p:txBody>
      </p:sp>
      <p:sp>
        <p:nvSpPr>
          <p:cNvPr id="3" name="Content Placeholder 2"/>
          <p:cNvSpPr>
            <a:spLocks noGrp="1"/>
          </p:cNvSpPr>
          <p:nvPr>
            <p:ph idx="1"/>
          </p:nvPr>
        </p:nvSpPr>
        <p:spPr>
          <a:xfrm>
            <a:off x="435895" y="2442788"/>
            <a:ext cx="8272211" cy="4015543"/>
          </a:xfrm>
        </p:spPr>
        <p:txBody>
          <a:bodyPr>
            <a:noAutofit/>
          </a:bodyPr>
          <a:lstStyle/>
          <a:p>
            <a:r>
              <a:rPr lang="en-US" sz="2400" dirty="0" smtClean="0"/>
              <a:t>11A-E governs </a:t>
            </a:r>
            <a:r>
              <a:rPr lang="en-US" sz="2400" b="1" dirty="0" smtClean="0"/>
              <a:t>searches</a:t>
            </a:r>
            <a:r>
              <a:rPr lang="en-US" sz="2400" dirty="0" smtClean="0"/>
              <a:t> and appointments “from any source”</a:t>
            </a:r>
          </a:p>
          <a:p>
            <a:r>
              <a:rPr lang="en-US" sz="2400" dirty="0" smtClean="0"/>
              <a:t>11F governs </a:t>
            </a:r>
            <a:r>
              <a:rPr lang="en-US" sz="2400" b="1" dirty="0" smtClean="0"/>
              <a:t>hiring of </a:t>
            </a:r>
            <a:r>
              <a:rPr lang="en-US" sz="2400" dirty="0"/>
              <a:t>a</a:t>
            </a:r>
            <a:r>
              <a:rPr lang="en-US" sz="2400" dirty="0" smtClean="0"/>
              <a:t>djunct (</a:t>
            </a:r>
            <a:r>
              <a:rPr lang="en-US" sz="2400" b="1" dirty="0" smtClean="0"/>
              <a:t>Temporary</a:t>
            </a:r>
            <a:r>
              <a:rPr lang="en-US" sz="2400" dirty="0" smtClean="0"/>
              <a:t>) faculty and RPT, faculty, establishes 25% cap.</a:t>
            </a:r>
          </a:p>
          <a:p>
            <a:r>
              <a:rPr lang="en-US" sz="2400" dirty="0" smtClean="0"/>
              <a:t>11G allows for </a:t>
            </a:r>
            <a:r>
              <a:rPr lang="en-US" sz="2400" b="1" dirty="0" smtClean="0"/>
              <a:t>conversion</a:t>
            </a:r>
            <a:r>
              <a:rPr lang="en-US" sz="2400" dirty="0" smtClean="0"/>
              <a:t> of temporary faculty member </a:t>
            </a:r>
            <a:r>
              <a:rPr lang="en-US" sz="2400" b="1" dirty="0" smtClean="0"/>
              <a:t>to tenure track based on dept. vote</a:t>
            </a:r>
            <a:r>
              <a:rPr lang="en-US" sz="2400" dirty="0" smtClean="0"/>
              <a:t>.* </a:t>
            </a:r>
          </a:p>
          <a:p>
            <a:r>
              <a:rPr lang="en-US" sz="2400" dirty="0" smtClean="0"/>
              <a:t>11H </a:t>
            </a:r>
            <a:r>
              <a:rPr lang="en-US" sz="2400" dirty="0"/>
              <a:t>allows dept. to request permanent </a:t>
            </a:r>
            <a:r>
              <a:rPr lang="en-US" sz="2400" dirty="0" smtClean="0"/>
              <a:t>lines.</a:t>
            </a:r>
          </a:p>
          <a:p>
            <a:r>
              <a:rPr lang="en-US" sz="2400" dirty="0"/>
              <a:t>11-J guarantees appropriate rank after 11G </a:t>
            </a:r>
            <a:r>
              <a:rPr lang="en-US" sz="2400" dirty="0" smtClean="0"/>
              <a:t>conversion</a:t>
            </a:r>
          </a:p>
          <a:p>
            <a:endParaRPr lang="en-US" sz="2400" dirty="0" smtClean="0"/>
          </a:p>
          <a:p>
            <a:endParaRPr lang="en-US" sz="2400" dirty="0"/>
          </a:p>
        </p:txBody>
      </p:sp>
    </p:spTree>
    <p:extLst>
      <p:ext uri="{BB962C8B-B14F-4D97-AF65-F5344CB8AC3E}">
        <p14:creationId xmlns:p14="http://schemas.microsoft.com/office/powerpoint/2010/main" val="3281102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Language:  11-I </a:t>
            </a:r>
            <a:br>
              <a:rPr lang="en-US" dirty="0" smtClean="0"/>
            </a:br>
            <a:r>
              <a:rPr lang="en-US" dirty="0" smtClean="0"/>
              <a:t>(Adjunct/Temporary Faculty)</a:t>
            </a:r>
            <a:endParaRPr lang="en-US" dirty="0"/>
          </a:p>
        </p:txBody>
      </p:sp>
      <p:sp>
        <p:nvSpPr>
          <p:cNvPr id="3" name="Content Placeholder 2"/>
          <p:cNvSpPr>
            <a:spLocks noGrp="1"/>
          </p:cNvSpPr>
          <p:nvPr>
            <p:ph idx="1"/>
          </p:nvPr>
        </p:nvSpPr>
        <p:spPr>
          <a:xfrm>
            <a:off x="435894" y="2356124"/>
            <a:ext cx="8272211" cy="3074291"/>
          </a:xfrm>
        </p:spPr>
        <p:txBody>
          <a:bodyPr>
            <a:noAutofit/>
          </a:bodyPr>
          <a:lstStyle/>
          <a:p>
            <a:r>
              <a:rPr lang="en-US" sz="2800" dirty="0" smtClean="0"/>
              <a:t>11</a:t>
            </a:r>
            <a:r>
              <a:rPr lang="en-US" sz="2800" dirty="0"/>
              <a:t>-I #1 defines 60 credit preferential status for </a:t>
            </a:r>
            <a:r>
              <a:rPr lang="en-US" sz="2800" dirty="0" smtClean="0"/>
              <a:t>adjuncts</a:t>
            </a:r>
          </a:p>
          <a:p>
            <a:r>
              <a:rPr lang="en-US" sz="2800" dirty="0" smtClean="0"/>
              <a:t>11</a:t>
            </a:r>
            <a:r>
              <a:rPr lang="en-US" sz="2800" dirty="0"/>
              <a:t>-I #2 requires May 31 notice re: FT status for </a:t>
            </a:r>
            <a:r>
              <a:rPr lang="en-US" sz="2800" dirty="0" smtClean="0"/>
              <a:t>adjuncts</a:t>
            </a:r>
          </a:p>
          <a:p>
            <a:pPr marL="324000" lvl="1" indent="0">
              <a:buNone/>
            </a:pPr>
            <a:endParaRPr lang="en-US" sz="2800" dirty="0"/>
          </a:p>
          <a:p>
            <a:endParaRPr lang="en-US" sz="2800" dirty="0"/>
          </a:p>
        </p:txBody>
      </p:sp>
    </p:spTree>
    <p:extLst>
      <p:ext uri="{BB962C8B-B14F-4D97-AF65-F5344CB8AC3E}">
        <p14:creationId xmlns:p14="http://schemas.microsoft.com/office/powerpoint/2010/main" val="1880748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12 – performance review</a:t>
            </a:r>
            <a:endParaRPr lang="en-US" dirty="0"/>
          </a:p>
        </p:txBody>
      </p:sp>
      <p:sp>
        <p:nvSpPr>
          <p:cNvPr id="3" name="Content Placeholder 2"/>
          <p:cNvSpPr>
            <a:spLocks noGrp="1"/>
          </p:cNvSpPr>
          <p:nvPr>
            <p:ph idx="1"/>
          </p:nvPr>
        </p:nvSpPr>
        <p:spPr>
          <a:xfrm>
            <a:off x="435895" y="2525455"/>
            <a:ext cx="8272211" cy="3678303"/>
          </a:xfrm>
        </p:spPr>
        <p:txBody>
          <a:bodyPr>
            <a:noAutofit/>
          </a:bodyPr>
          <a:lstStyle/>
          <a:p>
            <a:r>
              <a:rPr lang="en-US" sz="2400" dirty="0" smtClean="0"/>
              <a:t>12B Establishes and defines three categories – primary/teaching, continued scholarly growth, and service</a:t>
            </a:r>
          </a:p>
          <a:p>
            <a:r>
              <a:rPr lang="en-US" sz="2400" dirty="0" smtClean="0"/>
              <a:t>Defines process for regular faculty (12.C.1.a – b.2)</a:t>
            </a:r>
          </a:p>
          <a:p>
            <a:pPr lvl="1"/>
            <a:r>
              <a:rPr lang="en-US" sz="2000" dirty="0" smtClean="0"/>
              <a:t>3 or more members on each committee (not chair)</a:t>
            </a:r>
          </a:p>
          <a:p>
            <a:pPr lvl="1"/>
            <a:r>
              <a:rPr lang="en-US" sz="2000" dirty="0" smtClean="0"/>
              <a:t>Treats conflict of interest, outside members, change in committee members, etc.</a:t>
            </a:r>
          </a:p>
          <a:p>
            <a:pPr lvl="1"/>
            <a:r>
              <a:rPr lang="en-US" sz="2000" dirty="0" smtClean="0"/>
              <a:t>Student </a:t>
            </a:r>
            <a:r>
              <a:rPr lang="en-US" sz="2000" dirty="0" err="1" smtClean="0"/>
              <a:t>Evals</a:t>
            </a:r>
            <a:r>
              <a:rPr lang="en-US" sz="2000" dirty="0" smtClean="0"/>
              <a:t> (SRIS) in all semesters until tenure</a:t>
            </a:r>
          </a:p>
          <a:p>
            <a:pPr lvl="1"/>
            <a:r>
              <a:rPr lang="en-US" sz="2000" dirty="0" smtClean="0"/>
              <a:t>Peer </a:t>
            </a:r>
            <a:r>
              <a:rPr lang="en-US" sz="2000" dirty="0" err="1" smtClean="0"/>
              <a:t>Evals</a:t>
            </a:r>
            <a:r>
              <a:rPr lang="en-US" sz="2000" dirty="0" smtClean="0"/>
              <a:t>:  2+ from committee/semester, 1/year from dept. chair</a:t>
            </a:r>
          </a:p>
          <a:p>
            <a:pPr lvl="1"/>
            <a:r>
              <a:rPr lang="en-US" sz="2000" dirty="0" smtClean="0"/>
              <a:t>b.3 – 6:  Vita, reviews from work in other depts., </a:t>
            </a:r>
            <a:r>
              <a:rPr lang="en-US" sz="2000" dirty="0" err="1" smtClean="0"/>
              <a:t>etc</a:t>
            </a:r>
            <a:endParaRPr lang="en-US" sz="2000" dirty="0" smtClean="0"/>
          </a:p>
          <a:p>
            <a:pPr lvl="1"/>
            <a:r>
              <a:rPr lang="en-US" sz="2000" dirty="0" smtClean="0"/>
              <a:t>12.C.1.c. 1-2 governs the proper delivery and opportunities to respond in writing to Committee and Chair Reports.</a:t>
            </a:r>
          </a:p>
        </p:txBody>
      </p:sp>
    </p:spTree>
    <p:extLst>
      <p:ext uri="{BB962C8B-B14F-4D97-AF65-F5344CB8AC3E}">
        <p14:creationId xmlns:p14="http://schemas.microsoft.com/office/powerpoint/2010/main" val="2858606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12 - Continued</a:t>
            </a:r>
            <a:endParaRPr lang="en-US" dirty="0"/>
          </a:p>
        </p:txBody>
      </p:sp>
      <p:sp>
        <p:nvSpPr>
          <p:cNvPr id="3" name="Content Placeholder 2"/>
          <p:cNvSpPr>
            <a:spLocks noGrp="1"/>
          </p:cNvSpPr>
          <p:nvPr>
            <p:ph idx="1"/>
          </p:nvPr>
        </p:nvSpPr>
        <p:spPr/>
        <p:txBody>
          <a:bodyPr>
            <a:normAutofit/>
          </a:bodyPr>
          <a:lstStyle/>
          <a:p>
            <a:pPr lvl="1"/>
            <a:r>
              <a:rPr lang="en-US" sz="2000" dirty="0"/>
              <a:t>12.C.1.c.3 governs Dean’s Annual Report.</a:t>
            </a:r>
          </a:p>
          <a:p>
            <a:pPr lvl="1"/>
            <a:r>
              <a:rPr lang="en-US" sz="2000" dirty="0"/>
              <a:t>12.D. = Non Classroom </a:t>
            </a:r>
            <a:r>
              <a:rPr lang="en-US" sz="2000" dirty="0" err="1"/>
              <a:t>Evals</a:t>
            </a:r>
            <a:r>
              <a:rPr lang="en-US" sz="2000" dirty="0"/>
              <a:t>., 12.E. = Mixed load Faculty </a:t>
            </a:r>
            <a:r>
              <a:rPr lang="en-US" sz="2000" dirty="0" err="1"/>
              <a:t>Evals</a:t>
            </a:r>
            <a:r>
              <a:rPr lang="en-US" sz="2000" dirty="0"/>
              <a:t>.</a:t>
            </a:r>
          </a:p>
          <a:p>
            <a:r>
              <a:rPr lang="en-US" sz="2400" dirty="0" smtClean="0"/>
              <a:t>12F = Schedule of probationary </a:t>
            </a:r>
            <a:r>
              <a:rPr lang="en-US" sz="2400" dirty="0"/>
              <a:t>n</a:t>
            </a:r>
            <a:r>
              <a:rPr lang="en-US" sz="2400" dirty="0" smtClean="0"/>
              <a:t>on-tenured </a:t>
            </a:r>
            <a:r>
              <a:rPr lang="en-US" sz="2400" dirty="0"/>
              <a:t>f</a:t>
            </a:r>
            <a:r>
              <a:rPr lang="en-US" sz="2400" dirty="0" smtClean="0"/>
              <a:t>aculty </a:t>
            </a:r>
            <a:r>
              <a:rPr lang="en-US" sz="2400" dirty="0"/>
              <a:t>r</a:t>
            </a:r>
            <a:r>
              <a:rPr lang="en-US" sz="2400" dirty="0" smtClean="0"/>
              <a:t>eviews</a:t>
            </a:r>
          </a:p>
          <a:p>
            <a:r>
              <a:rPr lang="en-US" sz="2400" dirty="0" smtClean="0"/>
              <a:t>12F also has some language on non-renewals</a:t>
            </a:r>
          </a:p>
          <a:p>
            <a:r>
              <a:rPr lang="en-US" sz="2400" dirty="0" smtClean="0"/>
              <a:t>12G = </a:t>
            </a:r>
            <a:r>
              <a:rPr lang="en-US" sz="2400" dirty="0" err="1" smtClean="0"/>
              <a:t>Eval</a:t>
            </a:r>
            <a:r>
              <a:rPr lang="en-US" sz="2400" dirty="0" smtClean="0"/>
              <a:t> of Tenured Faculty (5 year reviews)</a:t>
            </a:r>
          </a:p>
          <a:p>
            <a:r>
              <a:rPr lang="en-US" sz="2400" dirty="0" smtClean="0"/>
              <a:t>12H = Temporary Faculty Reviews</a:t>
            </a:r>
          </a:p>
          <a:p>
            <a:r>
              <a:rPr lang="en-US" sz="2400" dirty="0" smtClean="0"/>
              <a:t>12I = DE Faculty Teaching Reviews</a:t>
            </a:r>
          </a:p>
          <a:p>
            <a:endParaRPr lang="en-US" sz="2400" dirty="0"/>
          </a:p>
        </p:txBody>
      </p:sp>
    </p:spTree>
    <p:extLst>
      <p:ext uri="{BB962C8B-B14F-4D97-AF65-F5344CB8AC3E}">
        <p14:creationId xmlns:p14="http://schemas.microsoft.com/office/powerpoint/2010/main" val="1823605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hlinkClick r:id="rId3"/>
              </a:rPr>
              <a:t>Evaluation</a:t>
            </a:r>
            <a:r>
              <a:rPr lang="en-US" dirty="0" smtClean="0"/>
              <a:t> Due Dates* for Fall TT Hires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1250887"/>
              </p:ext>
            </p:extLst>
          </p:nvPr>
        </p:nvGraphicFramePr>
        <p:xfrm>
          <a:off x="695538" y="2124212"/>
          <a:ext cx="7749240" cy="3953741"/>
        </p:xfrm>
        <a:graphic>
          <a:graphicData uri="http://schemas.openxmlformats.org/drawingml/2006/table">
            <a:tbl>
              <a:tblPr firstRow="1" bandRow="1">
                <a:tableStyleId>{5C22544A-7EE6-4342-B048-85BDC9FD1C3A}</a:tableStyleId>
              </a:tblPr>
              <a:tblGrid>
                <a:gridCol w="3874620"/>
                <a:gridCol w="3874620"/>
              </a:tblGrid>
              <a:tr h="570462">
                <a:tc>
                  <a:txBody>
                    <a:bodyPr/>
                    <a:lstStyle/>
                    <a:p>
                      <a:pPr algn="ctr"/>
                      <a:r>
                        <a:rPr lang="en-US" dirty="0" smtClean="0"/>
                        <a:t>Year</a:t>
                      </a:r>
                      <a:endParaRPr lang="en-US" dirty="0"/>
                    </a:p>
                  </a:txBody>
                  <a:tcPr/>
                </a:tc>
                <a:tc>
                  <a:txBody>
                    <a:bodyPr/>
                    <a:lstStyle/>
                    <a:p>
                      <a:pPr algn="ctr"/>
                      <a:r>
                        <a:rPr lang="en-US" dirty="0" smtClean="0"/>
                        <a:t>Completed</a:t>
                      </a:r>
                      <a:r>
                        <a:rPr lang="en-US" baseline="0" dirty="0" smtClean="0"/>
                        <a:t> by</a:t>
                      </a:r>
                      <a:endParaRPr lang="en-US" dirty="0"/>
                    </a:p>
                  </a:txBody>
                  <a:tcPr/>
                </a:tc>
              </a:tr>
              <a:tr h="570462">
                <a:tc>
                  <a:txBody>
                    <a:bodyPr/>
                    <a:lstStyle/>
                    <a:p>
                      <a:pPr algn="ctr"/>
                      <a:r>
                        <a:rPr lang="en-US" dirty="0" smtClean="0"/>
                        <a:t>One</a:t>
                      </a:r>
                      <a:endParaRPr lang="en-US" dirty="0"/>
                    </a:p>
                  </a:txBody>
                  <a:tcPr/>
                </a:tc>
                <a:tc>
                  <a:txBody>
                    <a:bodyPr/>
                    <a:lstStyle/>
                    <a:p>
                      <a:pPr algn="ctr"/>
                      <a:r>
                        <a:rPr lang="en-US" dirty="0" smtClean="0"/>
                        <a:t>Committee:  Jan 30</a:t>
                      </a:r>
                    </a:p>
                    <a:p>
                      <a:pPr algn="ctr"/>
                      <a:r>
                        <a:rPr lang="en-US" dirty="0" smtClean="0"/>
                        <a:t>Chair:</a:t>
                      </a:r>
                      <a:r>
                        <a:rPr lang="en-US" baseline="0" dirty="0" smtClean="0"/>
                        <a:t>  Feb 8</a:t>
                      </a:r>
                    </a:p>
                    <a:p>
                      <a:pPr algn="ctr"/>
                      <a:r>
                        <a:rPr lang="en-US" baseline="0" dirty="0" smtClean="0"/>
                        <a:t>Dean:  Feb 28</a:t>
                      </a:r>
                      <a:endParaRPr lang="en-US" dirty="0"/>
                    </a:p>
                  </a:txBody>
                  <a:tcPr/>
                </a:tc>
              </a:tr>
              <a:tr h="570462">
                <a:tc>
                  <a:txBody>
                    <a:bodyPr/>
                    <a:lstStyle/>
                    <a:p>
                      <a:pPr algn="ctr"/>
                      <a:r>
                        <a:rPr lang="en-US" dirty="0" smtClean="0"/>
                        <a:t>Two</a:t>
                      </a:r>
                      <a:r>
                        <a:rPr lang="en-US" baseline="0" dirty="0" smtClean="0"/>
                        <a:t> to Four</a:t>
                      </a:r>
                      <a:endParaRPr lang="en-US" dirty="0"/>
                    </a:p>
                  </a:txBody>
                  <a:tcPr/>
                </a:tc>
                <a:tc>
                  <a:txBody>
                    <a:bodyPr/>
                    <a:lstStyle/>
                    <a:p>
                      <a:pPr algn="ctr"/>
                      <a:r>
                        <a:rPr lang="en-US" dirty="0" smtClean="0"/>
                        <a:t>Committee:  November 1</a:t>
                      </a:r>
                    </a:p>
                    <a:p>
                      <a:pPr algn="ctr"/>
                      <a:r>
                        <a:rPr lang="en-US" dirty="0" smtClean="0"/>
                        <a:t>Chair:</a:t>
                      </a:r>
                      <a:r>
                        <a:rPr lang="en-US" baseline="0" dirty="0" smtClean="0"/>
                        <a:t>  Nov 8</a:t>
                      </a:r>
                    </a:p>
                    <a:p>
                      <a:pPr algn="ctr"/>
                      <a:r>
                        <a:rPr lang="en-US" baseline="0" dirty="0" smtClean="0"/>
                        <a:t>Dean:  Dec 18</a:t>
                      </a:r>
                      <a:endParaRPr lang="en-US" dirty="0"/>
                    </a:p>
                  </a:txBody>
                  <a:tcPr/>
                </a:tc>
              </a:tr>
              <a:tr h="570462">
                <a:tc>
                  <a:txBody>
                    <a:bodyPr/>
                    <a:lstStyle/>
                    <a:p>
                      <a:pPr algn="ctr"/>
                      <a:r>
                        <a:rPr lang="en-US" dirty="0" smtClean="0"/>
                        <a:t>Year 5</a:t>
                      </a:r>
                      <a:endParaRPr lang="en-US" dirty="0"/>
                    </a:p>
                  </a:txBody>
                  <a:tcPr/>
                </a:tc>
                <a:tc>
                  <a:txBody>
                    <a:bodyPr/>
                    <a:lstStyle/>
                    <a:p>
                      <a:pPr algn="ctr"/>
                      <a:r>
                        <a:rPr lang="en-US" dirty="0" smtClean="0"/>
                        <a:t>Submit</a:t>
                      </a:r>
                      <a:r>
                        <a:rPr lang="en-US" baseline="0" dirty="0" smtClean="0"/>
                        <a:t> T&amp;P Materials by Nov 1</a:t>
                      </a:r>
                    </a:p>
                    <a:p>
                      <a:pPr algn="ctr"/>
                      <a:r>
                        <a:rPr lang="en-US" baseline="0" dirty="0" smtClean="0"/>
                        <a:t>Committee Rec:  Nov 1</a:t>
                      </a:r>
                    </a:p>
                    <a:p>
                      <a:pPr algn="ctr"/>
                      <a:r>
                        <a:rPr lang="en-US" baseline="0" dirty="0" smtClean="0"/>
                        <a:t>Chair Rec:  Nov 8</a:t>
                      </a:r>
                    </a:p>
                  </a:txBody>
                  <a:tcPr/>
                </a:tc>
              </a:tr>
              <a:tr h="570462">
                <a:tc>
                  <a:txBody>
                    <a:bodyPr/>
                    <a:lstStyle/>
                    <a:p>
                      <a:pPr algn="ctr"/>
                      <a:r>
                        <a:rPr lang="en-US" dirty="0" smtClean="0"/>
                        <a:t>Tenure/Promotion</a:t>
                      </a:r>
                      <a:endParaRPr lang="en-US" dirty="0"/>
                    </a:p>
                  </a:txBody>
                  <a:tcPr/>
                </a:tc>
                <a:tc>
                  <a:txBody>
                    <a:bodyPr/>
                    <a:lstStyle/>
                    <a:p>
                      <a:pPr algn="ctr"/>
                      <a:r>
                        <a:rPr lang="en-US" baseline="0" dirty="0" smtClean="0"/>
                        <a:t>See Local Tenure and Promotion Policies, c.f. session by Lisa </a:t>
                      </a:r>
                      <a:r>
                        <a:rPr lang="en-US" baseline="0" dirty="0" err="1" smtClean="0"/>
                        <a:t>Millhous</a:t>
                      </a:r>
                      <a:endParaRPr lang="en-US" baseline="0" dirty="0" smtClean="0"/>
                    </a:p>
                  </a:txBody>
                  <a:tcPr/>
                </a:tc>
              </a:tr>
            </a:tbl>
          </a:graphicData>
        </a:graphic>
      </p:graphicFrame>
    </p:spTree>
    <p:extLst>
      <p:ext uri="{BB962C8B-B14F-4D97-AF65-F5344CB8AC3E}">
        <p14:creationId xmlns:p14="http://schemas.microsoft.com/office/powerpoint/2010/main" val="2422135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hlinkClick r:id="rId2"/>
              </a:rPr>
              <a:t>Evaluation</a:t>
            </a:r>
            <a:r>
              <a:rPr lang="en-US" dirty="0" smtClean="0"/>
              <a:t> Due Dates </a:t>
            </a:r>
            <a:br>
              <a:rPr lang="en-US" dirty="0" smtClean="0"/>
            </a:br>
            <a:r>
              <a:rPr lang="en-US" dirty="0" smtClean="0"/>
              <a:t>for Temporary Faculty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3006489"/>
              </p:ext>
            </p:extLst>
          </p:nvPr>
        </p:nvGraphicFramePr>
        <p:xfrm>
          <a:off x="765126" y="2320305"/>
          <a:ext cx="7505099" cy="2900106"/>
        </p:xfrm>
        <a:graphic>
          <a:graphicData uri="http://schemas.openxmlformats.org/drawingml/2006/table">
            <a:tbl>
              <a:tblPr firstRow="1" bandRow="1">
                <a:tableStyleId>{5C22544A-7EE6-4342-B048-85BDC9FD1C3A}</a:tableStyleId>
              </a:tblPr>
              <a:tblGrid>
                <a:gridCol w="1346005"/>
                <a:gridCol w="1446520"/>
                <a:gridCol w="1438253"/>
                <a:gridCol w="918034"/>
                <a:gridCol w="1086340"/>
                <a:gridCol w="1269947"/>
              </a:tblGrid>
              <a:tr h="570462">
                <a:tc>
                  <a:txBody>
                    <a:bodyPr/>
                    <a:lstStyle/>
                    <a:p>
                      <a:pPr algn="ctr"/>
                      <a:endParaRPr lang="en-US" dirty="0"/>
                    </a:p>
                  </a:txBody>
                  <a:tcPr anchor="ctr"/>
                </a:tc>
                <a:tc>
                  <a:txBody>
                    <a:bodyPr/>
                    <a:lstStyle/>
                    <a:p>
                      <a:pPr algn="ctr"/>
                      <a:r>
                        <a:rPr lang="en-US" dirty="0" smtClean="0"/>
                        <a:t>Temporary </a:t>
                      </a:r>
                    </a:p>
                    <a:p>
                      <a:pPr algn="ctr"/>
                      <a:r>
                        <a:rPr lang="en-US" dirty="0" smtClean="0"/>
                        <a:t>w/ Fall </a:t>
                      </a:r>
                    </a:p>
                    <a:p>
                      <a:pPr algn="ctr"/>
                      <a:r>
                        <a:rPr lang="en-US" dirty="0" smtClean="0"/>
                        <a:t>Contract</a:t>
                      </a:r>
                    </a:p>
                    <a:p>
                      <a:pPr algn="ctr"/>
                      <a:r>
                        <a:rPr lang="en-US" dirty="0" smtClean="0"/>
                        <a:t>Only</a:t>
                      </a:r>
                      <a:endParaRPr lang="en-US" dirty="0"/>
                    </a:p>
                  </a:txBody>
                  <a:tcPr anchor="ctr"/>
                </a:tc>
                <a:tc>
                  <a:txBody>
                    <a:bodyPr/>
                    <a:lstStyle/>
                    <a:p>
                      <a:pPr algn="ctr"/>
                      <a:r>
                        <a:rPr lang="en-US" dirty="0" smtClean="0"/>
                        <a:t>Temporary </a:t>
                      </a:r>
                    </a:p>
                    <a:p>
                      <a:pPr algn="ctr"/>
                      <a:r>
                        <a:rPr lang="en-US" dirty="0" smtClean="0"/>
                        <a:t>w/</a:t>
                      </a:r>
                      <a:r>
                        <a:rPr lang="en-US" baseline="0" dirty="0" smtClean="0"/>
                        <a:t> </a:t>
                      </a:r>
                      <a:r>
                        <a:rPr lang="en-US" dirty="0" smtClean="0"/>
                        <a:t>Annual</a:t>
                      </a:r>
                      <a:endParaRPr lang="en-US" baseline="0" dirty="0" smtClean="0"/>
                    </a:p>
                    <a:p>
                      <a:pPr algn="ctr"/>
                      <a:r>
                        <a:rPr lang="en-US" baseline="0" dirty="0" smtClean="0"/>
                        <a:t>Contract</a:t>
                      </a:r>
                      <a:endParaRPr lang="en-US" dirty="0"/>
                    </a:p>
                  </a:txBody>
                  <a:tcPr anchor="ctr"/>
                </a:tc>
                <a:tc>
                  <a:txBody>
                    <a:bodyPr/>
                    <a:lstStyle/>
                    <a:p>
                      <a:pPr algn="ctr"/>
                      <a:r>
                        <a:rPr lang="en-US" dirty="0" smtClean="0"/>
                        <a:t>RPT </a:t>
                      </a:r>
                    </a:p>
                    <a:p>
                      <a:pPr algn="ctr"/>
                      <a:r>
                        <a:rPr lang="en-US" dirty="0" smtClean="0"/>
                        <a:t>Fall Hire</a:t>
                      </a:r>
                    </a:p>
                    <a:p>
                      <a:pPr algn="ctr"/>
                      <a:r>
                        <a:rPr lang="en-US" dirty="0" err="1" smtClean="0"/>
                        <a:t>Yr</a:t>
                      </a:r>
                      <a:r>
                        <a:rPr lang="en-US" dirty="0" smtClean="0"/>
                        <a:t> 1</a:t>
                      </a:r>
                      <a:endParaRPr lang="en-US" dirty="0"/>
                    </a:p>
                  </a:txBody>
                  <a:tcPr anchor="ctr"/>
                </a:tc>
                <a:tc>
                  <a:txBody>
                    <a:bodyPr/>
                    <a:lstStyle/>
                    <a:p>
                      <a:pPr algn="ctr"/>
                      <a:r>
                        <a:rPr lang="en-US" dirty="0" smtClean="0"/>
                        <a:t>RPT </a:t>
                      </a:r>
                    </a:p>
                    <a:p>
                      <a:pPr algn="ctr"/>
                      <a:r>
                        <a:rPr lang="en-US" dirty="0" smtClean="0"/>
                        <a:t>Yr.</a:t>
                      </a:r>
                      <a:r>
                        <a:rPr lang="en-US" baseline="0" dirty="0" smtClean="0"/>
                        <a:t> </a:t>
                      </a:r>
                    </a:p>
                    <a:p>
                      <a:pPr algn="ctr"/>
                      <a:r>
                        <a:rPr lang="en-US" baseline="0" dirty="0" smtClean="0"/>
                        <a:t>2 - 5</a:t>
                      </a:r>
                      <a:endParaRPr lang="en-US" dirty="0"/>
                    </a:p>
                  </a:txBody>
                  <a:tcPr anchor="ctr"/>
                </a:tc>
                <a:tc>
                  <a:txBody>
                    <a:bodyPr/>
                    <a:lstStyle/>
                    <a:p>
                      <a:pPr algn="ctr"/>
                      <a:r>
                        <a:rPr lang="en-US" dirty="0" smtClean="0"/>
                        <a:t>RPT</a:t>
                      </a:r>
                    </a:p>
                    <a:p>
                      <a:pPr algn="ctr"/>
                      <a:r>
                        <a:rPr lang="en-US" dirty="0" smtClean="0"/>
                        <a:t>6+</a:t>
                      </a:r>
                      <a:endParaRPr lang="en-US" dirty="0"/>
                    </a:p>
                  </a:txBody>
                  <a:tcPr anchor="ctr"/>
                </a:tc>
              </a:tr>
              <a:tr h="570462">
                <a:tc>
                  <a:txBody>
                    <a:bodyPr/>
                    <a:lstStyle/>
                    <a:p>
                      <a:pPr algn="ctr"/>
                      <a:r>
                        <a:rPr lang="en-US" dirty="0" smtClean="0"/>
                        <a:t>Committee</a:t>
                      </a:r>
                      <a:endParaRPr lang="en-US" dirty="0"/>
                    </a:p>
                  </a:txBody>
                  <a:tcPr/>
                </a:tc>
                <a:tc>
                  <a:txBody>
                    <a:bodyPr/>
                    <a:lstStyle/>
                    <a:p>
                      <a:pPr algn="ctr"/>
                      <a:r>
                        <a:rPr lang="en-US" b="1" dirty="0" smtClean="0"/>
                        <a:t>Nov 1</a:t>
                      </a:r>
                      <a:endParaRPr lang="en-US" b="1" dirty="0"/>
                    </a:p>
                  </a:txBody>
                  <a:tcPr/>
                </a:tc>
                <a:tc>
                  <a:txBody>
                    <a:bodyPr/>
                    <a:lstStyle/>
                    <a:p>
                      <a:pPr algn="ctr"/>
                      <a:r>
                        <a:rPr lang="en-US" b="1" dirty="0" smtClean="0"/>
                        <a:t>April 1 </a:t>
                      </a:r>
                      <a:endParaRPr lang="en-US" b="1" dirty="0"/>
                    </a:p>
                  </a:txBody>
                  <a:tcPr/>
                </a:tc>
                <a:tc>
                  <a:txBody>
                    <a:bodyPr/>
                    <a:lstStyle/>
                    <a:p>
                      <a:pPr algn="ctr"/>
                      <a:r>
                        <a:rPr lang="en-US" dirty="0" smtClean="0"/>
                        <a:t>Jan 30</a:t>
                      </a:r>
                      <a:endParaRPr lang="en-US" dirty="0"/>
                    </a:p>
                  </a:txBody>
                  <a:tcPr/>
                </a:tc>
                <a:tc>
                  <a:txBody>
                    <a:bodyPr/>
                    <a:lstStyle/>
                    <a:p>
                      <a:pPr algn="ctr"/>
                      <a:r>
                        <a:rPr lang="en-US" dirty="0" smtClean="0"/>
                        <a:t>Nov 1</a:t>
                      </a:r>
                      <a:endParaRPr lang="en-US" dirty="0"/>
                    </a:p>
                  </a:txBody>
                  <a:tcPr/>
                </a:tc>
                <a:tc>
                  <a:txBody>
                    <a:bodyPr/>
                    <a:lstStyle/>
                    <a:p>
                      <a:pPr algn="ctr"/>
                      <a:r>
                        <a:rPr lang="en-US" dirty="0" smtClean="0"/>
                        <a:t>Apr 8</a:t>
                      </a:r>
                      <a:endParaRPr lang="en-US" dirty="0"/>
                    </a:p>
                  </a:txBody>
                  <a:tcPr/>
                </a:tc>
              </a:tr>
              <a:tr h="570462">
                <a:tc>
                  <a:txBody>
                    <a:bodyPr/>
                    <a:lstStyle/>
                    <a:p>
                      <a:pPr algn="ctr"/>
                      <a:r>
                        <a:rPr lang="en-US" dirty="0" smtClean="0"/>
                        <a:t>Chair</a:t>
                      </a:r>
                      <a:endParaRPr lang="en-US" dirty="0"/>
                    </a:p>
                  </a:txBody>
                  <a:tcPr/>
                </a:tc>
                <a:tc>
                  <a:txBody>
                    <a:bodyPr/>
                    <a:lstStyle/>
                    <a:p>
                      <a:pPr algn="ctr"/>
                      <a:r>
                        <a:rPr lang="en-US" b="1" dirty="0" smtClean="0"/>
                        <a:t>Nov 8</a:t>
                      </a:r>
                      <a:endParaRPr lang="en-US" b="1" dirty="0"/>
                    </a:p>
                  </a:txBody>
                  <a:tcPr/>
                </a:tc>
                <a:tc>
                  <a:txBody>
                    <a:bodyPr/>
                    <a:lstStyle/>
                    <a:p>
                      <a:pPr algn="ctr"/>
                      <a:r>
                        <a:rPr lang="en-US" b="1" dirty="0" smtClean="0"/>
                        <a:t>April 8 </a:t>
                      </a:r>
                      <a:endParaRPr lang="en-US" b="1" dirty="0"/>
                    </a:p>
                  </a:txBody>
                  <a:tcPr/>
                </a:tc>
                <a:tc>
                  <a:txBody>
                    <a:bodyPr/>
                    <a:lstStyle/>
                    <a:p>
                      <a:pPr algn="ctr"/>
                      <a:r>
                        <a:rPr lang="en-US" dirty="0" smtClean="0"/>
                        <a:t>Feb 7</a:t>
                      </a:r>
                      <a:endParaRPr lang="en-US" dirty="0"/>
                    </a:p>
                  </a:txBody>
                  <a:tcPr/>
                </a:tc>
                <a:tc>
                  <a:txBody>
                    <a:bodyPr/>
                    <a:lstStyle/>
                    <a:p>
                      <a:pPr algn="ctr"/>
                      <a:r>
                        <a:rPr lang="en-US" dirty="0" smtClean="0"/>
                        <a:t>Nov 8</a:t>
                      </a:r>
                      <a:endParaRPr lang="en-US" dirty="0"/>
                    </a:p>
                  </a:txBody>
                  <a:tcPr/>
                </a:tc>
                <a:tc>
                  <a:txBody>
                    <a:bodyPr/>
                    <a:lstStyle/>
                    <a:p>
                      <a:pPr algn="ctr"/>
                      <a:r>
                        <a:rPr lang="en-US" dirty="0" smtClean="0"/>
                        <a:t>Apr 8</a:t>
                      </a:r>
                      <a:endParaRPr lang="en-US" dirty="0"/>
                    </a:p>
                  </a:txBody>
                  <a:tcPr/>
                </a:tc>
              </a:tr>
              <a:tr h="570462">
                <a:tc>
                  <a:txBody>
                    <a:bodyPr/>
                    <a:lstStyle/>
                    <a:p>
                      <a:pPr algn="ctr"/>
                      <a:r>
                        <a:rPr lang="en-US" dirty="0" smtClean="0"/>
                        <a:t>Dean</a:t>
                      </a:r>
                      <a:endParaRPr lang="en-US" dirty="0"/>
                    </a:p>
                  </a:txBody>
                  <a:tcPr/>
                </a:tc>
                <a:tc>
                  <a:txBody>
                    <a:bodyPr/>
                    <a:lstStyle/>
                    <a:p>
                      <a:pPr algn="ctr"/>
                      <a:r>
                        <a:rPr lang="en-US" b="1" baseline="0" dirty="0" smtClean="0"/>
                        <a:t>Nov 30</a:t>
                      </a:r>
                    </a:p>
                  </a:txBody>
                  <a:tcPr/>
                </a:tc>
                <a:tc>
                  <a:txBody>
                    <a:bodyPr/>
                    <a:lstStyle/>
                    <a:p>
                      <a:pPr algn="ctr"/>
                      <a:r>
                        <a:rPr lang="en-US" b="1" dirty="0" smtClean="0"/>
                        <a:t>May 15 </a:t>
                      </a:r>
                      <a:endParaRPr lang="en-US" b="1" baseline="0" dirty="0" smtClean="0"/>
                    </a:p>
                  </a:txBody>
                  <a:tcPr/>
                </a:tc>
                <a:tc>
                  <a:txBody>
                    <a:bodyPr/>
                    <a:lstStyle/>
                    <a:p>
                      <a:pPr algn="ctr"/>
                      <a:r>
                        <a:rPr lang="en-US" baseline="0" dirty="0" smtClean="0"/>
                        <a:t>Feb 28</a:t>
                      </a:r>
                    </a:p>
                  </a:txBody>
                  <a:tcPr/>
                </a:tc>
                <a:tc>
                  <a:txBody>
                    <a:bodyPr/>
                    <a:lstStyle/>
                    <a:p>
                      <a:pPr algn="ctr"/>
                      <a:r>
                        <a:rPr lang="en-US" baseline="0" dirty="0" smtClean="0"/>
                        <a:t>Dec 15</a:t>
                      </a:r>
                    </a:p>
                  </a:txBody>
                  <a:tcPr/>
                </a:tc>
                <a:tc>
                  <a:txBody>
                    <a:bodyPr/>
                    <a:lstStyle/>
                    <a:p>
                      <a:pPr algn="ctr"/>
                      <a:r>
                        <a:rPr lang="en-US" baseline="0" dirty="0" smtClean="0"/>
                        <a:t>May 15</a:t>
                      </a:r>
                    </a:p>
                  </a:txBody>
                  <a:tcPr/>
                </a:tc>
              </a:tr>
            </a:tbl>
          </a:graphicData>
        </a:graphic>
      </p:graphicFrame>
    </p:spTree>
    <p:extLst>
      <p:ext uri="{BB962C8B-B14F-4D97-AF65-F5344CB8AC3E}">
        <p14:creationId xmlns:p14="http://schemas.microsoft.com/office/powerpoint/2010/main" val="1043434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14:  Renewal and Non-Renewal</a:t>
            </a:r>
            <a:endParaRPr lang="en-US" dirty="0"/>
          </a:p>
        </p:txBody>
      </p:sp>
      <p:sp>
        <p:nvSpPr>
          <p:cNvPr id="3" name="Content Placeholder 2"/>
          <p:cNvSpPr>
            <a:spLocks noGrp="1"/>
          </p:cNvSpPr>
          <p:nvPr>
            <p:ph idx="1"/>
          </p:nvPr>
        </p:nvSpPr>
        <p:spPr/>
        <p:txBody>
          <a:bodyPr>
            <a:normAutofit/>
          </a:bodyPr>
          <a:lstStyle/>
          <a:p>
            <a:r>
              <a:rPr lang="en-US" sz="2400" dirty="0" smtClean="0"/>
              <a:t>Regular Faculty:  annual contracts for first 5 years, renewals in years 1 - 4</a:t>
            </a:r>
          </a:p>
          <a:p>
            <a:r>
              <a:rPr lang="en-US" sz="2400" dirty="0" smtClean="0"/>
              <a:t>Notification in </a:t>
            </a:r>
            <a:r>
              <a:rPr lang="en-US" sz="2400" b="1" dirty="0" smtClean="0"/>
              <a:t>year 1 (April 1)</a:t>
            </a:r>
          </a:p>
          <a:p>
            <a:r>
              <a:rPr lang="en-US" sz="2400" dirty="0" smtClean="0"/>
              <a:t>Notification for </a:t>
            </a:r>
            <a:r>
              <a:rPr lang="en-US" sz="2400" b="1" dirty="0" smtClean="0"/>
              <a:t>2 – 4</a:t>
            </a:r>
            <a:r>
              <a:rPr lang="en-US" sz="2400" b="1" baseline="30000" dirty="0" smtClean="0"/>
              <a:t>th</a:t>
            </a:r>
            <a:r>
              <a:rPr lang="en-US" sz="2400" b="1" dirty="0" smtClean="0"/>
              <a:t> years by January 30</a:t>
            </a:r>
            <a:r>
              <a:rPr lang="en-US" sz="2400" dirty="0" smtClean="0"/>
              <a:t>;</a:t>
            </a:r>
          </a:p>
          <a:p>
            <a:r>
              <a:rPr lang="en-US" sz="2400" dirty="0" smtClean="0"/>
              <a:t>For fifth year renewal follow Article 15, Tenure</a:t>
            </a:r>
          </a:p>
          <a:p>
            <a:r>
              <a:rPr lang="en-US" sz="2400" dirty="0" smtClean="0"/>
              <a:t>Non-renewal can only be grieved in limited ways; see 145 – 9</a:t>
            </a:r>
          </a:p>
          <a:p>
            <a:r>
              <a:rPr lang="en-US" sz="2400" dirty="0" smtClean="0"/>
              <a:t>14B covers Resignation.</a:t>
            </a:r>
          </a:p>
          <a:p>
            <a:endParaRPr lang="en-US" dirty="0" smtClean="0"/>
          </a:p>
        </p:txBody>
      </p:sp>
    </p:spTree>
    <p:extLst>
      <p:ext uri="{BB962C8B-B14F-4D97-AF65-F5344CB8AC3E}">
        <p14:creationId xmlns:p14="http://schemas.microsoft.com/office/powerpoint/2010/main" val="1085162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15:  Tenure</a:t>
            </a:r>
            <a:endParaRPr lang="en-US" dirty="0"/>
          </a:p>
        </p:txBody>
      </p:sp>
      <p:sp>
        <p:nvSpPr>
          <p:cNvPr id="3" name="Content Placeholder 2"/>
          <p:cNvSpPr>
            <a:spLocks noGrp="1"/>
          </p:cNvSpPr>
          <p:nvPr>
            <p:ph idx="1"/>
          </p:nvPr>
        </p:nvSpPr>
        <p:spPr>
          <a:xfrm>
            <a:off x="435895" y="2384336"/>
            <a:ext cx="8272211" cy="3678303"/>
          </a:xfrm>
        </p:spPr>
        <p:txBody>
          <a:bodyPr>
            <a:noAutofit/>
          </a:bodyPr>
          <a:lstStyle/>
          <a:p>
            <a:r>
              <a:rPr lang="en-US" sz="2000" dirty="0" smtClean="0"/>
              <a:t>Will be covered by Lisa </a:t>
            </a:r>
            <a:r>
              <a:rPr lang="en-US" sz="2000" dirty="0" err="1" smtClean="0"/>
              <a:t>Millhous</a:t>
            </a:r>
            <a:r>
              <a:rPr lang="en-US" sz="2000" dirty="0" smtClean="0"/>
              <a:t> in a separate session</a:t>
            </a:r>
          </a:p>
          <a:p>
            <a:r>
              <a:rPr lang="en-US" sz="2000" b="1" dirty="0" smtClean="0"/>
              <a:t>Local Policy </a:t>
            </a:r>
            <a:r>
              <a:rPr lang="en-US" sz="2000" dirty="0" smtClean="0"/>
              <a:t>governs the process on our campus (updated Fall 2017).  Posted on </a:t>
            </a:r>
            <a:r>
              <a:rPr lang="en-US" sz="2000" b="1" dirty="0" smtClean="0"/>
              <a:t>Provost’s Website</a:t>
            </a:r>
            <a:r>
              <a:rPr lang="en-US" sz="2000" dirty="0" smtClean="0"/>
              <a:t>.</a:t>
            </a:r>
          </a:p>
          <a:p>
            <a:r>
              <a:rPr lang="en-US" sz="2000" dirty="0" smtClean="0"/>
              <a:t>Establishes the process</a:t>
            </a:r>
            <a:r>
              <a:rPr lang="en-US" sz="2000" dirty="0"/>
              <a:t> </a:t>
            </a:r>
            <a:r>
              <a:rPr lang="en-US" sz="2000" dirty="0" smtClean="0"/>
              <a:t>&amp; Tenure and Promotion Committee (</a:t>
            </a:r>
            <a:r>
              <a:rPr lang="en-US" sz="2000" b="1" dirty="0" err="1" smtClean="0"/>
              <a:t>TeP</a:t>
            </a:r>
            <a:r>
              <a:rPr lang="en-US" sz="2000" dirty="0" smtClean="0"/>
              <a:t>).</a:t>
            </a:r>
          </a:p>
          <a:p>
            <a:r>
              <a:rPr lang="en-US" sz="2000" dirty="0" smtClean="0"/>
              <a:t>Gives all </a:t>
            </a:r>
            <a:r>
              <a:rPr lang="en-US" sz="2000" b="1" dirty="0" smtClean="0"/>
              <a:t>deadlines</a:t>
            </a:r>
            <a:r>
              <a:rPr lang="en-US" sz="2000" dirty="0"/>
              <a:t> </a:t>
            </a:r>
            <a:r>
              <a:rPr lang="en-US" sz="2000" dirty="0" smtClean="0"/>
              <a:t>as reflected in local policy.</a:t>
            </a:r>
          </a:p>
          <a:p>
            <a:r>
              <a:rPr lang="en-US" sz="2000" dirty="0" smtClean="0"/>
              <a:t>Tenure is recommended by the faculty and awarded by the President; Deans and Provosts do not write a recommendation.</a:t>
            </a:r>
          </a:p>
          <a:p>
            <a:r>
              <a:rPr lang="en-US" sz="2000" dirty="0" smtClean="0"/>
              <a:t>15F.1 allows </a:t>
            </a:r>
            <a:r>
              <a:rPr lang="en-US" sz="2000" b="1" dirty="0" smtClean="0"/>
              <a:t>termination, suspension or discipline of tenured faculty </a:t>
            </a:r>
            <a:r>
              <a:rPr lang="en-US" sz="2000" dirty="0" smtClean="0"/>
              <a:t>member </a:t>
            </a:r>
            <a:r>
              <a:rPr lang="en-US" sz="2000" b="1" dirty="0" smtClean="0"/>
              <a:t>only for just cause</a:t>
            </a:r>
            <a:r>
              <a:rPr lang="en-US" sz="2000" dirty="0" smtClean="0"/>
              <a:t>; I5.F.2. allows for non-tenured probationary faculty lesser protection.</a:t>
            </a:r>
          </a:p>
          <a:p>
            <a:endParaRPr lang="en-US" sz="2000" dirty="0"/>
          </a:p>
        </p:txBody>
      </p:sp>
    </p:spTree>
    <p:extLst>
      <p:ext uri="{BB962C8B-B14F-4D97-AF65-F5344CB8AC3E}">
        <p14:creationId xmlns:p14="http://schemas.microsoft.com/office/powerpoint/2010/main" val="701913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16:  Promotion</a:t>
            </a:r>
            <a:endParaRPr lang="en-US" dirty="0"/>
          </a:p>
        </p:txBody>
      </p:sp>
      <p:sp>
        <p:nvSpPr>
          <p:cNvPr id="3" name="Content Placeholder 2"/>
          <p:cNvSpPr>
            <a:spLocks noGrp="1"/>
          </p:cNvSpPr>
          <p:nvPr>
            <p:ph idx="1"/>
          </p:nvPr>
        </p:nvSpPr>
        <p:spPr/>
        <p:txBody>
          <a:bodyPr>
            <a:normAutofit/>
          </a:bodyPr>
          <a:lstStyle/>
          <a:p>
            <a:r>
              <a:rPr lang="en-US" sz="2400" dirty="0" smtClean="0"/>
              <a:t>Will be covered by Lisa </a:t>
            </a:r>
            <a:r>
              <a:rPr lang="en-US" sz="2400" dirty="0" err="1" smtClean="0"/>
              <a:t>Millhous</a:t>
            </a:r>
            <a:r>
              <a:rPr lang="en-US" sz="2400" dirty="0" smtClean="0"/>
              <a:t> in a separate session</a:t>
            </a:r>
          </a:p>
          <a:p>
            <a:r>
              <a:rPr lang="en-US" sz="2400" b="1" dirty="0"/>
              <a:t>Local </a:t>
            </a:r>
            <a:r>
              <a:rPr lang="en-US" sz="2400" b="1" dirty="0" smtClean="0"/>
              <a:t>Policy </a:t>
            </a:r>
            <a:r>
              <a:rPr lang="en-US" sz="2400" dirty="0" smtClean="0"/>
              <a:t>(approved by both parties at State Meet and Discuss) governs </a:t>
            </a:r>
            <a:r>
              <a:rPr lang="en-US" sz="2400" dirty="0"/>
              <a:t>the process on our campus (updated Fall 2017).  </a:t>
            </a:r>
            <a:r>
              <a:rPr lang="en-US" sz="2400" dirty="0" smtClean="0"/>
              <a:t>Posted on </a:t>
            </a:r>
            <a:r>
              <a:rPr lang="en-US" sz="2400" dirty="0"/>
              <a:t>Provost’s Website.</a:t>
            </a:r>
          </a:p>
          <a:p>
            <a:r>
              <a:rPr lang="en-US" sz="2400" dirty="0"/>
              <a:t>Establishes the </a:t>
            </a:r>
            <a:r>
              <a:rPr lang="en-US" sz="2400" dirty="0" smtClean="0"/>
              <a:t>process and </a:t>
            </a:r>
            <a:r>
              <a:rPr lang="en-US" sz="2400" dirty="0"/>
              <a:t>the Tenure and Promotion Committee (</a:t>
            </a:r>
            <a:r>
              <a:rPr lang="en-US" sz="2400" dirty="0" err="1"/>
              <a:t>TeP</a:t>
            </a:r>
            <a:r>
              <a:rPr lang="en-US" sz="2400" dirty="0" smtClean="0"/>
              <a:t>).  </a:t>
            </a:r>
            <a:endParaRPr lang="en-US" sz="2400" dirty="0"/>
          </a:p>
          <a:p>
            <a:r>
              <a:rPr lang="en-US" sz="2400" dirty="0"/>
              <a:t>Gives all </a:t>
            </a:r>
            <a:r>
              <a:rPr lang="en-US" sz="2400" dirty="0" smtClean="0"/>
              <a:t>deadlines as </a:t>
            </a:r>
            <a:r>
              <a:rPr lang="en-US" sz="2400" dirty="0"/>
              <a:t>reflected in local policy</a:t>
            </a:r>
            <a:r>
              <a:rPr lang="en-US" sz="2400" dirty="0" smtClean="0"/>
              <a:t>.</a:t>
            </a:r>
          </a:p>
          <a:p>
            <a:r>
              <a:rPr lang="en-US" sz="2400" dirty="0" smtClean="0"/>
              <a:t>Guarantees 10% Salary increase upon Promotion (16C)</a:t>
            </a:r>
            <a:endParaRPr lang="en-US" sz="2400" dirty="0"/>
          </a:p>
        </p:txBody>
      </p:sp>
    </p:spTree>
    <p:extLst>
      <p:ext uri="{BB962C8B-B14F-4D97-AF65-F5344CB8AC3E}">
        <p14:creationId xmlns:p14="http://schemas.microsoft.com/office/powerpoint/2010/main" val="33191079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17 - 27</a:t>
            </a:r>
            <a:endParaRPr lang="en-US" dirty="0"/>
          </a:p>
        </p:txBody>
      </p:sp>
      <p:sp>
        <p:nvSpPr>
          <p:cNvPr id="3" name="Text Placeholder 2"/>
          <p:cNvSpPr>
            <a:spLocks noGrp="1"/>
          </p:cNvSpPr>
          <p:nvPr>
            <p:ph type="body" idx="1"/>
          </p:nvPr>
        </p:nvSpPr>
        <p:spPr/>
        <p:txBody>
          <a:bodyPr/>
          <a:lstStyle/>
          <a:p>
            <a:r>
              <a:rPr lang="en-US" dirty="0" smtClean="0"/>
              <a:t>Working Conditions, leaves, benefits, salaries, etc.</a:t>
            </a:r>
            <a:endParaRPr lang="en-US" dirty="0"/>
          </a:p>
        </p:txBody>
      </p:sp>
    </p:spTree>
    <p:extLst>
      <p:ext uri="{BB962C8B-B14F-4D97-AF65-F5344CB8AC3E}">
        <p14:creationId xmlns:p14="http://schemas.microsoft.com/office/powerpoint/2010/main" val="1316117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examples of how OUR CBA </a:t>
            </a:r>
            <a:br>
              <a:rPr lang="en-US" dirty="0" smtClean="0"/>
            </a:br>
            <a:r>
              <a:rPr lang="en-US" dirty="0" smtClean="0"/>
              <a:t>compares to other contracts</a:t>
            </a:r>
            <a:endParaRPr lang="en-US" dirty="0"/>
          </a:p>
        </p:txBody>
      </p:sp>
      <p:sp>
        <p:nvSpPr>
          <p:cNvPr id="3" name="Text Placeholder 2"/>
          <p:cNvSpPr>
            <a:spLocks noGrp="1"/>
          </p:cNvSpPr>
          <p:nvPr>
            <p:ph type="body" idx="1"/>
          </p:nvPr>
        </p:nvSpPr>
        <p:spPr/>
        <p:txBody>
          <a:bodyPr/>
          <a:lstStyle/>
          <a:p>
            <a:r>
              <a:rPr lang="en-US" dirty="0" smtClean="0"/>
              <a:t>APSCUF CBA</a:t>
            </a:r>
            <a:endParaRPr lang="en-US" dirty="0"/>
          </a:p>
        </p:txBody>
      </p:sp>
      <p:sp>
        <p:nvSpPr>
          <p:cNvPr id="4" name="Content Placeholder 3"/>
          <p:cNvSpPr>
            <a:spLocks noGrp="1"/>
          </p:cNvSpPr>
          <p:nvPr>
            <p:ph sz="half" idx="2"/>
          </p:nvPr>
        </p:nvSpPr>
        <p:spPr/>
        <p:txBody>
          <a:bodyPr>
            <a:noAutofit/>
          </a:bodyPr>
          <a:lstStyle/>
          <a:p>
            <a:r>
              <a:rPr lang="en-US" sz="2000" dirty="0" smtClean="0"/>
              <a:t>Includes all faculty INCLUDING Adjuncts</a:t>
            </a:r>
          </a:p>
          <a:p>
            <a:r>
              <a:rPr lang="en-US" sz="2000" dirty="0" smtClean="0"/>
              <a:t>Statewide, covering 14 institutions</a:t>
            </a:r>
            <a:br>
              <a:rPr lang="en-US" sz="2000" dirty="0" smtClean="0"/>
            </a:br>
            <a:r>
              <a:rPr lang="en-US" sz="2000" dirty="0" smtClean="0"/>
              <a:t/>
            </a:r>
            <a:br>
              <a:rPr lang="en-US" sz="2000" dirty="0" smtClean="0"/>
            </a:br>
            <a:endParaRPr lang="en-US" sz="2000" dirty="0" smtClean="0"/>
          </a:p>
          <a:p>
            <a:r>
              <a:rPr lang="en-US" sz="2000" dirty="0" smtClean="0"/>
              <a:t>Has conversion language for temporary workers to tenure track</a:t>
            </a:r>
          </a:p>
          <a:p>
            <a:r>
              <a:rPr lang="en-US" sz="2000" dirty="0" smtClean="0"/>
              <a:t>Single Salary Scale</a:t>
            </a:r>
          </a:p>
        </p:txBody>
      </p:sp>
      <p:sp>
        <p:nvSpPr>
          <p:cNvPr id="5" name="Text Placeholder 4"/>
          <p:cNvSpPr>
            <a:spLocks noGrp="1"/>
          </p:cNvSpPr>
          <p:nvPr>
            <p:ph type="body" sz="quarter" idx="3"/>
          </p:nvPr>
        </p:nvSpPr>
        <p:spPr/>
        <p:txBody>
          <a:bodyPr/>
          <a:lstStyle/>
          <a:p>
            <a:r>
              <a:rPr lang="en-US" dirty="0" smtClean="0"/>
              <a:t>Other Contracts</a:t>
            </a:r>
            <a:endParaRPr lang="en-US" dirty="0"/>
          </a:p>
        </p:txBody>
      </p:sp>
      <p:sp>
        <p:nvSpPr>
          <p:cNvPr id="6" name="Content Placeholder 5"/>
          <p:cNvSpPr>
            <a:spLocks noGrp="1"/>
          </p:cNvSpPr>
          <p:nvPr>
            <p:ph sz="quarter" idx="4"/>
          </p:nvPr>
        </p:nvSpPr>
        <p:spPr/>
        <p:txBody>
          <a:bodyPr>
            <a:noAutofit/>
          </a:bodyPr>
          <a:lstStyle/>
          <a:p>
            <a:r>
              <a:rPr lang="en-US" dirty="0" smtClean="0"/>
              <a:t>Adjuncts not a part of the bargaining unit</a:t>
            </a:r>
          </a:p>
          <a:p>
            <a:r>
              <a:rPr lang="en-US" dirty="0" smtClean="0"/>
              <a:t>Many contracts do not cover multiple campuses, or have many differences between how campuses operate.</a:t>
            </a:r>
            <a:br>
              <a:rPr lang="en-US" dirty="0" smtClean="0"/>
            </a:br>
            <a:endParaRPr lang="en-US" dirty="0" smtClean="0"/>
          </a:p>
          <a:p>
            <a:r>
              <a:rPr lang="en-US" dirty="0" smtClean="0"/>
              <a:t>Often do not allow conversions to tenure track</a:t>
            </a:r>
          </a:p>
          <a:p>
            <a:r>
              <a:rPr lang="en-US" dirty="0" smtClean="0"/>
              <a:t>Often drastically different pay scales based on field of expertise.</a:t>
            </a:r>
            <a:endParaRPr lang="en-US" dirty="0"/>
          </a:p>
        </p:txBody>
      </p:sp>
    </p:spTree>
    <p:extLst>
      <p:ext uri="{BB962C8B-B14F-4D97-AF65-F5344CB8AC3E}">
        <p14:creationId xmlns:p14="http://schemas.microsoft.com/office/powerpoint/2010/main" val="2614233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17:  Sick Leave</a:t>
            </a:r>
            <a:endParaRPr lang="en-US" dirty="0"/>
          </a:p>
        </p:txBody>
      </p:sp>
      <p:sp>
        <p:nvSpPr>
          <p:cNvPr id="3" name="Content Placeholder 2"/>
          <p:cNvSpPr>
            <a:spLocks noGrp="1"/>
          </p:cNvSpPr>
          <p:nvPr>
            <p:ph idx="1"/>
          </p:nvPr>
        </p:nvSpPr>
        <p:spPr>
          <a:xfrm>
            <a:off x="435895" y="2477427"/>
            <a:ext cx="8272211" cy="4144550"/>
          </a:xfrm>
        </p:spPr>
        <p:txBody>
          <a:bodyPr>
            <a:normAutofit/>
          </a:bodyPr>
          <a:lstStyle/>
          <a:p>
            <a:r>
              <a:rPr lang="en-US" sz="2400" dirty="0" smtClean="0"/>
              <a:t>Regular full-time = 15 days/year (cumulative)</a:t>
            </a:r>
          </a:p>
          <a:p>
            <a:r>
              <a:rPr lang="en-US" sz="2400" dirty="0" smtClean="0"/>
              <a:t>Full time Temporary = 7.5/semester or 15/year (cumulative)</a:t>
            </a:r>
          </a:p>
          <a:p>
            <a:r>
              <a:rPr lang="en-US" sz="2400" dirty="0" smtClean="0"/>
              <a:t>RPT = pro-rated (cumulative)</a:t>
            </a:r>
          </a:p>
          <a:p>
            <a:r>
              <a:rPr lang="en-US" sz="2400" dirty="0" smtClean="0"/>
              <a:t>Conditions carefully discussed in 17A and B</a:t>
            </a:r>
          </a:p>
          <a:p>
            <a:r>
              <a:rPr lang="en-US" sz="2400" dirty="0" smtClean="0"/>
              <a:t>17C = Sick Leave Bank</a:t>
            </a:r>
          </a:p>
          <a:p>
            <a:r>
              <a:rPr lang="en-US" sz="2400" dirty="0" smtClean="0"/>
              <a:t>17D = Use Employee Self Service Portal to report sickness</a:t>
            </a:r>
          </a:p>
          <a:p>
            <a:r>
              <a:rPr lang="en-US" sz="2400" dirty="0" smtClean="0"/>
              <a:t>17E = payout of unused sick days upon retirement</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2312078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18:  Leaves of Absence</a:t>
            </a:r>
            <a:endParaRPr lang="en-US" dirty="0"/>
          </a:p>
        </p:txBody>
      </p:sp>
      <p:sp>
        <p:nvSpPr>
          <p:cNvPr id="3" name="Content Placeholder 2"/>
          <p:cNvSpPr>
            <a:spLocks noGrp="1"/>
          </p:cNvSpPr>
          <p:nvPr>
            <p:ph idx="1"/>
          </p:nvPr>
        </p:nvSpPr>
        <p:spPr>
          <a:xfrm>
            <a:off x="435895" y="2494095"/>
            <a:ext cx="8272211" cy="3678303"/>
          </a:xfrm>
        </p:spPr>
        <p:txBody>
          <a:bodyPr>
            <a:noAutofit/>
          </a:bodyPr>
          <a:lstStyle/>
          <a:p>
            <a:r>
              <a:rPr lang="en-US" sz="2800" dirty="0" smtClean="0"/>
              <a:t>18A = Sabbatical Leave</a:t>
            </a:r>
          </a:p>
          <a:p>
            <a:pPr marL="594000" lvl="2" indent="0">
              <a:buNone/>
            </a:pPr>
            <a:r>
              <a:rPr lang="en-US" sz="2400" dirty="0" smtClean="0"/>
              <a:t>One per 7 years of service for FT Tenured Faculty ONLY. Local Agreement Posted on Provost’s Website.</a:t>
            </a:r>
          </a:p>
          <a:p>
            <a:r>
              <a:rPr lang="en-US" sz="2800" dirty="0" smtClean="0"/>
              <a:t>18B = Military Leave, 18C = Civil Leave (Jury Duty, Subpoenas)</a:t>
            </a:r>
          </a:p>
          <a:p>
            <a:r>
              <a:rPr lang="en-US" sz="2800" dirty="0" smtClean="0"/>
              <a:t>18D Professional and Educational Leaves</a:t>
            </a:r>
          </a:p>
          <a:p>
            <a:r>
              <a:rPr lang="en-US" sz="2800" dirty="0" smtClean="0"/>
              <a:t>18E Leaves for APSCUF Service (State President, etc.)</a:t>
            </a:r>
          </a:p>
          <a:p>
            <a:r>
              <a:rPr lang="en-US" sz="2800" dirty="0" smtClean="0"/>
              <a:t>18F Miscellaneous Leaves without Pay (incl. Pregnancy, Childrearing, Family Care Leave)</a:t>
            </a:r>
          </a:p>
          <a:p>
            <a:endParaRPr lang="en-US" sz="2000" dirty="0"/>
          </a:p>
        </p:txBody>
      </p:sp>
    </p:spTree>
    <p:extLst>
      <p:ext uri="{BB962C8B-B14F-4D97-AF65-F5344CB8AC3E}">
        <p14:creationId xmlns:p14="http://schemas.microsoft.com/office/powerpoint/2010/main" val="2400215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Articles 19:  Work-Related Injury</a:t>
            </a:r>
            <a:endParaRPr lang="en-US" dirty="0"/>
          </a:p>
        </p:txBody>
      </p:sp>
      <p:sp>
        <p:nvSpPr>
          <p:cNvPr id="3" name="Content Placeholder 2"/>
          <p:cNvSpPr>
            <a:spLocks noGrp="1"/>
          </p:cNvSpPr>
          <p:nvPr>
            <p:ph idx="1"/>
          </p:nvPr>
        </p:nvSpPr>
        <p:spPr/>
        <p:txBody>
          <a:bodyPr>
            <a:normAutofit/>
          </a:bodyPr>
          <a:lstStyle/>
          <a:p>
            <a:r>
              <a:rPr lang="en-US" sz="2800" dirty="0" smtClean="0"/>
              <a:t>19A = disability pay will be equal to net pay before the accident.</a:t>
            </a:r>
          </a:p>
          <a:p>
            <a:r>
              <a:rPr lang="en-US" sz="2800" dirty="0" smtClean="0"/>
              <a:t>19F Right to return to same dept. and rank  within 3 years after becoming disabled </a:t>
            </a:r>
          </a:p>
          <a:p>
            <a:r>
              <a:rPr lang="en-US" sz="2800" dirty="0" smtClean="0"/>
              <a:t>19G Disability retirement = 70% of final average salary with some deductions.</a:t>
            </a:r>
          </a:p>
          <a:p>
            <a:endParaRPr lang="en-US" sz="2000" dirty="0"/>
          </a:p>
        </p:txBody>
      </p:sp>
    </p:spTree>
    <p:extLst>
      <p:ext uri="{BB962C8B-B14F-4D97-AF65-F5344CB8AC3E}">
        <p14:creationId xmlns:p14="http://schemas.microsoft.com/office/powerpoint/2010/main" val="3284960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20 – Retirement</a:t>
            </a:r>
            <a:endParaRPr lang="en-US" dirty="0"/>
          </a:p>
        </p:txBody>
      </p:sp>
      <p:sp>
        <p:nvSpPr>
          <p:cNvPr id="3" name="Content Placeholder 2"/>
          <p:cNvSpPr>
            <a:spLocks noGrp="1"/>
          </p:cNvSpPr>
          <p:nvPr>
            <p:ph idx="1"/>
          </p:nvPr>
        </p:nvSpPr>
        <p:spPr/>
        <p:txBody>
          <a:bodyPr>
            <a:normAutofit/>
          </a:bodyPr>
          <a:lstStyle/>
          <a:p>
            <a:r>
              <a:rPr lang="en-US" sz="2800" dirty="0"/>
              <a:t>Article 20 allows for choice of Pension (SERS PSERS) or alternate plan (TIAA-CREF, etc.). </a:t>
            </a:r>
            <a:endParaRPr lang="en-US" sz="2800" dirty="0" smtClean="0"/>
          </a:p>
          <a:p>
            <a:r>
              <a:rPr lang="en-US" sz="2800" dirty="0" smtClean="0"/>
              <a:t>APSCUF and Management have signaled an interest in phased retirement in future negotiations.</a:t>
            </a:r>
            <a:endParaRPr lang="en-US" sz="2800" dirty="0"/>
          </a:p>
        </p:txBody>
      </p:sp>
    </p:spTree>
    <p:extLst>
      <p:ext uri="{BB962C8B-B14F-4D97-AF65-F5344CB8AC3E}">
        <p14:creationId xmlns:p14="http://schemas.microsoft.com/office/powerpoint/2010/main" val="3799373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21 – Fringe benefits	</a:t>
            </a:r>
            <a:endParaRPr lang="en-US" dirty="0"/>
          </a:p>
        </p:txBody>
      </p:sp>
      <p:sp>
        <p:nvSpPr>
          <p:cNvPr id="3" name="Content Placeholder 2"/>
          <p:cNvSpPr>
            <a:spLocks noGrp="1"/>
          </p:cNvSpPr>
          <p:nvPr>
            <p:ph idx="1"/>
          </p:nvPr>
        </p:nvSpPr>
        <p:spPr>
          <a:xfrm>
            <a:off x="435894" y="2493106"/>
            <a:ext cx="8272211" cy="3569533"/>
          </a:xfrm>
        </p:spPr>
        <p:txBody>
          <a:bodyPr>
            <a:normAutofit fontScale="25000" lnSpcReduction="20000"/>
          </a:bodyPr>
          <a:lstStyle/>
          <a:p>
            <a:r>
              <a:rPr lang="en-US" sz="7400" dirty="0"/>
              <a:t>21.A.1-9 </a:t>
            </a:r>
            <a:r>
              <a:rPr lang="en-US" sz="7400" dirty="0" smtClean="0"/>
              <a:t>= Health Benefits for Active Employees (</a:t>
            </a:r>
            <a:r>
              <a:rPr lang="en-US" sz="7400" dirty="0"/>
              <a:t>See handouts in APSCUF Packets)</a:t>
            </a:r>
          </a:p>
          <a:p>
            <a:pPr lvl="1"/>
            <a:r>
              <a:rPr lang="en-US" sz="7400" dirty="0" smtClean="0"/>
              <a:t>A1 – Eligibility: All FT Employees </a:t>
            </a:r>
            <a:r>
              <a:rPr lang="en-US" sz="7400" dirty="0"/>
              <a:t>and their Spouses and Dependents </a:t>
            </a:r>
            <a:r>
              <a:rPr lang="en-US" sz="7400" dirty="0" smtClean="0"/>
              <a:t>covered; </a:t>
            </a:r>
            <a:br>
              <a:rPr lang="en-US" sz="7400" dirty="0" smtClean="0"/>
            </a:br>
            <a:r>
              <a:rPr lang="en-US" sz="7400" dirty="0" smtClean="0"/>
              <a:t>PT Faculty </a:t>
            </a:r>
            <a:r>
              <a:rPr lang="en-US" sz="7400" dirty="0"/>
              <a:t>with 50% of a standard workload for a </a:t>
            </a:r>
            <a:r>
              <a:rPr lang="en-US" sz="7400" b="1" dirty="0"/>
              <a:t>full year</a:t>
            </a:r>
            <a:r>
              <a:rPr lang="en-US" sz="7400" dirty="0"/>
              <a:t> are eligible</a:t>
            </a:r>
            <a:r>
              <a:rPr lang="en-US" sz="7400" dirty="0" smtClean="0"/>
              <a:t>.</a:t>
            </a:r>
          </a:p>
          <a:p>
            <a:pPr lvl="1"/>
            <a:r>
              <a:rPr lang="en-US" sz="7400" dirty="0" smtClean="0"/>
              <a:t>A2 – All new Faculty in PPO plan.</a:t>
            </a:r>
          </a:p>
          <a:p>
            <a:pPr lvl="1"/>
            <a:r>
              <a:rPr lang="en-US" sz="7400" dirty="0" smtClean="0"/>
              <a:t>A3 – info on Premiums.  Includes </a:t>
            </a:r>
            <a:r>
              <a:rPr lang="en-US" sz="7400" dirty="0"/>
              <a:t>Healthy U, which saves $$$ on </a:t>
            </a:r>
            <a:r>
              <a:rPr lang="en-US" sz="7400" dirty="0" smtClean="0"/>
              <a:t>Premiums</a:t>
            </a:r>
          </a:p>
          <a:p>
            <a:pPr lvl="1"/>
            <a:r>
              <a:rPr lang="en-US" sz="7400" dirty="0" smtClean="0"/>
              <a:t>A4 – 5 – info for PT faculty</a:t>
            </a:r>
          </a:p>
          <a:p>
            <a:pPr lvl="1"/>
            <a:r>
              <a:rPr lang="en-US" sz="7400" dirty="0" smtClean="0"/>
              <a:t>A6 gives our plan to non-represented employees</a:t>
            </a:r>
          </a:p>
          <a:p>
            <a:pPr lvl="1"/>
            <a:r>
              <a:rPr lang="en-US" sz="7400" dirty="0" smtClean="0"/>
              <a:t>A7 = Hearing benefits</a:t>
            </a:r>
          </a:p>
          <a:p>
            <a:pPr lvl="1"/>
            <a:r>
              <a:rPr lang="en-US" sz="7400" dirty="0" smtClean="0"/>
              <a:t>A8 = Benefits during leaves</a:t>
            </a:r>
          </a:p>
          <a:p>
            <a:pPr lvl="1"/>
            <a:r>
              <a:rPr lang="en-US" sz="7400" dirty="0" smtClean="0"/>
              <a:t>A.9:  Prescription Drug Card with Prescription Drug Managed Rx Coverage Program</a:t>
            </a:r>
          </a:p>
          <a:p>
            <a:pPr lvl="1"/>
            <a:r>
              <a:rPr lang="en-US" sz="7400" dirty="0" smtClean="0"/>
              <a:t>Specialty Pharmacy Program</a:t>
            </a:r>
            <a:endParaRPr lang="en-US" sz="7400" dirty="0"/>
          </a:p>
          <a:p>
            <a:endParaRPr lang="en-US" dirty="0"/>
          </a:p>
          <a:p>
            <a:endParaRPr lang="en-US" dirty="0"/>
          </a:p>
        </p:txBody>
      </p:sp>
    </p:spTree>
    <p:extLst>
      <p:ext uri="{BB962C8B-B14F-4D97-AF65-F5344CB8AC3E}">
        <p14:creationId xmlns:p14="http://schemas.microsoft.com/office/powerpoint/2010/main" val="41096981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21 – Fringe benefits	(continued)</a:t>
            </a:r>
            <a:endParaRPr lang="en-US" dirty="0"/>
          </a:p>
        </p:txBody>
      </p:sp>
      <p:sp>
        <p:nvSpPr>
          <p:cNvPr id="3" name="Content Placeholder 2"/>
          <p:cNvSpPr>
            <a:spLocks noGrp="1"/>
          </p:cNvSpPr>
          <p:nvPr>
            <p:ph idx="1"/>
          </p:nvPr>
        </p:nvSpPr>
        <p:spPr>
          <a:xfrm>
            <a:off x="435895" y="2228525"/>
            <a:ext cx="8272211" cy="4121837"/>
          </a:xfrm>
        </p:spPr>
        <p:txBody>
          <a:bodyPr>
            <a:normAutofit fontScale="85000" lnSpcReduction="10000"/>
          </a:bodyPr>
          <a:lstStyle/>
          <a:p>
            <a:endParaRPr lang="en-US" sz="2800" dirty="0" smtClean="0"/>
          </a:p>
          <a:p>
            <a:r>
              <a:rPr lang="en-US" sz="3100" dirty="0" smtClean="0"/>
              <a:t>21D = Life Insurance Policy</a:t>
            </a:r>
          </a:p>
          <a:p>
            <a:r>
              <a:rPr lang="en-US" sz="3100" dirty="0" smtClean="0"/>
              <a:t>21E </a:t>
            </a:r>
            <a:r>
              <a:rPr lang="en-US" sz="3100" dirty="0"/>
              <a:t>= Holidays </a:t>
            </a:r>
            <a:r>
              <a:rPr lang="en-US" sz="3100" dirty="0" smtClean="0"/>
              <a:t>for non</a:t>
            </a:r>
            <a:r>
              <a:rPr lang="en-US" sz="3100" dirty="0"/>
              <a:t>-classroom </a:t>
            </a:r>
            <a:r>
              <a:rPr lang="en-US" sz="3100" dirty="0" smtClean="0"/>
              <a:t>faculty</a:t>
            </a:r>
            <a:endParaRPr lang="en-US" sz="3100" dirty="0"/>
          </a:p>
          <a:p>
            <a:r>
              <a:rPr lang="en-US" sz="3100" dirty="0" smtClean="0"/>
              <a:t>21F  </a:t>
            </a:r>
            <a:r>
              <a:rPr lang="en-US" sz="3100" dirty="0"/>
              <a:t>Personal Leave Days:  </a:t>
            </a:r>
            <a:br>
              <a:rPr lang="en-US" sz="3100" dirty="0"/>
            </a:br>
            <a:r>
              <a:rPr lang="en-US" sz="3100" dirty="0"/>
              <a:t>        9 month FT faculty = 2*</a:t>
            </a:r>
            <a:br>
              <a:rPr lang="en-US" sz="3100" dirty="0"/>
            </a:br>
            <a:r>
              <a:rPr lang="en-US" sz="3100" dirty="0"/>
              <a:t>      10 month FT = 3*</a:t>
            </a:r>
            <a:br>
              <a:rPr lang="en-US" sz="3100" dirty="0"/>
            </a:br>
            <a:r>
              <a:rPr lang="en-US" sz="3100" dirty="0"/>
              <a:t>      12 month FT = 5*</a:t>
            </a:r>
          </a:p>
          <a:p>
            <a:r>
              <a:rPr lang="en-US" sz="3100" dirty="0" smtClean="0"/>
              <a:t>21H </a:t>
            </a:r>
            <a:r>
              <a:rPr lang="en-US" sz="3100" dirty="0"/>
              <a:t>= Tuition Waiver = 100% for WCU, 50% for system universities.  See article and local policy for conditions.</a:t>
            </a:r>
          </a:p>
          <a:p>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1748427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22 – Salaries</a:t>
            </a:r>
            <a:endParaRPr lang="en-US" dirty="0"/>
          </a:p>
        </p:txBody>
      </p:sp>
      <p:sp>
        <p:nvSpPr>
          <p:cNvPr id="3" name="Content Placeholder 2"/>
          <p:cNvSpPr>
            <a:spLocks noGrp="1"/>
          </p:cNvSpPr>
          <p:nvPr>
            <p:ph idx="1"/>
          </p:nvPr>
        </p:nvSpPr>
        <p:spPr>
          <a:xfrm>
            <a:off x="294796" y="2736998"/>
            <a:ext cx="8413310" cy="3982697"/>
          </a:xfrm>
        </p:spPr>
        <p:txBody>
          <a:bodyPr>
            <a:normAutofit/>
          </a:bodyPr>
          <a:lstStyle/>
          <a:p>
            <a:r>
              <a:rPr lang="en-US" sz="2400" dirty="0" smtClean="0"/>
              <a:t>Defines and gives pay increases by year:  Step (AI) and GPI</a:t>
            </a:r>
          </a:p>
          <a:p>
            <a:r>
              <a:rPr lang="en-US" sz="2400" dirty="0" smtClean="0"/>
              <a:t>Allows for Cash Payments for those at top of scale</a:t>
            </a:r>
          </a:p>
          <a:p>
            <a:r>
              <a:rPr lang="en-US" sz="2400" dirty="0" smtClean="0"/>
              <a:t>Designations and Steps (Schedule C, p. 76):  </a:t>
            </a:r>
          </a:p>
          <a:p>
            <a:pPr lvl="1"/>
            <a:r>
              <a:rPr lang="en-US" sz="2200" dirty="0" smtClean="0"/>
              <a:t>Q01 = Instructor</a:t>
            </a:r>
          </a:p>
          <a:p>
            <a:pPr lvl="1"/>
            <a:r>
              <a:rPr lang="en-US" sz="2200" dirty="0" smtClean="0"/>
              <a:t>Q02 = Assistant Professor</a:t>
            </a:r>
          </a:p>
          <a:p>
            <a:pPr lvl="1"/>
            <a:r>
              <a:rPr lang="en-US" sz="2200" dirty="0" smtClean="0"/>
              <a:t>Q03 = Associate Professor</a:t>
            </a:r>
          </a:p>
          <a:p>
            <a:pPr lvl="1"/>
            <a:r>
              <a:rPr lang="en-US" sz="2200" dirty="0" smtClean="0"/>
              <a:t>Q04 = Full Professor</a:t>
            </a:r>
          </a:p>
          <a:p>
            <a:endParaRPr lang="en-US" sz="2400" dirty="0" smtClean="0"/>
          </a:p>
          <a:p>
            <a:endParaRPr lang="en-US" sz="2400" dirty="0"/>
          </a:p>
          <a:p>
            <a:endParaRPr lang="en-US" dirty="0"/>
          </a:p>
          <a:p>
            <a:endParaRPr lang="en-US" dirty="0"/>
          </a:p>
        </p:txBody>
      </p:sp>
    </p:spTree>
    <p:extLst>
      <p:ext uri="{BB962C8B-B14F-4D97-AF65-F5344CB8AC3E}">
        <p14:creationId xmlns:p14="http://schemas.microsoft.com/office/powerpoint/2010/main" val="3125088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23 = workload and equivalents</a:t>
            </a:r>
            <a:endParaRPr lang="en-US" dirty="0"/>
          </a:p>
        </p:txBody>
      </p:sp>
      <p:sp>
        <p:nvSpPr>
          <p:cNvPr id="3" name="Content Placeholder 2"/>
          <p:cNvSpPr>
            <a:spLocks noGrp="1"/>
          </p:cNvSpPr>
          <p:nvPr>
            <p:ph idx="1"/>
          </p:nvPr>
        </p:nvSpPr>
        <p:spPr>
          <a:xfrm>
            <a:off x="435895" y="2148147"/>
            <a:ext cx="8272211" cy="4541688"/>
          </a:xfrm>
        </p:spPr>
        <p:txBody>
          <a:bodyPr>
            <a:normAutofit fontScale="70000" lnSpcReduction="20000"/>
          </a:bodyPr>
          <a:lstStyle/>
          <a:p>
            <a:r>
              <a:rPr lang="en-US" sz="2900" dirty="0" smtClean="0"/>
              <a:t>23A = Standard Classroom Workload</a:t>
            </a:r>
            <a:r>
              <a:rPr lang="en-US" sz="2900" dirty="0"/>
              <a:t> </a:t>
            </a:r>
            <a:r>
              <a:rPr lang="en-US" sz="2900" dirty="0" smtClean="0"/>
              <a:t>(credits, office hours, hours, preps, etc.) </a:t>
            </a:r>
            <a:br>
              <a:rPr lang="en-US" sz="2900" dirty="0" smtClean="0"/>
            </a:br>
            <a:r>
              <a:rPr lang="en-US" sz="2900" dirty="0" smtClean="0"/>
              <a:t>         1.  Teaching Faculty</a:t>
            </a:r>
            <a:br>
              <a:rPr lang="en-US" sz="2900" dirty="0" smtClean="0"/>
            </a:br>
            <a:r>
              <a:rPr lang="en-US" sz="2900" dirty="0" smtClean="0"/>
              <a:t>         2.  Library Faculty</a:t>
            </a:r>
            <a:br>
              <a:rPr lang="en-US" sz="2900" dirty="0" smtClean="0"/>
            </a:br>
            <a:r>
              <a:rPr lang="en-US" sz="2900" dirty="0" smtClean="0"/>
              <a:t>	       3.  Laboratory School Faculty	</a:t>
            </a:r>
            <a:br>
              <a:rPr lang="en-US" sz="2900" dirty="0" smtClean="0"/>
            </a:br>
            <a:r>
              <a:rPr lang="en-US" sz="2900" dirty="0" smtClean="0"/>
              <a:t>         4.  Non-classroom Faculty hours (WCU = 37.5/</a:t>
            </a:r>
            <a:r>
              <a:rPr lang="en-US" sz="2900" dirty="0" err="1" smtClean="0"/>
              <a:t>wk</a:t>
            </a:r>
            <a:r>
              <a:rPr lang="en-US" sz="2900" dirty="0" smtClean="0"/>
              <a:t>)</a:t>
            </a:r>
          </a:p>
          <a:p>
            <a:r>
              <a:rPr lang="en-US" sz="2900" dirty="0" smtClean="0"/>
              <a:t>23B&amp;</a:t>
            </a:r>
            <a:r>
              <a:rPr lang="en-US" sz="2900" dirty="0"/>
              <a:t>C</a:t>
            </a:r>
            <a:r>
              <a:rPr lang="en-US" sz="2900" dirty="0" smtClean="0"/>
              <a:t> – Administrative Faculty and Mixed Loads</a:t>
            </a:r>
          </a:p>
          <a:p>
            <a:r>
              <a:rPr lang="en-US" sz="2900" dirty="0" smtClean="0"/>
              <a:t>23D – load given for Coaching and Athletics</a:t>
            </a:r>
          </a:p>
          <a:p>
            <a:r>
              <a:rPr lang="en-US" sz="2900" dirty="0" smtClean="0"/>
              <a:t>23E – load given for Music Activities</a:t>
            </a:r>
          </a:p>
          <a:p>
            <a:r>
              <a:rPr lang="en-US" sz="2900" dirty="0" smtClean="0"/>
              <a:t>23F – load given for Forensics, Dramatics and Journalism</a:t>
            </a:r>
          </a:p>
          <a:p>
            <a:r>
              <a:rPr lang="en-US" sz="2900" dirty="0" smtClean="0"/>
              <a:t>23G&amp;H – manner of assignment by President</a:t>
            </a:r>
          </a:p>
          <a:p>
            <a:r>
              <a:rPr lang="en-US" sz="2900" dirty="0" smtClean="0"/>
              <a:t>23I &amp; J – President may increase loads via Meet and Discuss, or create new ones</a:t>
            </a:r>
          </a:p>
          <a:p>
            <a:r>
              <a:rPr lang="en-US" sz="2900" dirty="0" smtClean="0"/>
              <a:t>23 L – APSCUF Presidential workload (State and Local)</a:t>
            </a:r>
          </a:p>
          <a:p>
            <a:endParaRPr lang="en-US" dirty="0" smtClean="0"/>
          </a:p>
          <a:p>
            <a:endParaRPr lang="en-US" dirty="0"/>
          </a:p>
        </p:txBody>
      </p:sp>
    </p:spTree>
    <p:extLst>
      <p:ext uri="{BB962C8B-B14F-4D97-AF65-F5344CB8AC3E}">
        <p14:creationId xmlns:p14="http://schemas.microsoft.com/office/powerpoint/2010/main" val="34688717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24 - 27</a:t>
            </a:r>
            <a:endParaRPr lang="en-US" dirty="0"/>
          </a:p>
        </p:txBody>
      </p:sp>
      <p:sp>
        <p:nvSpPr>
          <p:cNvPr id="3" name="Text Placeholder 2"/>
          <p:cNvSpPr>
            <a:spLocks noGrp="1"/>
          </p:cNvSpPr>
          <p:nvPr>
            <p:ph type="body" idx="1"/>
          </p:nvPr>
        </p:nvSpPr>
        <p:spPr/>
        <p:txBody>
          <a:bodyPr/>
          <a:lstStyle/>
          <a:p>
            <a:r>
              <a:rPr lang="en-US" dirty="0" smtClean="0"/>
              <a:t>Compensation outside of standard workload</a:t>
            </a:r>
            <a:endParaRPr lang="en-US" dirty="0"/>
          </a:p>
        </p:txBody>
      </p:sp>
    </p:spTree>
    <p:extLst>
      <p:ext uri="{BB962C8B-B14F-4D97-AF65-F5344CB8AC3E}">
        <p14:creationId xmlns:p14="http://schemas.microsoft.com/office/powerpoint/2010/main" val="33194827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Articles 24 - 27</a:t>
            </a:r>
            <a:endParaRPr lang="en-US" dirty="0"/>
          </a:p>
        </p:txBody>
      </p:sp>
      <p:sp>
        <p:nvSpPr>
          <p:cNvPr id="3" name="Content Placeholder 2"/>
          <p:cNvSpPr>
            <a:spLocks noGrp="1"/>
          </p:cNvSpPr>
          <p:nvPr>
            <p:ph idx="1"/>
          </p:nvPr>
        </p:nvSpPr>
        <p:spPr/>
        <p:txBody>
          <a:bodyPr/>
          <a:lstStyle/>
          <a:p>
            <a:r>
              <a:rPr lang="en-US" dirty="0" smtClean="0"/>
              <a:t>Article 24 = Summer Employment (55% of 1/24</a:t>
            </a:r>
            <a:r>
              <a:rPr lang="en-US" baseline="30000" dirty="0" smtClean="0"/>
              <a:t>th</a:t>
            </a:r>
            <a:r>
              <a:rPr lang="en-US" dirty="0" smtClean="0"/>
              <a:t> of Salary per credit).</a:t>
            </a:r>
          </a:p>
          <a:p>
            <a:r>
              <a:rPr lang="en-US" dirty="0" smtClean="0"/>
              <a:t>Article 25 = Workload Overload and Prep Overload – includes exceptions to preparation (lab courses, some music courses, etc.); Student Teacher Supervisor</a:t>
            </a:r>
            <a:br>
              <a:rPr lang="en-US" dirty="0" smtClean="0"/>
            </a:br>
            <a:r>
              <a:rPr lang="en-US" dirty="0" smtClean="0"/>
              <a:t>overload; Library and other Faculty overloads.</a:t>
            </a:r>
          </a:p>
          <a:p>
            <a:r>
              <a:rPr lang="en-US" dirty="0" smtClean="0"/>
              <a:t>Article 26 = Independent Study and Individualized Instruction ($200 per </a:t>
            </a:r>
            <a:br>
              <a:rPr lang="en-US" dirty="0" smtClean="0"/>
            </a:br>
            <a:r>
              <a:rPr lang="en-US" dirty="0" smtClean="0"/>
              <a:t>Independent Study or Workload Hour)</a:t>
            </a:r>
          </a:p>
          <a:p>
            <a:r>
              <a:rPr lang="en-US" dirty="0" smtClean="0"/>
              <a:t>Article 27 = Continuing Education*</a:t>
            </a:r>
          </a:p>
          <a:p>
            <a:endParaRPr lang="en-US" dirty="0" smtClean="0"/>
          </a:p>
          <a:p>
            <a:endParaRPr lang="en-US" dirty="0"/>
          </a:p>
        </p:txBody>
      </p:sp>
    </p:spTree>
    <p:extLst>
      <p:ext uri="{BB962C8B-B14F-4D97-AF65-F5344CB8AC3E}">
        <p14:creationId xmlns:p14="http://schemas.microsoft.com/office/powerpoint/2010/main" val="3160142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1 - 10</a:t>
            </a:r>
            <a:endParaRPr lang="en-US" dirty="0"/>
          </a:p>
        </p:txBody>
      </p:sp>
      <p:sp>
        <p:nvSpPr>
          <p:cNvPr id="3" name="Text Placeholder 2"/>
          <p:cNvSpPr>
            <a:spLocks noGrp="1"/>
          </p:cNvSpPr>
          <p:nvPr>
            <p:ph type="body" idx="1"/>
          </p:nvPr>
        </p:nvSpPr>
        <p:spPr/>
        <p:txBody>
          <a:bodyPr/>
          <a:lstStyle/>
          <a:p>
            <a:r>
              <a:rPr lang="en-US" dirty="0" smtClean="0"/>
              <a:t>Establishing and defining the bargaining unit</a:t>
            </a:r>
            <a:endParaRPr lang="en-US" dirty="0"/>
          </a:p>
        </p:txBody>
      </p:sp>
      <p:pic>
        <p:nvPicPr>
          <p:cNvPr id="4" name="Picture 3" descr="WestChester-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7691" y="721041"/>
            <a:ext cx="6937285" cy="3201062"/>
          </a:xfrm>
          <a:prstGeom prst="rect">
            <a:avLst/>
          </a:prstGeom>
        </p:spPr>
      </p:pic>
    </p:spTree>
    <p:extLst>
      <p:ext uri="{BB962C8B-B14F-4D97-AF65-F5344CB8AC3E}">
        <p14:creationId xmlns:p14="http://schemas.microsoft.com/office/powerpoint/2010/main" val="19370457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28 - 30 </a:t>
            </a:r>
            <a:endParaRPr lang="en-US" dirty="0"/>
          </a:p>
        </p:txBody>
      </p:sp>
      <p:sp>
        <p:nvSpPr>
          <p:cNvPr id="3" name="Text Placeholder 2"/>
          <p:cNvSpPr>
            <a:spLocks noGrp="1"/>
          </p:cNvSpPr>
          <p:nvPr>
            <p:ph type="body" idx="1"/>
          </p:nvPr>
        </p:nvSpPr>
        <p:spPr/>
        <p:txBody>
          <a:bodyPr/>
          <a:lstStyle/>
          <a:p>
            <a:r>
              <a:rPr lang="en-US" dirty="0" smtClean="0"/>
              <a:t>Added more piecemeal over time – various topics</a:t>
            </a:r>
            <a:endParaRPr lang="en-US" dirty="0"/>
          </a:p>
        </p:txBody>
      </p:sp>
    </p:spTree>
    <p:extLst>
      <p:ext uri="{BB962C8B-B14F-4D97-AF65-F5344CB8AC3E}">
        <p14:creationId xmlns:p14="http://schemas.microsoft.com/office/powerpoint/2010/main" val="35769272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Articles 28 - 30</a:t>
            </a:r>
            <a:endParaRPr lang="en-US" dirty="0"/>
          </a:p>
        </p:txBody>
      </p:sp>
      <p:sp>
        <p:nvSpPr>
          <p:cNvPr id="3" name="Content Placeholder 2"/>
          <p:cNvSpPr>
            <a:spLocks noGrp="1"/>
          </p:cNvSpPr>
          <p:nvPr>
            <p:ph idx="1"/>
          </p:nvPr>
        </p:nvSpPr>
        <p:spPr/>
        <p:txBody>
          <a:bodyPr/>
          <a:lstStyle/>
          <a:p>
            <a:r>
              <a:rPr lang="en-US" dirty="0" smtClean="0"/>
              <a:t>Article 28 = Membership Maintenance and </a:t>
            </a:r>
            <a:r>
              <a:rPr lang="en-US" dirty="0" err="1" smtClean="0"/>
              <a:t>Checkoff</a:t>
            </a:r>
            <a:r>
              <a:rPr lang="en-US" dirty="0" smtClean="0"/>
              <a:t> – establishes dues for membership and Fair Share, ability of APSCUF to maintain membership data as reported by PASSHE</a:t>
            </a:r>
          </a:p>
          <a:p>
            <a:r>
              <a:rPr lang="en-US" dirty="0" smtClean="0"/>
              <a:t>Article 29 = Retrenchment*</a:t>
            </a:r>
          </a:p>
          <a:p>
            <a:r>
              <a:rPr lang="en-US" dirty="0" smtClean="0"/>
              <a:t>Article 30 = Health and Welfare Benefits – article deals mainly with System’s responsibility to contribute to the fund.  Eye, Dental benefits.</a:t>
            </a:r>
          </a:p>
          <a:p>
            <a:endParaRPr lang="en-US" dirty="0"/>
          </a:p>
        </p:txBody>
      </p:sp>
    </p:spTree>
    <p:extLst>
      <p:ext uri="{BB962C8B-B14F-4D97-AF65-F5344CB8AC3E}">
        <p14:creationId xmlns:p14="http://schemas.microsoft.com/office/powerpoint/2010/main" val="66456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31 – Miscellaneous Conditions</a:t>
            </a:r>
            <a:endParaRPr lang="en-US" dirty="0"/>
          </a:p>
        </p:txBody>
      </p:sp>
      <p:sp>
        <p:nvSpPr>
          <p:cNvPr id="3" name="Content Placeholder 2"/>
          <p:cNvSpPr>
            <a:spLocks noGrp="1"/>
          </p:cNvSpPr>
          <p:nvPr>
            <p:ph idx="1"/>
          </p:nvPr>
        </p:nvSpPr>
        <p:spPr/>
        <p:txBody>
          <a:bodyPr>
            <a:normAutofit lnSpcReduction="10000"/>
          </a:bodyPr>
          <a:lstStyle/>
          <a:p>
            <a:r>
              <a:rPr lang="en-US" dirty="0" smtClean="0"/>
              <a:t>A </a:t>
            </a:r>
            <a:r>
              <a:rPr lang="en-US" b="1" dirty="0" smtClean="0"/>
              <a:t>= “suitable” office space </a:t>
            </a:r>
            <a:r>
              <a:rPr lang="en-US" dirty="0" smtClean="0"/>
              <a:t>and facilities</a:t>
            </a:r>
          </a:p>
          <a:p>
            <a:r>
              <a:rPr lang="en-US" dirty="0" smtClean="0"/>
              <a:t>B = Guarantees right to Unemployment Benefits under the law</a:t>
            </a:r>
          </a:p>
          <a:p>
            <a:r>
              <a:rPr lang="en-US" dirty="0" smtClean="0"/>
              <a:t>C = </a:t>
            </a:r>
            <a:r>
              <a:rPr lang="en-US" b="1" dirty="0" smtClean="0"/>
              <a:t>Faculty are Indemnified from Liability by the system </a:t>
            </a:r>
            <a:r>
              <a:rPr lang="en-US" dirty="0" smtClean="0"/>
              <a:t>in the course of doing their jobs </a:t>
            </a:r>
          </a:p>
          <a:p>
            <a:r>
              <a:rPr lang="en-US" dirty="0" smtClean="0"/>
              <a:t>D = Television Tapes (maintenance thereof)</a:t>
            </a:r>
          </a:p>
          <a:p>
            <a:r>
              <a:rPr lang="en-US" dirty="0" smtClean="0"/>
              <a:t>E = Establishes </a:t>
            </a:r>
            <a:r>
              <a:rPr lang="en-US" b="1" dirty="0" smtClean="0"/>
              <a:t>CAPC</a:t>
            </a:r>
            <a:r>
              <a:rPr lang="en-US" dirty="0" smtClean="0"/>
              <a:t> (Curriculum Committee) and its purview.  See Local Bylaws on Associate Provost Website.</a:t>
            </a:r>
          </a:p>
          <a:p>
            <a:r>
              <a:rPr lang="en-US" dirty="0" smtClean="0"/>
              <a:t>F = Past Practice*</a:t>
            </a:r>
          </a:p>
          <a:p>
            <a:r>
              <a:rPr lang="en-US" dirty="0" smtClean="0"/>
              <a:t>G = Academic Advising* and Scheduling</a:t>
            </a:r>
          </a:p>
          <a:p>
            <a:r>
              <a:rPr lang="en-US" dirty="0" smtClean="0"/>
              <a:t>H = </a:t>
            </a:r>
            <a:r>
              <a:rPr lang="en-US" b="1" dirty="0" smtClean="0"/>
              <a:t>Deadlines</a:t>
            </a:r>
            <a:r>
              <a:rPr lang="en-US" dirty="0" smtClean="0"/>
              <a:t> </a:t>
            </a:r>
            <a:r>
              <a:rPr lang="en-US" b="1" dirty="0" smtClean="0"/>
              <a:t>falling on a Sat/Sun are extended </a:t>
            </a:r>
            <a:r>
              <a:rPr lang="en-US" dirty="0" smtClean="0"/>
              <a:t>to next business day.</a:t>
            </a:r>
            <a:endParaRPr lang="en-US" dirty="0"/>
          </a:p>
        </p:txBody>
      </p:sp>
    </p:spTree>
    <p:extLst>
      <p:ext uri="{BB962C8B-B14F-4D97-AF65-F5344CB8AC3E}">
        <p14:creationId xmlns:p14="http://schemas.microsoft.com/office/powerpoint/2010/main" val="21971235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Articles 32 – 38  </a:t>
            </a:r>
            <a:endParaRPr lang="en-US" dirty="0"/>
          </a:p>
        </p:txBody>
      </p:sp>
      <p:sp>
        <p:nvSpPr>
          <p:cNvPr id="3" name="Content Placeholder 2"/>
          <p:cNvSpPr>
            <a:spLocks noGrp="1"/>
          </p:cNvSpPr>
          <p:nvPr>
            <p:ph idx="1"/>
          </p:nvPr>
        </p:nvSpPr>
        <p:spPr>
          <a:xfrm>
            <a:off x="435895" y="2854733"/>
            <a:ext cx="8272211" cy="3678303"/>
          </a:xfrm>
        </p:spPr>
        <p:txBody>
          <a:bodyPr>
            <a:noAutofit/>
          </a:bodyPr>
          <a:lstStyle/>
          <a:p>
            <a:r>
              <a:rPr lang="en-US" sz="2000" dirty="0" smtClean="0"/>
              <a:t>Article 32:  Travel Expenses for AUTHORIZED travel</a:t>
            </a:r>
          </a:p>
          <a:p>
            <a:r>
              <a:rPr lang="en-US" sz="2000" dirty="0" smtClean="0"/>
              <a:t>Article 33 prohibits unlawful job actions by APSCUF and lockouts by the System.</a:t>
            </a:r>
          </a:p>
          <a:p>
            <a:r>
              <a:rPr lang="en-US" sz="2000" dirty="0" smtClean="0"/>
              <a:t>Article 34 = Interuniversity transfers (theoretically helps avoid Retrenchment)</a:t>
            </a:r>
          </a:p>
          <a:p>
            <a:r>
              <a:rPr lang="en-US" sz="2000" dirty="0" smtClean="0"/>
              <a:t>Article 35 = Legislative Action needed by contract language will be granted only when legislation exists.  Article 35 = change in the law will supersede contract language but will result in good faith efforts at M&amp;D.</a:t>
            </a:r>
          </a:p>
          <a:p>
            <a:r>
              <a:rPr lang="en-US" sz="2000" dirty="0" smtClean="0"/>
              <a:t>Article 37 = Totality – ONLY CONTRACT items must be bargained collectively</a:t>
            </a:r>
          </a:p>
          <a:p>
            <a:r>
              <a:rPr lang="en-US" sz="2000" dirty="0" smtClean="0"/>
              <a:t>Article 38 = Successors*</a:t>
            </a:r>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8009396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39 – Intellectual property</a:t>
            </a:r>
            <a:endParaRPr lang="en-US" dirty="0"/>
          </a:p>
        </p:txBody>
      </p:sp>
      <p:sp>
        <p:nvSpPr>
          <p:cNvPr id="3" name="Content Placeholder 2"/>
          <p:cNvSpPr>
            <a:spLocks noGrp="1"/>
          </p:cNvSpPr>
          <p:nvPr>
            <p:ph idx="1"/>
          </p:nvPr>
        </p:nvSpPr>
        <p:spPr/>
        <p:txBody>
          <a:bodyPr>
            <a:noAutofit/>
          </a:bodyPr>
          <a:lstStyle/>
          <a:p>
            <a:r>
              <a:rPr lang="en-US" sz="2400" dirty="0" smtClean="0"/>
              <a:t>Defines the sorts of products that the university does and does not have interest in.</a:t>
            </a:r>
          </a:p>
          <a:p>
            <a:r>
              <a:rPr lang="en-US" sz="2400" dirty="0" smtClean="0"/>
              <a:t>Defines significant financial support as $40,000 over 3-year period*</a:t>
            </a:r>
          </a:p>
          <a:p>
            <a:r>
              <a:rPr lang="en-US" sz="2400" dirty="0" smtClean="0"/>
              <a:t>Defines ownership of rights and faculty share of income for IP with Univ. interest</a:t>
            </a:r>
          </a:p>
          <a:p>
            <a:r>
              <a:rPr lang="en-US" sz="2400" dirty="0" smtClean="0"/>
              <a:t>Allows faculty to sign agreements for externally supported/owned IP</a:t>
            </a:r>
          </a:p>
          <a:p>
            <a:r>
              <a:rPr lang="en-US" sz="2400" dirty="0" smtClean="0"/>
              <a:t>Allows faculty to choose public domain</a:t>
            </a:r>
            <a:endParaRPr lang="en-US" sz="2400" dirty="0"/>
          </a:p>
        </p:txBody>
      </p:sp>
    </p:spTree>
    <p:extLst>
      <p:ext uri="{BB962C8B-B14F-4D97-AF65-F5344CB8AC3E}">
        <p14:creationId xmlns:p14="http://schemas.microsoft.com/office/powerpoint/2010/main" val="528042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Article 40 – Branch </a:t>
            </a:r>
            <a:r>
              <a:rPr lang="en-US" dirty="0" err="1" smtClean="0"/>
              <a:t>CampusES</a:t>
            </a:r>
            <a:r>
              <a:rPr lang="en-US" dirty="0" smtClean="0"/>
              <a:t> </a:t>
            </a:r>
            <a:br>
              <a:rPr lang="en-US" dirty="0" smtClean="0"/>
            </a:br>
            <a:r>
              <a:rPr lang="en-US" dirty="0" smtClean="0"/>
              <a:t>and other Locations</a:t>
            </a:r>
            <a:endParaRPr lang="en-US" dirty="0"/>
          </a:p>
        </p:txBody>
      </p:sp>
      <p:sp>
        <p:nvSpPr>
          <p:cNvPr id="3" name="Content Placeholder 2"/>
          <p:cNvSpPr>
            <a:spLocks noGrp="1"/>
          </p:cNvSpPr>
          <p:nvPr>
            <p:ph idx="1"/>
          </p:nvPr>
        </p:nvSpPr>
        <p:spPr>
          <a:xfrm>
            <a:off x="435895" y="2400017"/>
            <a:ext cx="8272211" cy="3678303"/>
          </a:xfrm>
        </p:spPr>
        <p:txBody>
          <a:bodyPr/>
          <a:lstStyle/>
          <a:p>
            <a:r>
              <a:rPr lang="en-US" sz="2400" b="1" dirty="0" smtClean="0"/>
              <a:t>Must occur in appointment letter, otherwise voluntary. </a:t>
            </a:r>
            <a:r>
              <a:rPr lang="en-US" sz="2400" dirty="0" smtClean="0"/>
              <a:t> </a:t>
            </a:r>
          </a:p>
          <a:p>
            <a:r>
              <a:rPr lang="en-US" sz="2400" dirty="0" smtClean="0"/>
              <a:t>If part-time on other campus, </a:t>
            </a:r>
            <a:r>
              <a:rPr lang="en-US" sz="2400" b="1" dirty="0" smtClean="0"/>
              <a:t>primary campus must be designated</a:t>
            </a:r>
            <a:r>
              <a:rPr lang="en-US" sz="2400" dirty="0" smtClean="0"/>
              <a:t> in hiring letter.</a:t>
            </a:r>
          </a:p>
          <a:p>
            <a:r>
              <a:rPr lang="en-US" sz="2400" dirty="0" smtClean="0"/>
              <a:t>Faculty will be paid </a:t>
            </a:r>
            <a:r>
              <a:rPr lang="en-US" sz="2400" b="1" dirty="0" smtClean="0"/>
              <a:t>travel expenses </a:t>
            </a:r>
            <a:r>
              <a:rPr lang="en-US" sz="2400" dirty="0" smtClean="0"/>
              <a:t>to </a:t>
            </a:r>
            <a:r>
              <a:rPr lang="en-US" sz="2400" b="1" dirty="0" smtClean="0"/>
              <a:t>secondary</a:t>
            </a:r>
            <a:r>
              <a:rPr lang="en-US" sz="2400" dirty="0" smtClean="0"/>
              <a:t> campus, </a:t>
            </a:r>
            <a:r>
              <a:rPr lang="en-US" sz="2400" dirty="0" err="1" smtClean="0"/>
              <a:t>eg</a:t>
            </a:r>
            <a:r>
              <a:rPr lang="en-US" sz="2400" dirty="0" smtClean="0"/>
              <a:t>., CC faculty travel to WCU, vice versa.</a:t>
            </a:r>
          </a:p>
          <a:p>
            <a:r>
              <a:rPr lang="en-US" sz="2400" dirty="0" smtClean="0"/>
              <a:t>40B – covers teaching at other locations, with cash incentives* &amp; development $*</a:t>
            </a:r>
          </a:p>
          <a:p>
            <a:endParaRPr lang="en-US" dirty="0" smtClean="0"/>
          </a:p>
          <a:p>
            <a:endParaRPr lang="en-US" dirty="0"/>
          </a:p>
        </p:txBody>
      </p:sp>
    </p:spTree>
    <p:extLst>
      <p:ext uri="{BB962C8B-B14F-4D97-AF65-F5344CB8AC3E}">
        <p14:creationId xmlns:p14="http://schemas.microsoft.com/office/powerpoint/2010/main" val="5551260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42 – Distance Education (DE)</a:t>
            </a:r>
            <a:endParaRPr lang="en-US" dirty="0"/>
          </a:p>
        </p:txBody>
      </p:sp>
      <p:sp>
        <p:nvSpPr>
          <p:cNvPr id="3" name="Content Placeholder 2"/>
          <p:cNvSpPr>
            <a:spLocks noGrp="1"/>
          </p:cNvSpPr>
          <p:nvPr>
            <p:ph idx="1"/>
          </p:nvPr>
        </p:nvSpPr>
        <p:spPr>
          <a:xfrm>
            <a:off x="435895" y="2169708"/>
            <a:ext cx="8272211" cy="4688292"/>
          </a:xfrm>
        </p:spPr>
        <p:txBody>
          <a:bodyPr>
            <a:normAutofit/>
          </a:bodyPr>
          <a:lstStyle/>
          <a:p>
            <a:r>
              <a:rPr lang="en-US" sz="2000" b="1" dirty="0" smtClean="0"/>
              <a:t>Must be in hiring letter </a:t>
            </a:r>
            <a:r>
              <a:rPr lang="en-US" sz="2000" dirty="0" smtClean="0"/>
              <a:t>if expected, </a:t>
            </a:r>
            <a:r>
              <a:rPr lang="en-US" sz="2000" b="1" dirty="0" smtClean="0"/>
              <a:t>otherwise DE is voluntary</a:t>
            </a:r>
            <a:r>
              <a:rPr lang="en-US" sz="2000" dirty="0" smtClean="0"/>
              <a:t>.</a:t>
            </a:r>
          </a:p>
          <a:p>
            <a:r>
              <a:rPr lang="en-US" sz="2000" b="1" dirty="0" smtClean="0"/>
              <a:t>80%</a:t>
            </a:r>
            <a:r>
              <a:rPr lang="en-US" sz="2000" dirty="0" smtClean="0"/>
              <a:t>+ of course must be online</a:t>
            </a:r>
          </a:p>
          <a:p>
            <a:r>
              <a:rPr lang="en-US" sz="2000" dirty="0" smtClean="0"/>
              <a:t>C = may require </a:t>
            </a:r>
            <a:r>
              <a:rPr lang="en-US" sz="2000" b="1" dirty="0" smtClean="0"/>
              <a:t>training</a:t>
            </a:r>
          </a:p>
          <a:p>
            <a:r>
              <a:rPr lang="en-US" sz="2000" dirty="0" smtClean="0"/>
              <a:t>D = </a:t>
            </a:r>
            <a:r>
              <a:rPr lang="en-US" sz="2000" b="1" dirty="0" smtClean="0"/>
              <a:t>technical support given by university</a:t>
            </a:r>
          </a:p>
          <a:p>
            <a:r>
              <a:rPr lang="en-US" sz="2000" dirty="0" smtClean="0"/>
              <a:t>E = covers DE </a:t>
            </a:r>
            <a:r>
              <a:rPr lang="en-US" sz="2000" b="1" dirty="0" smtClean="0"/>
              <a:t>course approvals</a:t>
            </a:r>
          </a:p>
          <a:p>
            <a:r>
              <a:rPr lang="en-US" sz="2000" dirty="0" smtClean="0"/>
              <a:t>F = course ownership follows article 39, Intellectual Property</a:t>
            </a:r>
          </a:p>
          <a:p>
            <a:r>
              <a:rPr lang="en-US" sz="2000" dirty="0" smtClean="0"/>
              <a:t>G = DE courses are in-load, like face-to-face credits; $25/head per remote student.  Other additional compensation not available in this contract</a:t>
            </a:r>
          </a:p>
          <a:p>
            <a:r>
              <a:rPr lang="en-US" sz="2000" dirty="0" smtClean="0"/>
              <a:t>H = Travel paid for costs incurred for DE course orientations, etc.</a:t>
            </a:r>
          </a:p>
          <a:p>
            <a:endParaRPr lang="en-US" dirty="0" smtClean="0"/>
          </a:p>
          <a:p>
            <a:endParaRPr lang="en-US" dirty="0"/>
          </a:p>
        </p:txBody>
      </p:sp>
    </p:spTree>
    <p:extLst>
      <p:ext uri="{BB962C8B-B14F-4D97-AF65-F5344CB8AC3E}">
        <p14:creationId xmlns:p14="http://schemas.microsoft.com/office/powerpoint/2010/main" val="870501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43 – Faculty Professional Development Program</a:t>
            </a:r>
            <a:endParaRPr lang="en-US" dirty="0"/>
          </a:p>
        </p:txBody>
      </p:sp>
      <p:sp>
        <p:nvSpPr>
          <p:cNvPr id="3" name="Content Placeholder 2"/>
          <p:cNvSpPr>
            <a:spLocks noGrp="1"/>
          </p:cNvSpPr>
          <p:nvPr>
            <p:ph idx="1"/>
          </p:nvPr>
        </p:nvSpPr>
        <p:spPr/>
        <p:txBody>
          <a:bodyPr/>
          <a:lstStyle/>
          <a:p>
            <a:r>
              <a:rPr lang="en-US" dirty="0" smtClean="0"/>
              <a:t>Not to be confused with campus grants (URF, School Grants, etc.)</a:t>
            </a:r>
          </a:p>
          <a:p>
            <a:r>
              <a:rPr lang="en-US" dirty="0" smtClean="0"/>
              <a:t>Statewide money not included in this contract; Governor promised in budget</a:t>
            </a:r>
          </a:p>
          <a:p>
            <a:r>
              <a:rPr lang="en-US" dirty="0" smtClean="0"/>
              <a:t>Revenue side of Budget still not approved</a:t>
            </a:r>
            <a:endParaRPr lang="en-US" dirty="0"/>
          </a:p>
        </p:txBody>
      </p:sp>
    </p:spTree>
    <p:extLst>
      <p:ext uri="{BB962C8B-B14F-4D97-AF65-F5344CB8AC3E}">
        <p14:creationId xmlns:p14="http://schemas.microsoft.com/office/powerpoint/2010/main" val="19874487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44 – Regular Part-Time Faculty</a:t>
            </a:r>
            <a:endParaRPr lang="en-US" dirty="0"/>
          </a:p>
        </p:txBody>
      </p:sp>
      <p:sp>
        <p:nvSpPr>
          <p:cNvPr id="3" name="Content Placeholder 2"/>
          <p:cNvSpPr>
            <a:spLocks noGrp="1"/>
          </p:cNvSpPr>
          <p:nvPr>
            <p:ph idx="1"/>
          </p:nvPr>
        </p:nvSpPr>
        <p:spPr/>
        <p:txBody>
          <a:bodyPr>
            <a:normAutofit/>
          </a:bodyPr>
          <a:lstStyle/>
          <a:p>
            <a:r>
              <a:rPr lang="en-US" sz="2400" dirty="0" smtClean="0"/>
              <a:t>Different status than Temporary, Part-Time Faculty</a:t>
            </a:r>
          </a:p>
          <a:p>
            <a:r>
              <a:rPr lang="en-US" sz="2400" dirty="0" smtClean="0"/>
              <a:t>Cannot take advantage of 11-G conversion</a:t>
            </a:r>
          </a:p>
          <a:p>
            <a:r>
              <a:rPr lang="en-US" sz="2400" dirty="0" smtClean="0"/>
              <a:t>Is not a tenured position</a:t>
            </a:r>
          </a:p>
          <a:p>
            <a:r>
              <a:rPr lang="en-US" sz="2400" dirty="0" smtClean="0"/>
              <a:t>May normally only work up to 50%; local grievance resolved in 2015*</a:t>
            </a:r>
          </a:p>
          <a:p>
            <a:r>
              <a:rPr lang="en-US" sz="2400" dirty="0" smtClean="0"/>
              <a:t>Different evaluation schedule, eligibility for steps, etc.</a:t>
            </a:r>
          </a:p>
          <a:p>
            <a:endParaRPr lang="en-US" sz="2400" dirty="0"/>
          </a:p>
        </p:txBody>
      </p:sp>
    </p:spTree>
    <p:extLst>
      <p:ext uri="{BB962C8B-B14F-4D97-AF65-F5344CB8AC3E}">
        <p14:creationId xmlns:p14="http://schemas.microsoft.com/office/powerpoint/2010/main" val="38563796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Bits and bobs</a:t>
            </a:r>
            <a:endParaRPr lang="en-US" dirty="0"/>
          </a:p>
        </p:txBody>
      </p:sp>
      <p:sp>
        <p:nvSpPr>
          <p:cNvPr id="3" name="Text Placeholder 2"/>
          <p:cNvSpPr>
            <a:spLocks noGrp="1"/>
          </p:cNvSpPr>
          <p:nvPr>
            <p:ph type="body" idx="1"/>
          </p:nvPr>
        </p:nvSpPr>
        <p:spPr/>
        <p:txBody>
          <a:bodyPr/>
          <a:lstStyle/>
          <a:p>
            <a:r>
              <a:rPr lang="en-US" dirty="0" smtClean="0"/>
              <a:t>Last article, appendices, side letters</a:t>
            </a:r>
            <a:endParaRPr lang="en-US" dirty="0"/>
          </a:p>
        </p:txBody>
      </p:sp>
    </p:spTree>
    <p:extLst>
      <p:ext uri="{BB962C8B-B14F-4D97-AF65-F5344CB8AC3E}">
        <p14:creationId xmlns:p14="http://schemas.microsoft.com/office/powerpoint/2010/main" val="45676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idx="1"/>
          </p:nvPr>
        </p:nvSpPr>
        <p:spPr/>
        <p:txBody>
          <a:bodyPr>
            <a:normAutofit/>
          </a:bodyPr>
          <a:lstStyle/>
          <a:p>
            <a:r>
              <a:rPr lang="en-US" sz="2400" dirty="0" smtClean="0"/>
              <a:t>Preamble p. 2:  Definitions (Regular, Probationary, Temporary, etc.).</a:t>
            </a:r>
          </a:p>
          <a:p>
            <a:r>
              <a:rPr lang="en-US" sz="2400" dirty="0" smtClean="0"/>
              <a:t>Article 2:  Academic Freedom (c.f. Local Statement)</a:t>
            </a:r>
          </a:p>
          <a:p>
            <a:r>
              <a:rPr lang="en-US" sz="2400" dirty="0" smtClean="0"/>
              <a:t>Article 3:  Fair Practices (Discrimination)</a:t>
            </a:r>
          </a:p>
          <a:p>
            <a:r>
              <a:rPr lang="en-US" sz="2400" dirty="0" smtClean="0"/>
              <a:t>Article 4:  last sentence “…FACULTY MEMBERS have the responsibility to … preserve and defend the goals of the UNIVERSITIES, </a:t>
            </a:r>
            <a:r>
              <a:rPr lang="en-US" sz="2400" b="1" dirty="0" smtClean="0"/>
              <a:t>including the right to advocate change</a:t>
            </a:r>
            <a:r>
              <a:rPr lang="en-US" sz="2400" dirty="0" smtClean="0"/>
              <a:t>”.</a:t>
            </a:r>
          </a:p>
          <a:p>
            <a:endParaRPr lang="en-US" sz="2400" dirty="0"/>
          </a:p>
        </p:txBody>
      </p:sp>
    </p:spTree>
    <p:extLst>
      <p:ext uri="{BB962C8B-B14F-4D97-AF65-F5344CB8AC3E}">
        <p14:creationId xmlns:p14="http://schemas.microsoft.com/office/powerpoint/2010/main" val="4613247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45 and appendices</a:t>
            </a:r>
            <a:endParaRPr lang="en-US" dirty="0"/>
          </a:p>
        </p:txBody>
      </p:sp>
      <p:sp>
        <p:nvSpPr>
          <p:cNvPr id="3" name="Content Placeholder 2"/>
          <p:cNvSpPr>
            <a:spLocks noGrp="1"/>
          </p:cNvSpPr>
          <p:nvPr>
            <p:ph idx="1"/>
          </p:nvPr>
        </p:nvSpPr>
        <p:spPr/>
        <p:txBody>
          <a:bodyPr/>
          <a:lstStyle/>
          <a:p>
            <a:r>
              <a:rPr lang="en-US" dirty="0" smtClean="0"/>
              <a:t>Article 45 = Term of Agreement of CBA  7/1/2015 – 6/30/18.  All prior agreements (local) expire in 10 years*</a:t>
            </a:r>
          </a:p>
          <a:p>
            <a:r>
              <a:rPr lang="en-US" b="1" dirty="0" smtClean="0"/>
              <a:t>Seniority Policy </a:t>
            </a:r>
            <a:r>
              <a:rPr lang="en-US" dirty="0" smtClean="0"/>
              <a:t>– used only for Sabbatical Leave and Retrenchment (no “senior” or “junior” faculty designations, etc.), see Appendices A – D</a:t>
            </a:r>
          </a:p>
          <a:p>
            <a:r>
              <a:rPr lang="en-US" dirty="0" smtClean="0"/>
              <a:t>Appendix E – Disability Retirement Determination Procedure</a:t>
            </a:r>
          </a:p>
          <a:p>
            <a:r>
              <a:rPr lang="en-US" b="1" dirty="0" smtClean="0"/>
              <a:t>Appendix H – Summer School pay schedule for 2018</a:t>
            </a:r>
          </a:p>
          <a:p>
            <a:r>
              <a:rPr lang="en-US" b="1" dirty="0" smtClean="0"/>
              <a:t>Appendix K – Overload Schedule for 2017-2018</a:t>
            </a:r>
          </a:p>
          <a:p>
            <a:r>
              <a:rPr lang="en-US" b="1" dirty="0" smtClean="0"/>
              <a:t>Appendix M – Wellness Program </a:t>
            </a:r>
            <a:r>
              <a:rPr lang="en-US" dirty="0" smtClean="0"/>
              <a:t>(</a:t>
            </a:r>
            <a:r>
              <a:rPr lang="en-US" b="1" dirty="0" smtClean="0"/>
              <a:t>look for </a:t>
            </a:r>
            <a:r>
              <a:rPr lang="en-US" b="1" dirty="0" err="1" smtClean="0"/>
              <a:t>HealthyU</a:t>
            </a:r>
            <a:r>
              <a:rPr lang="en-US" b="1" dirty="0" smtClean="0"/>
              <a:t> Emails</a:t>
            </a:r>
            <a:r>
              <a:rPr lang="en-US" dirty="0" smtClean="0"/>
              <a:t>)</a:t>
            </a:r>
          </a:p>
          <a:p>
            <a:r>
              <a:rPr lang="en-US" b="1" dirty="0" smtClean="0"/>
              <a:t>Appendix 1 – PPO Blue Benefit Schedule</a:t>
            </a:r>
          </a:p>
          <a:p>
            <a:endParaRPr lang="en-US" dirty="0"/>
          </a:p>
        </p:txBody>
      </p:sp>
    </p:spTree>
    <p:extLst>
      <p:ext uri="{BB962C8B-B14F-4D97-AF65-F5344CB8AC3E}">
        <p14:creationId xmlns:p14="http://schemas.microsoft.com/office/powerpoint/2010/main" val="8861480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Side Letters</a:t>
            </a:r>
            <a:endParaRPr lang="en-US" dirty="0"/>
          </a:p>
        </p:txBody>
      </p:sp>
      <p:sp>
        <p:nvSpPr>
          <p:cNvPr id="3" name="Content Placeholder 2"/>
          <p:cNvSpPr>
            <a:spLocks noGrp="1"/>
          </p:cNvSpPr>
          <p:nvPr>
            <p:ph idx="1"/>
          </p:nvPr>
        </p:nvSpPr>
        <p:spPr/>
        <p:txBody>
          <a:bodyPr>
            <a:normAutofit lnSpcReduction="10000"/>
          </a:bodyPr>
          <a:lstStyle/>
          <a:p>
            <a:r>
              <a:rPr lang="en-US" dirty="0" smtClean="0"/>
              <a:t>Establish committees and bargaining over items of interest to at least one party in between negotiations.  </a:t>
            </a:r>
            <a:br>
              <a:rPr lang="en-US" dirty="0" smtClean="0"/>
            </a:br>
            <a:r>
              <a:rPr lang="en-US" dirty="0" smtClean="0"/>
              <a:t>Includes:</a:t>
            </a:r>
          </a:p>
          <a:p>
            <a:r>
              <a:rPr lang="en-US" dirty="0" smtClean="0"/>
              <a:t>Peer </a:t>
            </a:r>
            <a:r>
              <a:rPr lang="en-US" dirty="0" err="1" smtClean="0"/>
              <a:t>Eval</a:t>
            </a:r>
            <a:r>
              <a:rPr lang="en-US" dirty="0" smtClean="0"/>
              <a:t> of Distance Education (not in contract!)</a:t>
            </a:r>
          </a:p>
          <a:p>
            <a:r>
              <a:rPr lang="en-US" dirty="0" smtClean="0"/>
              <a:t>Hours for Non-Classroom Faculty</a:t>
            </a:r>
          </a:p>
          <a:p>
            <a:r>
              <a:rPr lang="en-US" dirty="0" smtClean="0"/>
              <a:t>Dept. Chair and Asst. Chair Workload</a:t>
            </a:r>
          </a:p>
          <a:p>
            <a:r>
              <a:rPr lang="en-US" dirty="0" smtClean="0"/>
              <a:t>Terminal Degrees</a:t>
            </a:r>
          </a:p>
          <a:p>
            <a:r>
              <a:rPr lang="en-US" dirty="0" smtClean="0"/>
              <a:t>Virtual Office Hours (see local policy)</a:t>
            </a:r>
          </a:p>
          <a:p>
            <a:r>
              <a:rPr lang="en-US" dirty="0" smtClean="0"/>
              <a:t>Workload Equivalents Review</a:t>
            </a:r>
          </a:p>
          <a:p>
            <a:r>
              <a:rPr lang="en-US" b="1" dirty="0" smtClean="0"/>
              <a:t>Definition of Secret Ballot procedures from State APSCUF</a:t>
            </a:r>
            <a:endParaRPr lang="en-US" b="1" dirty="0"/>
          </a:p>
        </p:txBody>
      </p:sp>
    </p:spTree>
    <p:extLst>
      <p:ext uri="{BB962C8B-B14F-4D97-AF65-F5344CB8AC3E}">
        <p14:creationId xmlns:p14="http://schemas.microsoft.com/office/powerpoint/2010/main" val="3517102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1322.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29" y="3133071"/>
            <a:ext cx="4065446" cy="2935054"/>
          </a:xfrm>
          <a:prstGeom prst="rect">
            <a:avLst/>
          </a:prstGeom>
        </p:spPr>
      </p:pic>
      <p:pic>
        <p:nvPicPr>
          <p:cNvPr id="3" name="Picture 2" descr="lebowski.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234" y="717726"/>
            <a:ext cx="2438400" cy="3340100"/>
          </a:xfrm>
          <a:prstGeom prst="rect">
            <a:avLst/>
          </a:prstGeom>
        </p:spPr>
      </p:pic>
      <p:pic>
        <p:nvPicPr>
          <p:cNvPr id="4" name="Picture 3"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97" y="808971"/>
            <a:ext cx="3505200" cy="2324100"/>
          </a:xfrm>
          <a:prstGeom prst="rect">
            <a:avLst/>
          </a:prstGeom>
        </p:spPr>
      </p:pic>
      <p:pic>
        <p:nvPicPr>
          <p:cNvPr id="5" name="Picture 4" descr="clueles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67865" y="3934525"/>
            <a:ext cx="3810000" cy="2133600"/>
          </a:xfrm>
          <a:prstGeom prst="rect">
            <a:avLst/>
          </a:prstGeom>
        </p:spPr>
      </p:pic>
      <p:pic>
        <p:nvPicPr>
          <p:cNvPr id="6" name="Picture 5" descr="daffy.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1597" y="808971"/>
            <a:ext cx="2032000" cy="2844800"/>
          </a:xfrm>
          <a:prstGeom prst="rect">
            <a:avLst/>
          </a:prstGeom>
        </p:spPr>
      </p:pic>
    </p:spTree>
    <p:extLst>
      <p:ext uri="{BB962C8B-B14F-4D97-AF65-F5344CB8AC3E}">
        <p14:creationId xmlns:p14="http://schemas.microsoft.com/office/powerpoint/2010/main" val="866824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Still Confused?  Crack a (red) book! </a:t>
            </a:r>
            <a:endParaRPr lang="en-US" dirty="0"/>
          </a:p>
        </p:txBody>
      </p:sp>
      <p:pic>
        <p:nvPicPr>
          <p:cNvPr id="5" name="Picture Placeholder 4" descr="IMG_3228.jpg"/>
          <p:cNvPicPr>
            <a:picLocks noGrp="1" noChangeAspect="1"/>
          </p:cNvPicPr>
          <p:nvPr>
            <p:ph type="pic" idx="1"/>
          </p:nvPr>
        </p:nvPicPr>
        <p:blipFill>
          <a:blip r:embed="rId3">
            <a:extLst>
              <a:ext uri="{28A0092B-C50C-407E-A947-70E740481C1C}">
                <a14:useLocalDpi xmlns:a14="http://schemas.microsoft.com/office/drawing/2010/main" val="0"/>
              </a:ext>
            </a:extLst>
          </a:blip>
          <a:srcRect l="-108679" r="-108679"/>
          <a:stretch>
            <a:fillRect/>
          </a:stretch>
        </p:blipFill>
        <p:spPr>
          <a:xfrm>
            <a:off x="336550" y="803915"/>
            <a:ext cx="8467725" cy="3557588"/>
          </a:xfrm>
        </p:spPr>
      </p:pic>
      <p:sp>
        <p:nvSpPr>
          <p:cNvPr id="4" name="Text Placeholder 3"/>
          <p:cNvSpPr>
            <a:spLocks noGrp="1"/>
          </p:cNvSpPr>
          <p:nvPr>
            <p:ph type="body" sz="half" idx="2"/>
          </p:nvPr>
        </p:nvSpPr>
        <p:spPr>
          <a:xfrm>
            <a:off x="435894" y="5260128"/>
            <a:ext cx="8272213" cy="1105915"/>
          </a:xfrm>
        </p:spPr>
        <p:txBody>
          <a:bodyPr>
            <a:normAutofit/>
          </a:bodyPr>
          <a:lstStyle/>
          <a:p>
            <a:pPr algn="ctr"/>
            <a:r>
              <a:rPr lang="en-US" sz="2300" dirty="0" smtClean="0"/>
              <a:t>And feel free to </a:t>
            </a:r>
            <a:r>
              <a:rPr lang="en-US" sz="2300" dirty="0" smtClean="0">
                <a:hlinkClick r:id="rId4"/>
              </a:rPr>
              <a:t>contact local APSCUF</a:t>
            </a:r>
            <a:r>
              <a:rPr lang="en-US" sz="2300" dirty="0" smtClean="0"/>
              <a:t>!</a:t>
            </a:r>
          </a:p>
          <a:p>
            <a:pPr algn="ctr"/>
            <a:r>
              <a:rPr lang="en-US" sz="2300" dirty="0" smtClean="0"/>
              <a:t>*I get confused, too!</a:t>
            </a:r>
            <a:endParaRPr lang="en-US" sz="1800" dirty="0" smtClean="0"/>
          </a:p>
        </p:txBody>
      </p:sp>
    </p:spTree>
    <p:extLst>
      <p:ext uri="{BB962C8B-B14F-4D97-AF65-F5344CB8AC3E}">
        <p14:creationId xmlns:p14="http://schemas.microsoft.com/office/powerpoint/2010/main" val="933419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Please feel free to contact me!</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dirty="0" smtClean="0"/>
              <a:t>Mark Rimple</a:t>
            </a:r>
            <a:r>
              <a:rPr lang="en-US" sz="2800" dirty="0" smtClean="0"/>
              <a:t> </a:t>
            </a:r>
            <a:br>
              <a:rPr lang="en-US" sz="2800" dirty="0" smtClean="0"/>
            </a:br>
            <a:r>
              <a:rPr lang="en-US" sz="2800" dirty="0" smtClean="0"/>
              <a:t>President</a:t>
            </a:r>
            <a:br>
              <a:rPr lang="en-US" sz="2800" dirty="0" smtClean="0"/>
            </a:br>
            <a:r>
              <a:rPr lang="en-US" sz="2800" dirty="0" smtClean="0"/>
              <a:t>WCU-APSCUF</a:t>
            </a:r>
            <a:br>
              <a:rPr lang="en-US" sz="2800" dirty="0" smtClean="0"/>
            </a:br>
            <a:r>
              <a:rPr lang="en-US" sz="2800" dirty="0" smtClean="0"/>
              <a:t>Professor</a:t>
            </a:r>
            <a:br>
              <a:rPr lang="en-US" sz="2800" dirty="0" smtClean="0"/>
            </a:br>
            <a:r>
              <a:rPr lang="en-US" sz="2800" dirty="0" smtClean="0"/>
              <a:t>Dept. of Music Theory, </a:t>
            </a:r>
            <a:br>
              <a:rPr lang="en-US" sz="2800" dirty="0" smtClean="0"/>
            </a:br>
            <a:r>
              <a:rPr lang="en-US" sz="2800" dirty="0" smtClean="0"/>
              <a:t>Composition, and History</a:t>
            </a:r>
            <a:br>
              <a:rPr lang="en-US" sz="2800" dirty="0" smtClean="0"/>
            </a:br>
            <a:r>
              <a:rPr lang="en-US" sz="2800" b="1" dirty="0" smtClean="0">
                <a:hlinkClick r:id="rId2"/>
              </a:rPr>
              <a:t>mrimple@wcupa.edu</a:t>
            </a:r>
            <a:r>
              <a:rPr lang="en-US" sz="2800" b="1" dirty="0" smtClean="0"/>
              <a:t/>
            </a:r>
            <a:br>
              <a:rPr lang="en-US" sz="2800" b="1" dirty="0" smtClean="0"/>
            </a:br>
            <a:endParaRPr lang="en-US" sz="2800" b="1" dirty="0"/>
          </a:p>
        </p:txBody>
      </p:sp>
    </p:spTree>
    <p:extLst>
      <p:ext uri="{BB962C8B-B14F-4D97-AF65-F5344CB8AC3E}">
        <p14:creationId xmlns:p14="http://schemas.microsoft.com/office/powerpoint/2010/main" val="402505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5:  Grievance &amp; Arbitration </a:t>
            </a:r>
            <a:endParaRPr lang="en-US" dirty="0"/>
          </a:p>
        </p:txBody>
      </p:sp>
      <p:sp>
        <p:nvSpPr>
          <p:cNvPr id="3" name="Content Placeholder 2"/>
          <p:cNvSpPr>
            <a:spLocks noGrp="1"/>
          </p:cNvSpPr>
          <p:nvPr>
            <p:ph idx="1"/>
          </p:nvPr>
        </p:nvSpPr>
        <p:spPr>
          <a:xfrm>
            <a:off x="435895" y="2157230"/>
            <a:ext cx="8272211" cy="3748376"/>
          </a:xfrm>
        </p:spPr>
        <p:txBody>
          <a:bodyPr>
            <a:noAutofit/>
          </a:bodyPr>
          <a:lstStyle/>
          <a:p>
            <a:pPr marL="0" indent="0">
              <a:buNone/>
            </a:pPr>
            <a:endParaRPr lang="en-US" sz="2400" dirty="0" smtClean="0"/>
          </a:p>
          <a:p>
            <a:r>
              <a:rPr lang="en-US" sz="2400" dirty="0" smtClean="0"/>
              <a:t>Individual Grievance vs. Policy Grievance (APSCUF)</a:t>
            </a:r>
          </a:p>
          <a:p>
            <a:r>
              <a:rPr lang="en-US" sz="2400" dirty="0" smtClean="0"/>
              <a:t>Timeliness – must file </a:t>
            </a:r>
            <a:r>
              <a:rPr lang="en-US" sz="2400" b="1" dirty="0" smtClean="0"/>
              <a:t>within 40 calendar days</a:t>
            </a:r>
            <a:r>
              <a:rPr lang="en-US" sz="2400" dirty="0" smtClean="0"/>
              <a:t>*;  </a:t>
            </a:r>
          </a:p>
          <a:p>
            <a:r>
              <a:rPr lang="en-US" sz="2400" dirty="0" smtClean="0"/>
              <a:t>Four steps: Informal, Written Complaint, State Level,  Arbitration*</a:t>
            </a:r>
          </a:p>
          <a:p>
            <a:r>
              <a:rPr lang="en-US" sz="2400" dirty="0" smtClean="0"/>
              <a:t>If you feel your rights have been violated, quickly contact:</a:t>
            </a:r>
          </a:p>
          <a:p>
            <a:pPr marL="0" indent="0">
              <a:buNone/>
            </a:pPr>
            <a:r>
              <a:rPr lang="en-US" sz="2400" b="1" dirty="0" smtClean="0"/>
              <a:t>	  WCU GRIEVANCE </a:t>
            </a:r>
            <a:r>
              <a:rPr lang="en-US" sz="2400" b="1" dirty="0"/>
              <a:t>CHAIR:  </a:t>
            </a:r>
            <a:r>
              <a:rPr lang="en-US" sz="2400" dirty="0"/>
              <a:t>Chris </a:t>
            </a:r>
            <a:r>
              <a:rPr lang="en-US" sz="2400" dirty="0" err="1" smtClean="0"/>
              <a:t>Stangl</a:t>
            </a:r>
            <a:endParaRPr lang="en-US" sz="2400" dirty="0" smtClean="0"/>
          </a:p>
          <a:p>
            <a:pPr marL="0" indent="0">
              <a:buNone/>
            </a:pPr>
            <a:r>
              <a:rPr lang="en-US" sz="2400" dirty="0" smtClean="0"/>
              <a:t>        your APSCUF department representative</a:t>
            </a:r>
          </a:p>
          <a:p>
            <a:pPr marL="0" indent="0">
              <a:buNone/>
            </a:pPr>
            <a:r>
              <a:rPr lang="en-US" sz="2400" dirty="0"/>
              <a:t> </a:t>
            </a:r>
            <a:r>
              <a:rPr lang="en-US" sz="2400" dirty="0" smtClean="0"/>
              <a:t>       OR another union official</a:t>
            </a:r>
          </a:p>
        </p:txBody>
      </p:sp>
    </p:spTree>
    <p:extLst>
      <p:ext uri="{BB962C8B-B14F-4D97-AF65-F5344CB8AC3E}">
        <p14:creationId xmlns:p14="http://schemas.microsoft.com/office/powerpoint/2010/main" val="1691744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smtClean="0"/>
              <a:t>Article 6:  Department chairs</a:t>
            </a:r>
            <a:endParaRPr lang="en-US" dirty="0"/>
          </a:p>
        </p:txBody>
      </p:sp>
      <p:sp>
        <p:nvSpPr>
          <p:cNvPr id="3" name="Content Placeholder 2"/>
          <p:cNvSpPr>
            <a:spLocks noGrp="1"/>
          </p:cNvSpPr>
          <p:nvPr>
            <p:ph idx="1"/>
          </p:nvPr>
        </p:nvSpPr>
        <p:spPr/>
        <p:txBody>
          <a:bodyPr>
            <a:normAutofit/>
          </a:bodyPr>
          <a:lstStyle/>
          <a:p>
            <a:r>
              <a:rPr lang="en-US" sz="2800" dirty="0" smtClean="0"/>
              <a:t>Are </a:t>
            </a:r>
            <a:r>
              <a:rPr lang="en-US" sz="2800" u="sng" dirty="0" smtClean="0"/>
              <a:t>faculty members</a:t>
            </a:r>
            <a:r>
              <a:rPr lang="en-US" sz="2800" dirty="0" smtClean="0"/>
              <a:t>, not managers</a:t>
            </a:r>
          </a:p>
          <a:p>
            <a:r>
              <a:rPr lang="en-US" sz="2800" dirty="0" smtClean="0"/>
              <a:t>Recommend faculty loads – Management assigns</a:t>
            </a:r>
          </a:p>
          <a:p>
            <a:r>
              <a:rPr lang="en-US" sz="2800" dirty="0" smtClean="0"/>
              <a:t>6A = duties, decision making powers (#2, 3)</a:t>
            </a:r>
          </a:p>
          <a:p>
            <a:r>
              <a:rPr lang="en-US" sz="2800" dirty="0" smtClean="0"/>
              <a:t>6B = Selection, Election, Removal,  &amp; Assistant Chair</a:t>
            </a:r>
          </a:p>
          <a:p>
            <a:pPr lvl="1"/>
            <a:r>
              <a:rPr lang="en-US" sz="2400" dirty="0" smtClean="0"/>
              <a:t>Stipend and Workload reduction based on dept. size</a:t>
            </a:r>
          </a:p>
          <a:p>
            <a:pPr marL="0" indent="0">
              <a:buNone/>
            </a:pPr>
            <a:endParaRPr lang="en-US" sz="2000" dirty="0"/>
          </a:p>
        </p:txBody>
      </p:sp>
    </p:spTree>
    <p:extLst>
      <p:ext uri="{BB962C8B-B14F-4D97-AF65-F5344CB8AC3E}">
        <p14:creationId xmlns:p14="http://schemas.microsoft.com/office/powerpoint/2010/main" val="321222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Article 7 Performance of </a:t>
            </a:r>
            <a:br>
              <a:rPr lang="en-US" dirty="0" smtClean="0"/>
            </a:br>
            <a:r>
              <a:rPr lang="en-US" dirty="0" smtClean="0"/>
              <a:t>Bargaining Unit Work</a:t>
            </a:r>
            <a:endParaRPr lang="en-US" dirty="0"/>
          </a:p>
        </p:txBody>
      </p:sp>
      <p:sp>
        <p:nvSpPr>
          <p:cNvPr id="3" name="Content Placeholder 2"/>
          <p:cNvSpPr>
            <a:spLocks noGrp="1"/>
          </p:cNvSpPr>
          <p:nvPr>
            <p:ph idx="1"/>
          </p:nvPr>
        </p:nvSpPr>
        <p:spPr/>
        <p:txBody>
          <a:bodyPr>
            <a:normAutofit/>
          </a:bodyPr>
          <a:lstStyle/>
          <a:p>
            <a:r>
              <a:rPr lang="en-US" sz="2400" dirty="0" smtClean="0"/>
              <a:t>Governs all teaching on campus</a:t>
            </a:r>
          </a:p>
          <a:p>
            <a:pPr lvl="1"/>
            <a:r>
              <a:rPr lang="en-US" sz="2400" dirty="0" smtClean="0"/>
              <a:t>Incl. GAs, Teaching Associates, Managers, and Staff</a:t>
            </a:r>
          </a:p>
          <a:p>
            <a:r>
              <a:rPr lang="en-US" sz="2400" dirty="0" smtClean="0"/>
              <a:t>Governs teaching in other departments and approval votes.</a:t>
            </a:r>
          </a:p>
          <a:p>
            <a:r>
              <a:rPr lang="en-US" sz="2400" dirty="0" smtClean="0"/>
              <a:t>Gives Provost and Deans (not Assist./Assoc. Deans) right to apply for Tenure and Rank.</a:t>
            </a:r>
          </a:p>
          <a:p>
            <a:r>
              <a:rPr lang="en-US" sz="2400" dirty="0" smtClean="0"/>
              <a:t>Helps guard against incursions into the bargaining unit, for both classroom and non-classroom faculty.</a:t>
            </a:r>
          </a:p>
          <a:p>
            <a:pPr marL="0" indent="0">
              <a:buNone/>
            </a:pPr>
            <a:endParaRPr lang="en-US" dirty="0"/>
          </a:p>
        </p:txBody>
      </p:sp>
    </p:spTree>
    <p:extLst>
      <p:ext uri="{BB962C8B-B14F-4D97-AF65-F5344CB8AC3E}">
        <p14:creationId xmlns:p14="http://schemas.microsoft.com/office/powerpoint/2010/main" val="2570555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Articles 9 and 10:  rights and responsibilities</a:t>
            </a:r>
            <a:endParaRPr lang="en-US" dirty="0"/>
          </a:p>
        </p:txBody>
      </p:sp>
      <p:sp>
        <p:nvSpPr>
          <p:cNvPr id="3" name="Content Placeholder 2"/>
          <p:cNvSpPr>
            <a:spLocks noGrp="1"/>
          </p:cNvSpPr>
          <p:nvPr>
            <p:ph idx="1"/>
          </p:nvPr>
        </p:nvSpPr>
        <p:spPr>
          <a:xfrm>
            <a:off x="435895" y="2933977"/>
            <a:ext cx="8272211" cy="3678303"/>
          </a:xfrm>
        </p:spPr>
        <p:txBody>
          <a:bodyPr>
            <a:noAutofit/>
          </a:bodyPr>
          <a:lstStyle/>
          <a:p>
            <a:r>
              <a:rPr lang="en-US" sz="2400" dirty="0" smtClean="0"/>
              <a:t>Article 9 (APSCUF): </a:t>
            </a:r>
          </a:p>
          <a:p>
            <a:pPr lvl="1"/>
            <a:r>
              <a:rPr lang="en-US" sz="2400" dirty="0" smtClean="0"/>
              <a:t>Meet and Discuss, Interaction of Bargaining Agent and Management</a:t>
            </a:r>
          </a:p>
          <a:p>
            <a:pPr lvl="1"/>
            <a:r>
              <a:rPr lang="en-US" sz="2400" dirty="0" smtClean="0"/>
              <a:t>Orientation for ALL faculty (9F) incl. 90 minutes with APSCUF</a:t>
            </a:r>
          </a:p>
          <a:p>
            <a:pPr lvl="1"/>
            <a:r>
              <a:rPr lang="en-US" sz="2400" dirty="0" smtClean="0"/>
              <a:t>Due notice to APSCUF of Trustee meetings, Board of Governors, etc.</a:t>
            </a:r>
          </a:p>
          <a:p>
            <a:r>
              <a:rPr lang="en-US" sz="2400" dirty="0" smtClean="0"/>
              <a:t>Article 10 (SYSTEM):</a:t>
            </a:r>
          </a:p>
          <a:p>
            <a:pPr lvl="1"/>
            <a:r>
              <a:rPr lang="en-US" sz="2400" dirty="0" smtClean="0"/>
              <a:t>Management controls the facilities and property</a:t>
            </a:r>
          </a:p>
          <a:p>
            <a:pPr lvl="1"/>
            <a:r>
              <a:rPr lang="en-US" sz="2400" dirty="0" smtClean="0"/>
              <a:t>University controls inherent managerial policies – “right to direct the workforce”.  10C </a:t>
            </a:r>
            <a:r>
              <a:rPr lang="en-US" sz="2400" dirty="0"/>
              <a:t>=</a:t>
            </a:r>
            <a:r>
              <a:rPr lang="en-US" sz="2400" dirty="0" smtClean="0"/>
              <a:t> Blanket clause</a:t>
            </a:r>
          </a:p>
          <a:p>
            <a:pPr lvl="1"/>
            <a:endParaRPr lang="en-US" sz="2400" dirty="0" smtClean="0"/>
          </a:p>
          <a:p>
            <a:endParaRPr lang="en-US" sz="2400" dirty="0"/>
          </a:p>
        </p:txBody>
      </p:sp>
    </p:spTree>
    <p:extLst>
      <p:ext uri="{BB962C8B-B14F-4D97-AF65-F5344CB8AC3E}">
        <p14:creationId xmlns:p14="http://schemas.microsoft.com/office/powerpoint/2010/main" val="3053246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11 - 16</a:t>
            </a:r>
            <a:endParaRPr lang="en-US" dirty="0"/>
          </a:p>
        </p:txBody>
      </p:sp>
      <p:sp>
        <p:nvSpPr>
          <p:cNvPr id="3" name="Text Placeholder 2"/>
          <p:cNvSpPr>
            <a:spLocks noGrp="1"/>
          </p:cNvSpPr>
          <p:nvPr>
            <p:ph type="body" idx="1"/>
          </p:nvPr>
        </p:nvSpPr>
        <p:spPr/>
        <p:txBody>
          <a:bodyPr/>
          <a:lstStyle/>
          <a:p>
            <a:r>
              <a:rPr lang="en-US" dirty="0" smtClean="0"/>
              <a:t>Hiring, performance review, tenure and promotion</a:t>
            </a:r>
            <a:endParaRPr lang="en-US" dirty="0"/>
          </a:p>
        </p:txBody>
      </p:sp>
      <p:pic>
        <p:nvPicPr>
          <p:cNvPr id="6" name="Picture 5" descr="RS_phillyThumb2_1200x800_20161018_RRXSTRIKE16-b_3282313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381" y="615679"/>
            <a:ext cx="5018585" cy="3345723"/>
          </a:xfrm>
          <a:prstGeom prst="rect">
            <a:avLst/>
          </a:prstGeom>
        </p:spPr>
      </p:pic>
    </p:spTree>
    <p:extLst>
      <p:ext uri="{BB962C8B-B14F-4D97-AF65-F5344CB8AC3E}">
        <p14:creationId xmlns:p14="http://schemas.microsoft.com/office/powerpoint/2010/main" val="195897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APSCUF them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APSCUF theme.thmx</Template>
  <TotalTime>849494</TotalTime>
  <Words>2359</Words>
  <Application>Microsoft Office PowerPoint</Application>
  <PresentationFormat>On-screen Show (4:3)</PresentationFormat>
  <Paragraphs>303</Paragraphs>
  <Slides>44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Gill Sans MT</vt:lpstr>
      <vt:lpstr>Wingdings 2</vt:lpstr>
      <vt:lpstr>APSCUF theme</vt:lpstr>
      <vt:lpstr>YOUR CBA A guided tour</vt:lpstr>
      <vt:lpstr>Some examples of how OUR CBA  compares to other contracts</vt:lpstr>
      <vt:lpstr>Articles 1 - 10</vt:lpstr>
      <vt:lpstr>Highlights</vt:lpstr>
      <vt:lpstr>Article 5:  Grievance &amp; Arbitration </vt:lpstr>
      <vt:lpstr>Article 6:  Department chairs</vt:lpstr>
      <vt:lpstr>Article 7 Performance of  Bargaining Unit Work</vt:lpstr>
      <vt:lpstr>Articles 9 and 10:  rights and responsibilities</vt:lpstr>
      <vt:lpstr>Articles 11 - 16</vt:lpstr>
      <vt:lpstr>Article 11 – appointment of faculty</vt:lpstr>
      <vt:lpstr>New Language:  11-I  (Adjunct/Temporary Faculty)</vt:lpstr>
      <vt:lpstr>Article 12 – performance review</vt:lpstr>
      <vt:lpstr>Article 12 - Continued</vt:lpstr>
      <vt:lpstr>Evaluation Due Dates* for Fall TT Hires</vt:lpstr>
      <vt:lpstr>Evaluation Due Dates  for Temporary Faculty</vt:lpstr>
      <vt:lpstr>Article 14:  Renewal and Non-Renewal</vt:lpstr>
      <vt:lpstr>Article 15:  Tenure</vt:lpstr>
      <vt:lpstr>Article 16:  Promotion</vt:lpstr>
      <vt:lpstr>Articles 17 - 27</vt:lpstr>
      <vt:lpstr>Article 17:  Sick Leave</vt:lpstr>
      <vt:lpstr>Article 18:  Leaves of Absence</vt:lpstr>
      <vt:lpstr>Articles 19:  Work-Related Injury</vt:lpstr>
      <vt:lpstr>Article 20 – Retirement</vt:lpstr>
      <vt:lpstr>Article 21 – Fringe benefits </vt:lpstr>
      <vt:lpstr>Article 21 – Fringe benefits (continued)</vt:lpstr>
      <vt:lpstr>Article 22 – Salaries</vt:lpstr>
      <vt:lpstr>Article 23 = workload and equivalents</vt:lpstr>
      <vt:lpstr>Articles 24 - 27</vt:lpstr>
      <vt:lpstr>Articles 24 - 27</vt:lpstr>
      <vt:lpstr>Articles 28 - 30 </vt:lpstr>
      <vt:lpstr>Articles 28 - 30</vt:lpstr>
      <vt:lpstr>Article 31 – Miscellaneous Conditions</vt:lpstr>
      <vt:lpstr>Articles 32 – 38  </vt:lpstr>
      <vt:lpstr>Article 39 – Intellectual property</vt:lpstr>
      <vt:lpstr>Article 40 – Branch CampusES  and other Locations</vt:lpstr>
      <vt:lpstr>Article 42 – Distance Education (DE)</vt:lpstr>
      <vt:lpstr>Article 43 – Faculty Professional Development Program</vt:lpstr>
      <vt:lpstr>Article 44 – Regular Part-Time Faculty</vt:lpstr>
      <vt:lpstr>Final Bits and bobs</vt:lpstr>
      <vt:lpstr>Article 45 and appendices</vt:lpstr>
      <vt:lpstr>Side Letters</vt:lpstr>
      <vt:lpstr>PowerPoint Presentation</vt:lpstr>
      <vt:lpstr>Still Confused?  Crack a (red) book! </vt:lpstr>
      <vt:lpstr>Please feel free to contact me!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CBA A guided tour</dc:title>
  <dc:creator>Mark Rimple</dc:creator>
  <cp:lastModifiedBy>Guerriero, Tara</cp:lastModifiedBy>
  <cp:revision>38</cp:revision>
  <dcterms:created xsi:type="dcterms:W3CDTF">2017-08-11T18:34:34Z</dcterms:created>
  <dcterms:modified xsi:type="dcterms:W3CDTF">2017-08-15T13:51:42Z</dcterms:modified>
</cp:coreProperties>
</file>