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0" r:id="rId3"/>
    <p:sldId id="257" r:id="rId4"/>
    <p:sldId id="264" r:id="rId5"/>
    <p:sldId id="271" r:id="rId6"/>
    <p:sldId id="272" r:id="rId7"/>
    <p:sldId id="273" r:id="rId8"/>
    <p:sldId id="263" r:id="rId9"/>
    <p:sldId id="266" r:id="rId10"/>
  </p:sldIdLst>
  <p:sldSz cx="12192000" cy="6858000"/>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9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6" autoAdjust="0"/>
    <p:restoredTop sz="94660"/>
  </p:normalViewPr>
  <p:slideViewPr>
    <p:cSldViewPr snapToGrid="0">
      <p:cViewPr varScale="1">
        <p:scale>
          <a:sx n="87" d="100"/>
          <a:sy n="87" d="100"/>
        </p:scale>
        <p:origin x="2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058110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99714-2981-4E86-8FE4-1C2E56AE17C3}" type="datetimeFigureOut">
              <a:rPr lang="en-US" smtClean="0"/>
              <a:t>8/12/18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065403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333637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4115563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3267309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9D99714-2981-4E86-8FE4-1C2E56AE17C3}" type="datetimeFigureOut">
              <a:rPr lang="en-US" smtClean="0"/>
              <a:t>8/12/18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3543841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9D99714-2981-4E86-8FE4-1C2E56AE17C3}" type="datetimeFigureOut">
              <a:rPr lang="en-US" smtClean="0"/>
              <a:t>8/12/18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3896387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418112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34630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143336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D99714-2981-4E86-8FE4-1C2E56AE17C3}" type="datetimeFigureOut">
              <a:rPr lang="en-US" smtClean="0"/>
              <a:t>8/12/18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703889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D99714-2981-4E86-8FE4-1C2E56AE17C3}" type="datetimeFigureOut">
              <a:rPr lang="en-US" smtClean="0"/>
              <a:t>8/12/18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46580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D99714-2981-4E86-8FE4-1C2E56AE17C3}" type="datetimeFigureOut">
              <a:rPr lang="en-US" smtClean="0"/>
              <a:t>8/12/18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713740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D99714-2981-4E86-8FE4-1C2E56AE17C3}" type="datetimeFigureOut">
              <a:rPr lang="en-US" smtClean="0"/>
              <a:t>8/12/18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06772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99714-2981-4E86-8FE4-1C2E56AE17C3}" type="datetimeFigureOut">
              <a:rPr lang="en-US" smtClean="0"/>
              <a:t>8/12/18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237816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99714-2981-4E86-8FE4-1C2E56AE17C3}" type="datetimeFigureOut">
              <a:rPr lang="en-US" smtClean="0"/>
              <a:t>8/12/18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1286917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D99714-2981-4E86-8FE4-1C2E56AE17C3}" type="datetimeFigureOut">
              <a:rPr lang="en-US" smtClean="0"/>
              <a:t>8/12/18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BAAD406-A313-48F5-B57F-546287BEFDEA}" type="slidenum">
              <a:rPr lang="en-US" smtClean="0"/>
              <a:t>‹#›</a:t>
            </a:fld>
            <a:endParaRPr lang="en-US"/>
          </a:p>
        </p:txBody>
      </p:sp>
    </p:spTree>
    <p:extLst>
      <p:ext uri="{BB962C8B-B14F-4D97-AF65-F5344CB8AC3E}">
        <p14:creationId xmlns:p14="http://schemas.microsoft.com/office/powerpoint/2010/main" val="38812770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9D99714-2981-4E86-8FE4-1C2E56AE17C3}" type="datetimeFigureOut">
              <a:rPr lang="en-US" smtClean="0"/>
              <a:t>8/12/18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BAAD406-A313-48F5-B57F-546287BEFDEA}" type="slidenum">
              <a:rPr lang="en-US" smtClean="0"/>
              <a:t>‹#›</a:t>
            </a:fld>
            <a:endParaRPr lang="en-US"/>
          </a:p>
        </p:txBody>
      </p:sp>
    </p:spTree>
    <p:extLst>
      <p:ext uri="{BB962C8B-B14F-4D97-AF65-F5344CB8AC3E}">
        <p14:creationId xmlns:p14="http://schemas.microsoft.com/office/powerpoint/2010/main" val="280657175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wcucampusstore.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WCU Campus Store</a:t>
            </a:r>
            <a:endParaRPr lang="en-US" dirty="0"/>
          </a:p>
        </p:txBody>
      </p:sp>
      <p:sp>
        <p:nvSpPr>
          <p:cNvPr id="3" name="Subtitle 2"/>
          <p:cNvSpPr>
            <a:spLocks noGrp="1"/>
          </p:cNvSpPr>
          <p:nvPr>
            <p:ph type="subTitle" idx="1"/>
          </p:nvPr>
        </p:nvSpPr>
        <p:spPr/>
        <p:txBody>
          <a:bodyPr>
            <a:normAutofit/>
          </a:bodyPr>
          <a:lstStyle/>
          <a:p>
            <a:r>
              <a:rPr lang="en-US" dirty="0" smtClean="0"/>
              <a:t>Timely Book orders and Student Success</a:t>
            </a:r>
          </a:p>
          <a:p>
            <a:r>
              <a:rPr lang="en-US" sz="1100" dirty="0" smtClean="0"/>
              <a:t>Presented by Erica Considine &amp; David Urbany </a:t>
            </a:r>
          </a:p>
          <a:p>
            <a:endParaRPr lang="en-US" dirty="0"/>
          </a:p>
        </p:txBody>
      </p:sp>
    </p:spTree>
    <p:extLst>
      <p:ext uri="{BB962C8B-B14F-4D97-AF65-F5344CB8AC3E}">
        <p14:creationId xmlns:p14="http://schemas.microsoft.com/office/powerpoint/2010/main" val="4039482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Our Mission</a:t>
            </a:r>
            <a:endParaRPr lang="en-US" dirty="0"/>
          </a:p>
        </p:txBody>
      </p:sp>
      <p:sp>
        <p:nvSpPr>
          <p:cNvPr id="3" name="Content Placeholder 2"/>
          <p:cNvSpPr>
            <a:spLocks noGrp="1"/>
          </p:cNvSpPr>
          <p:nvPr>
            <p:ph idx="1"/>
          </p:nvPr>
        </p:nvSpPr>
        <p:spPr/>
        <p:txBody>
          <a:bodyPr>
            <a:normAutofit/>
          </a:bodyPr>
          <a:lstStyle/>
          <a:p>
            <a:pPr marL="0" indent="0" algn="ctr">
              <a:buNone/>
            </a:pPr>
            <a:r>
              <a:rPr lang="en-US" sz="2000" dirty="0"/>
              <a:t>The mission of the WCU Campus </a:t>
            </a:r>
            <a:r>
              <a:rPr lang="en-US" sz="2000" dirty="0" smtClean="0"/>
              <a:t>Store </a:t>
            </a:r>
          </a:p>
          <a:p>
            <a:pPr algn="ctr"/>
            <a:r>
              <a:rPr lang="en-US" sz="2000" dirty="0" smtClean="0"/>
              <a:t> </a:t>
            </a:r>
            <a:r>
              <a:rPr lang="en-US" sz="2000" dirty="0"/>
              <a:t>T</a:t>
            </a:r>
            <a:r>
              <a:rPr lang="en-US" sz="2000" dirty="0" smtClean="0"/>
              <a:t>o </a:t>
            </a:r>
            <a:r>
              <a:rPr lang="en-US" sz="2000" dirty="0"/>
              <a:t>provide the WCU community with products, services, and technologies that ensure academic success, promote campus pride and enhance the lifestyle of our campus.  </a:t>
            </a:r>
            <a:endParaRPr lang="en-US" sz="2000" dirty="0" smtClean="0"/>
          </a:p>
          <a:p>
            <a:pPr algn="ctr"/>
            <a:r>
              <a:rPr lang="en-US" sz="2000" dirty="0" smtClean="0"/>
              <a:t>This </a:t>
            </a:r>
            <a:r>
              <a:rPr lang="en-US" sz="2000" dirty="0"/>
              <a:t>is achieved through excellent customer service, competitive pricing and campus wide collaboration.  </a:t>
            </a:r>
          </a:p>
        </p:txBody>
      </p:sp>
    </p:spTree>
    <p:extLst>
      <p:ext uri="{BB962C8B-B14F-4D97-AF65-F5344CB8AC3E}">
        <p14:creationId xmlns:p14="http://schemas.microsoft.com/office/powerpoint/2010/main" val="167741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HEOA </a:t>
            </a:r>
            <a:br>
              <a:rPr lang="en-US" sz="2400" dirty="0" smtClean="0"/>
            </a:br>
            <a:r>
              <a:rPr lang="en-US" sz="2400" dirty="0"/>
              <a:t>Higher Education Opportunity Act</a:t>
            </a:r>
          </a:p>
        </p:txBody>
      </p:sp>
      <p:sp>
        <p:nvSpPr>
          <p:cNvPr id="3" name="Content Placeholder 2"/>
          <p:cNvSpPr>
            <a:spLocks noGrp="1"/>
          </p:cNvSpPr>
          <p:nvPr>
            <p:ph idx="1"/>
          </p:nvPr>
        </p:nvSpPr>
        <p:spPr>
          <a:xfrm>
            <a:off x="1154954" y="2603500"/>
            <a:ext cx="10033746" cy="3416300"/>
          </a:xfrm>
        </p:spPr>
        <p:txBody>
          <a:bodyPr>
            <a:normAutofit/>
          </a:bodyPr>
          <a:lstStyle/>
          <a:p>
            <a:r>
              <a:rPr lang="en-US" b="1" dirty="0"/>
              <a:t>Disclosure to bookstores:</a:t>
            </a:r>
            <a:r>
              <a:rPr lang="en-US" dirty="0"/>
              <a:t> Colleges must provide their affiliated bookstores with the most current course schedule, course enrollment and textbook assignments, upon request </a:t>
            </a:r>
            <a:endParaRPr lang="en-US" dirty="0" smtClean="0"/>
          </a:p>
          <a:p>
            <a:r>
              <a:rPr lang="en-US" b="1" dirty="0" smtClean="0"/>
              <a:t>Why </a:t>
            </a:r>
            <a:r>
              <a:rPr lang="en-US" b="1" dirty="0"/>
              <a:t>it is necessary: </a:t>
            </a:r>
            <a:r>
              <a:rPr lang="en-US" dirty="0"/>
              <a:t>Textbook costs are unpredictable - one semester could total $100, the next could be $600, and students often do not know their book assignments until the semester starts.  Students lose out on the opportunity to shop around for the lowest prices, and the final amount can catch students and their families off guard.</a:t>
            </a:r>
          </a:p>
          <a:p>
            <a:r>
              <a:rPr lang="en-US" b="1" dirty="0"/>
              <a:t>How it lowers costs: </a:t>
            </a:r>
            <a:r>
              <a:rPr lang="en-US" dirty="0"/>
              <a:t>This provision can save </a:t>
            </a:r>
            <a:r>
              <a:rPr lang="en-US" dirty="0" smtClean="0"/>
              <a:t>students hundreds by </a:t>
            </a:r>
            <a:r>
              <a:rPr lang="en-US" dirty="0"/>
              <a:t>giving them time to search for the best deals, and to evaluate options like rentals and e-books.  It also makes textbook costs more manageable by giving students the information they need to plan ahead for the full cost of attendance. </a:t>
            </a:r>
          </a:p>
          <a:p>
            <a:endParaRPr lang="en-US" dirty="0"/>
          </a:p>
        </p:txBody>
      </p:sp>
    </p:spTree>
    <p:extLst>
      <p:ext uri="{BB962C8B-B14F-4D97-AF65-F5344CB8AC3E}">
        <p14:creationId xmlns:p14="http://schemas.microsoft.com/office/powerpoint/2010/main" val="1504707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it works </a:t>
            </a:r>
            <a:endParaRPr lang="en-US" dirty="0"/>
          </a:p>
        </p:txBody>
      </p:sp>
      <p:sp>
        <p:nvSpPr>
          <p:cNvPr id="17" name="TextBox 16"/>
          <p:cNvSpPr txBox="1"/>
          <p:nvPr/>
        </p:nvSpPr>
        <p:spPr>
          <a:xfrm>
            <a:off x="7351486" y="4778829"/>
            <a:ext cx="1380672" cy="1322614"/>
          </a:xfrm>
          <a:prstGeom prst="rect">
            <a:avLst/>
          </a:prstGeom>
          <a:noFill/>
        </p:spPr>
        <p:txBody>
          <a:bodyPr wrap="square" rtlCol="0">
            <a:noAutofit/>
          </a:bodyPr>
          <a:lstStyle/>
          <a:p>
            <a:pPr lvl="0"/>
            <a:endParaRPr lang="en-US" sz="1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5900" y="2387600"/>
            <a:ext cx="8851900" cy="4254500"/>
          </a:xfrm>
        </p:spPr>
      </p:pic>
    </p:spTree>
    <p:extLst>
      <p:ext uri="{BB962C8B-B14F-4D97-AF65-F5344CB8AC3E}">
        <p14:creationId xmlns:p14="http://schemas.microsoft.com/office/powerpoint/2010/main" val="226039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Autofit/>
          </a:bodyPr>
          <a:lstStyle/>
          <a:p>
            <a:pPr algn="ctr"/>
            <a:r>
              <a:rPr lang="en-US" sz="4400" b="1" dirty="0" smtClean="0"/>
              <a:t>How to submit book orders</a:t>
            </a:r>
            <a:endParaRPr lang="en-US" sz="4400" b="1" dirty="0"/>
          </a:p>
        </p:txBody>
      </p:sp>
      <p:sp>
        <p:nvSpPr>
          <p:cNvPr id="13" name="Text Placeholder 12"/>
          <p:cNvSpPr>
            <a:spLocks noGrp="1"/>
          </p:cNvSpPr>
          <p:nvPr>
            <p:ph type="body" sz="half" idx="2"/>
          </p:nvPr>
        </p:nvSpPr>
        <p:spPr/>
        <p:txBody>
          <a:bodyPr>
            <a:normAutofit fontScale="77500" lnSpcReduction="20000"/>
          </a:bodyPr>
          <a:lstStyle/>
          <a:p>
            <a:pPr algn="ctr"/>
            <a:r>
              <a:rPr lang="en-US" sz="2000" dirty="0" smtClean="0"/>
              <a:t>You will receive a weekly email about a  month into the semester.  In this email there will be a personalized link. Use this link to place your book orders.  This is the preferred methods for placing book orders. </a:t>
            </a:r>
            <a:endParaRPr lang="en-US" sz="2000" dirty="0"/>
          </a:p>
        </p:txBody>
      </p:sp>
      <p:pic>
        <p:nvPicPr>
          <p:cNvPr id="18" name="Picture Placeholder 17"/>
          <p:cNvPicPr>
            <a:picLocks noGrp="1" noChangeAspect="1"/>
          </p:cNvPicPr>
          <p:nvPr>
            <p:ph type="pic" idx="1"/>
          </p:nvPr>
        </p:nvPicPr>
        <p:blipFill>
          <a:blip r:embed="rId2"/>
          <a:srcRect l="8410" r="8410"/>
          <a:stretch>
            <a:fillRect/>
          </a:stretch>
        </p:blipFill>
        <p:spPr>
          <a:xfrm>
            <a:off x="6547870" y="660400"/>
            <a:ext cx="4856730" cy="5588000"/>
          </a:xfrm>
          <a:prstGeom prst="rect">
            <a:avLst/>
          </a:prstGeom>
        </p:spPr>
      </p:pic>
    </p:spTree>
    <p:extLst>
      <p:ext uri="{BB962C8B-B14F-4D97-AF65-F5344CB8AC3E}">
        <p14:creationId xmlns:p14="http://schemas.microsoft.com/office/powerpoint/2010/main" val="3339897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How do students find the books I requested? </a:t>
            </a:r>
            <a:endParaRPr lang="en-US" dirty="0"/>
          </a:p>
        </p:txBody>
      </p:sp>
      <p:sp>
        <p:nvSpPr>
          <p:cNvPr id="15" name="Text Placeholder 14"/>
          <p:cNvSpPr>
            <a:spLocks noGrp="1"/>
          </p:cNvSpPr>
          <p:nvPr>
            <p:ph type="body" sz="half" idx="13"/>
          </p:nvPr>
        </p:nvSpPr>
        <p:spPr/>
        <p:txBody>
          <a:bodyPr>
            <a:noAutofit/>
          </a:bodyPr>
          <a:lstStyle/>
          <a:p>
            <a:pPr algn="ctr"/>
            <a:r>
              <a:rPr lang="en-US" sz="1800" dirty="0" smtClean="0"/>
              <a:t>Everything is always listed on our website </a:t>
            </a:r>
            <a:endParaRPr lang="en-US" sz="1800" dirty="0"/>
          </a:p>
        </p:txBody>
      </p:sp>
      <p:sp>
        <p:nvSpPr>
          <p:cNvPr id="9" name="Text Placeholder 8"/>
          <p:cNvSpPr>
            <a:spLocks noGrp="1"/>
          </p:cNvSpPr>
          <p:nvPr>
            <p:ph type="body" sz="half" idx="2"/>
          </p:nvPr>
        </p:nvSpPr>
        <p:spPr/>
        <p:txBody>
          <a:bodyPr>
            <a:noAutofit/>
          </a:bodyPr>
          <a:lstStyle/>
          <a:p>
            <a:pPr algn="ctr"/>
            <a:r>
              <a:rPr lang="en-US" sz="3600" dirty="0" smtClean="0">
                <a:solidFill>
                  <a:schemeClr val="accent1"/>
                </a:solidFill>
                <a:hlinkClick r:id="rId2"/>
              </a:rPr>
              <a:t>WWW.WCUCAMPUSSTORE.COM</a:t>
            </a:r>
            <a:r>
              <a:rPr lang="en-US" sz="3600" dirty="0" smtClean="0">
                <a:solidFill>
                  <a:schemeClr val="accent1"/>
                </a:solidFill>
              </a:rPr>
              <a:t> </a:t>
            </a:r>
            <a:endParaRPr lang="en-US" sz="3600" dirty="0">
              <a:solidFill>
                <a:schemeClr val="accent1"/>
              </a:solidFill>
            </a:endParaRPr>
          </a:p>
        </p:txBody>
      </p:sp>
    </p:spTree>
    <p:extLst>
      <p:ext uri="{BB962C8B-B14F-4D97-AF65-F5344CB8AC3E}">
        <p14:creationId xmlns:p14="http://schemas.microsoft.com/office/powerpoint/2010/main" val="215629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16492" y="0"/>
            <a:ext cx="10959015" cy="6858000"/>
          </a:xfrm>
          <a:prstGeom prst="rect">
            <a:avLst/>
          </a:prstGeom>
        </p:spPr>
      </p:pic>
    </p:spTree>
    <p:extLst>
      <p:ext uri="{BB962C8B-B14F-4D97-AF65-F5344CB8AC3E}">
        <p14:creationId xmlns:p14="http://schemas.microsoft.com/office/powerpoint/2010/main" val="332416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book orders are delayed: </a:t>
            </a:r>
            <a:br>
              <a:rPr lang="en-US" dirty="0" smtClean="0"/>
            </a:br>
            <a:r>
              <a:rPr lang="en-US" dirty="0" smtClean="0"/>
              <a:t>How does this affect student success?</a:t>
            </a:r>
            <a:endParaRPr lang="en-US" dirty="0"/>
          </a:p>
        </p:txBody>
      </p:sp>
      <p:sp>
        <p:nvSpPr>
          <p:cNvPr id="3" name="Content Placeholder 2"/>
          <p:cNvSpPr>
            <a:spLocks noGrp="1"/>
          </p:cNvSpPr>
          <p:nvPr>
            <p:ph idx="1"/>
          </p:nvPr>
        </p:nvSpPr>
        <p:spPr>
          <a:xfrm>
            <a:off x="1154954" y="2514600"/>
            <a:ext cx="9556589" cy="3416300"/>
          </a:xfrm>
        </p:spPr>
        <p:txBody>
          <a:bodyPr>
            <a:noAutofit/>
          </a:bodyPr>
          <a:lstStyle/>
          <a:p>
            <a:r>
              <a:rPr lang="en-US" sz="2000" dirty="0" smtClean="0"/>
              <a:t>Less opportunity for students to sell back books to the bookstore which creates less used books for the students in the upcoming semester as well as little or no cash back for books sold. </a:t>
            </a:r>
          </a:p>
          <a:p>
            <a:r>
              <a:rPr lang="en-US" sz="2000" dirty="0" smtClean="0"/>
              <a:t>The bookstore is unable to capture the full potential of the used books through online markets and wholesalers.  </a:t>
            </a:r>
          </a:p>
          <a:p>
            <a:r>
              <a:rPr lang="en-US" sz="2000" dirty="0" smtClean="0"/>
              <a:t>In turn it affects bookstore’s capability to lower costs, decreases the amount of used books, and delays rental information and/or possibility</a:t>
            </a:r>
          </a:p>
          <a:p>
            <a:r>
              <a:rPr lang="en-US" sz="2000" dirty="0" smtClean="0"/>
              <a:t>Unable to use pricing software to maximize savings.</a:t>
            </a:r>
          </a:p>
        </p:txBody>
      </p:sp>
    </p:spTree>
    <p:extLst>
      <p:ext uri="{BB962C8B-B14F-4D97-AF65-F5344CB8AC3E}">
        <p14:creationId xmlns:p14="http://schemas.microsoft.com/office/powerpoint/2010/main" val="1547634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154954" y="2315369"/>
            <a:ext cx="4825157" cy="576262"/>
          </a:xfrm>
        </p:spPr>
        <p:txBody>
          <a:bodyPr/>
          <a:lstStyle/>
          <a:p>
            <a:pPr algn="ctr"/>
            <a:r>
              <a:rPr lang="en-US" dirty="0" smtClean="0"/>
              <a:t>The Positive Impact </a:t>
            </a:r>
            <a:endParaRPr lang="en-US" dirty="0"/>
          </a:p>
        </p:txBody>
      </p:sp>
      <p:sp>
        <p:nvSpPr>
          <p:cNvPr id="3" name="Content Placeholder 2"/>
          <p:cNvSpPr>
            <a:spLocks noGrp="1"/>
          </p:cNvSpPr>
          <p:nvPr>
            <p:ph sz="half" idx="2"/>
          </p:nvPr>
        </p:nvSpPr>
        <p:spPr/>
        <p:txBody>
          <a:bodyPr>
            <a:normAutofit fontScale="85000" lnSpcReduction="20000"/>
          </a:bodyPr>
          <a:lstStyle/>
          <a:p>
            <a:pPr marL="342900" indent="-342900">
              <a:buFont typeface="Wingdings" panose="05000000000000000000" pitchFamily="2" charset="2"/>
              <a:buChar char="§"/>
            </a:pPr>
            <a:r>
              <a:rPr lang="en-US" sz="1900" dirty="0" smtClean="0">
                <a:solidFill>
                  <a:schemeClr val="tx1"/>
                </a:solidFill>
              </a:rPr>
              <a:t>Transparency to the customer</a:t>
            </a:r>
          </a:p>
          <a:p>
            <a:pPr marL="342900" indent="-342900">
              <a:buFont typeface="Wingdings" panose="05000000000000000000" pitchFamily="2" charset="2"/>
              <a:buChar char="§"/>
            </a:pPr>
            <a:r>
              <a:rPr lang="en-US" sz="1900" dirty="0" smtClean="0">
                <a:solidFill>
                  <a:schemeClr val="tx1"/>
                </a:solidFill>
              </a:rPr>
              <a:t>Lowest possible cost for the students</a:t>
            </a:r>
          </a:p>
          <a:p>
            <a:pPr marL="342900" indent="-342900">
              <a:buFont typeface="Wingdings" panose="05000000000000000000" pitchFamily="2" charset="2"/>
              <a:buChar char="§"/>
            </a:pPr>
            <a:r>
              <a:rPr lang="en-US" sz="1900" dirty="0" smtClean="0">
                <a:solidFill>
                  <a:schemeClr val="tx1"/>
                </a:solidFill>
              </a:rPr>
              <a:t>Larger amount of rental titles available</a:t>
            </a:r>
          </a:p>
          <a:p>
            <a:pPr marL="342900" indent="-342900">
              <a:buFont typeface="Wingdings" panose="05000000000000000000" pitchFamily="2" charset="2"/>
              <a:buChar char="§"/>
            </a:pPr>
            <a:r>
              <a:rPr lang="en-US" sz="1900" dirty="0" smtClean="0">
                <a:solidFill>
                  <a:schemeClr val="tx1"/>
                </a:solidFill>
              </a:rPr>
              <a:t>Students more likely to have materials first day/week of classes</a:t>
            </a:r>
          </a:p>
          <a:p>
            <a:pPr marL="342900" indent="-342900">
              <a:buFont typeface="Wingdings" panose="05000000000000000000" pitchFamily="2" charset="2"/>
              <a:buChar char="§"/>
            </a:pPr>
            <a:r>
              <a:rPr lang="en-US" sz="1900" dirty="0" smtClean="0">
                <a:solidFill>
                  <a:schemeClr val="tx1"/>
                </a:solidFill>
              </a:rPr>
              <a:t>Book information available earlier on bookstore’s website which allows for students to comparatively shop </a:t>
            </a:r>
          </a:p>
          <a:p>
            <a:pPr marL="342900" indent="-342900">
              <a:buFont typeface="Wingdings" panose="05000000000000000000" pitchFamily="2" charset="2"/>
              <a:buChar char="§"/>
            </a:pPr>
            <a:r>
              <a:rPr lang="en-US" sz="1900" dirty="0" smtClean="0">
                <a:solidFill>
                  <a:schemeClr val="tx1"/>
                </a:solidFill>
              </a:rPr>
              <a:t>More money at Buyback</a:t>
            </a:r>
          </a:p>
          <a:p>
            <a:pPr marL="342900" indent="-342900">
              <a:buFont typeface="Wingdings" panose="05000000000000000000" pitchFamily="2" charset="2"/>
              <a:buChar char="§"/>
            </a:pPr>
            <a:r>
              <a:rPr lang="en-US" sz="1900" dirty="0" smtClean="0">
                <a:solidFill>
                  <a:schemeClr val="tx1"/>
                </a:solidFill>
              </a:rPr>
              <a:t>Compliance of HEOA law</a:t>
            </a:r>
          </a:p>
          <a:p>
            <a:endParaRPr lang="en-US" dirty="0"/>
          </a:p>
        </p:txBody>
      </p:sp>
      <p:sp>
        <p:nvSpPr>
          <p:cNvPr id="6" name="Text Placeholder 5"/>
          <p:cNvSpPr>
            <a:spLocks noGrp="1"/>
          </p:cNvSpPr>
          <p:nvPr>
            <p:ph type="body" sz="quarter" idx="3"/>
          </p:nvPr>
        </p:nvSpPr>
        <p:spPr/>
        <p:txBody>
          <a:bodyPr/>
          <a:lstStyle/>
          <a:p>
            <a:pPr algn="ctr"/>
            <a:r>
              <a:rPr lang="en-US" dirty="0" smtClean="0"/>
              <a:t>How can we get there together? </a:t>
            </a:r>
            <a:endParaRPr lang="en-US" dirty="0"/>
          </a:p>
        </p:txBody>
      </p:sp>
      <p:sp>
        <p:nvSpPr>
          <p:cNvPr id="7" name="Content Placeholder 6"/>
          <p:cNvSpPr>
            <a:spLocks noGrp="1"/>
          </p:cNvSpPr>
          <p:nvPr>
            <p:ph sz="quarter" idx="4"/>
          </p:nvPr>
        </p:nvSpPr>
        <p:spPr/>
        <p:txBody>
          <a:bodyPr/>
          <a:lstStyle/>
          <a:p>
            <a:pPr marL="0" indent="0" algn="ctr">
              <a:buNone/>
            </a:pPr>
            <a:endParaRPr lang="en-US" dirty="0" smtClean="0"/>
          </a:p>
          <a:p>
            <a:pPr marL="0" indent="0" algn="ctr">
              <a:buNone/>
            </a:pPr>
            <a:r>
              <a:rPr lang="en-US" sz="2000" dirty="0" smtClean="0"/>
              <a:t>Our </a:t>
            </a:r>
            <a:r>
              <a:rPr lang="en-US" sz="2000" dirty="0"/>
              <a:t>average is </a:t>
            </a:r>
            <a:r>
              <a:rPr lang="en-US" sz="2000" b="1" dirty="0"/>
              <a:t>65 % </a:t>
            </a:r>
            <a:r>
              <a:rPr lang="en-US" sz="2000" dirty="0"/>
              <a:t>at the start of classes and we have been able to save students </a:t>
            </a:r>
            <a:r>
              <a:rPr lang="en-US" sz="2000" b="1" dirty="0"/>
              <a:t>$1 million dollars </a:t>
            </a:r>
            <a:r>
              <a:rPr lang="en-US" sz="2000" dirty="0"/>
              <a:t>in the past year.</a:t>
            </a:r>
          </a:p>
          <a:p>
            <a:pPr marL="0" indent="0" algn="ctr">
              <a:buNone/>
            </a:pPr>
            <a:r>
              <a:rPr lang="en-US" sz="2000" b="1" i="1" dirty="0"/>
              <a:t>Imagine the overall potential of savings with 100% of book orders?!</a:t>
            </a:r>
          </a:p>
          <a:p>
            <a:endParaRPr lang="en-US" dirty="0"/>
          </a:p>
        </p:txBody>
      </p:sp>
      <p:sp>
        <p:nvSpPr>
          <p:cNvPr id="8" name="Title 7"/>
          <p:cNvSpPr>
            <a:spLocks noGrp="1"/>
          </p:cNvSpPr>
          <p:nvPr>
            <p:ph type="title"/>
          </p:nvPr>
        </p:nvSpPr>
        <p:spPr/>
        <p:txBody>
          <a:bodyPr/>
          <a:lstStyle/>
          <a:p>
            <a:pPr algn="ctr"/>
            <a:r>
              <a:rPr lang="en-US" sz="3200" dirty="0" smtClean="0"/>
              <a:t>Let’s improve student success together!</a:t>
            </a:r>
            <a:endParaRPr lang="en-US" sz="3200" dirty="0"/>
          </a:p>
        </p:txBody>
      </p:sp>
    </p:spTree>
    <p:extLst>
      <p:ext uri="{BB962C8B-B14F-4D97-AF65-F5344CB8AC3E}">
        <p14:creationId xmlns:p14="http://schemas.microsoft.com/office/powerpoint/2010/main" val="27392700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614</TotalTime>
  <Words>337</Words>
  <Application>Microsoft Macintosh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Wingdings</vt:lpstr>
      <vt:lpstr>Wingdings 3</vt:lpstr>
      <vt:lpstr>Ion Boardroom</vt:lpstr>
      <vt:lpstr>WCU Campus Store</vt:lpstr>
      <vt:lpstr>Our Mission</vt:lpstr>
      <vt:lpstr>HEOA  Higher Education Opportunity Act</vt:lpstr>
      <vt:lpstr>How it works </vt:lpstr>
      <vt:lpstr>How to submit book orders</vt:lpstr>
      <vt:lpstr>How do students find the books I requested? </vt:lpstr>
      <vt:lpstr>PowerPoint Presentation</vt:lpstr>
      <vt:lpstr>When book orders are delayed:  How does this affect student success?</vt:lpstr>
      <vt:lpstr>Let’s improve student success together!</vt:lpstr>
    </vt:vector>
  </TitlesOfParts>
  <Company>West Chester University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Goal</dc:title>
  <dc:creator>Considine, Erica C</dc:creator>
  <cp:lastModifiedBy>Roger Gatchet</cp:lastModifiedBy>
  <cp:revision>56</cp:revision>
  <cp:lastPrinted>2017-07-18T14:11:06Z</cp:lastPrinted>
  <dcterms:created xsi:type="dcterms:W3CDTF">2017-06-05T15:00:32Z</dcterms:created>
  <dcterms:modified xsi:type="dcterms:W3CDTF">2018-08-12T20:05:23Z</dcterms:modified>
</cp:coreProperties>
</file>