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8" r:id="rId2"/>
  </p:sldMasterIdLst>
  <p:notesMasterIdLst>
    <p:notesMasterId r:id="rId31"/>
  </p:notesMasterIdLst>
  <p:sldIdLst>
    <p:sldId id="258" r:id="rId3"/>
    <p:sldId id="324" r:id="rId4"/>
    <p:sldId id="310" r:id="rId5"/>
    <p:sldId id="312" r:id="rId6"/>
    <p:sldId id="313" r:id="rId7"/>
    <p:sldId id="314" r:id="rId8"/>
    <p:sldId id="315" r:id="rId9"/>
    <p:sldId id="316" r:id="rId10"/>
    <p:sldId id="288" r:id="rId11"/>
    <p:sldId id="309" r:id="rId12"/>
    <p:sldId id="273" r:id="rId13"/>
    <p:sldId id="274" r:id="rId14"/>
    <p:sldId id="305" r:id="rId15"/>
    <p:sldId id="286" r:id="rId16"/>
    <p:sldId id="306" r:id="rId17"/>
    <p:sldId id="307" r:id="rId18"/>
    <p:sldId id="308" r:id="rId19"/>
    <p:sldId id="276" r:id="rId20"/>
    <p:sldId id="277" r:id="rId21"/>
    <p:sldId id="317" r:id="rId22"/>
    <p:sldId id="318" r:id="rId23"/>
    <p:sldId id="319" r:id="rId24"/>
    <p:sldId id="320" r:id="rId25"/>
    <p:sldId id="321" r:id="rId26"/>
    <p:sldId id="322" r:id="rId27"/>
    <p:sldId id="323" r:id="rId28"/>
    <p:sldId id="325" r:id="rId29"/>
    <p:sldId id="290"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660"/>
  </p:normalViewPr>
  <p:slideViewPr>
    <p:cSldViewPr>
      <p:cViewPr varScale="1">
        <p:scale>
          <a:sx n="131" d="100"/>
          <a:sy n="131" d="100"/>
        </p:scale>
        <p:origin x="1496" y="26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Lbls>
            <c:dLbl>
              <c:idx val="2"/>
              <c:layout>
                <c:manualLayout>
                  <c:x val="4.5848826188393102E-2"/>
                  <c:y val="-0.206407564533780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29-4E5E-A97A-4FE8C9203C54}"/>
                </c:ext>
              </c:extLst>
            </c:dLbl>
            <c:dLbl>
              <c:idx val="3"/>
              <c:layout>
                <c:manualLayout>
                  <c:x val="4.156508214251E-2"/>
                  <c:y val="-2.05359610761290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29-4E5E-A97A-4FE8C9203C54}"/>
                </c:ext>
              </c:extLst>
            </c:dLbl>
            <c:dLbl>
              <c:idx val="4"/>
              <c:layout>
                <c:manualLayout>
                  <c:x val="3.3970363079615103E-2"/>
                  <c:y val="7.38561053194645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29-4E5E-A97A-4FE8C9203C54}"/>
                </c:ext>
              </c:extLst>
            </c:dLbl>
            <c:dLbl>
              <c:idx val="5"/>
              <c:layout>
                <c:manualLayout>
                  <c:x val="8.0737824438611803E-3"/>
                  <c:y val="0.105164801391438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129-4E5E-A97A-4FE8C9203C54}"/>
                </c:ext>
              </c:extLst>
            </c:dLbl>
            <c:dLbl>
              <c:idx val="8"/>
              <c:layout>
                <c:manualLayout>
                  <c:x val="-3.1397273257509503E-2"/>
                  <c:y val="-0.11148478235460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129-4E5E-A97A-4FE8C9203C54}"/>
                </c:ext>
              </c:extLst>
            </c:dLbl>
            <c:dLbl>
              <c:idx val="10"/>
              <c:layout>
                <c:manualLayout>
                  <c:x val="-4.7067863567018073E-2"/>
                  <c:y val="6.6137566137566134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29-4E5E-A97A-4FE8C9203C54}"/>
                </c:ext>
              </c:extLst>
            </c:dLbl>
            <c:spPr>
              <a:noFill/>
              <a:ln>
                <a:noFill/>
              </a:ln>
              <a:effectLst/>
            </c:spPr>
            <c:txPr>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Sheet1!$A$2:$A$18</c:f>
              <c:strCache>
                <c:ptCount val="12"/>
                <c:pt idx="0">
                  <c:v>Emotional/psychological impairment</c:v>
                </c:pt>
                <c:pt idx="1">
                  <c:v>Medical/health impairment</c:v>
                </c:pt>
                <c:pt idx="2">
                  <c:v>Physical/mobility impairment (ambulatory)</c:v>
                </c:pt>
                <c:pt idx="3">
                  <c:v>Physical/mobility impairment (wheelchair)</c:v>
                </c:pt>
                <c:pt idx="4">
                  <c:v>Hearing impairment</c:v>
                </c:pt>
                <c:pt idx="5">
                  <c:v>Visual impairment</c:v>
                </c:pt>
                <c:pt idx="6">
                  <c:v>Learning disabled</c:v>
                </c:pt>
                <c:pt idx="7">
                  <c:v>Traumatic brain injury</c:v>
                </c:pt>
                <c:pt idx="8">
                  <c:v>Other, not otherwise classified</c:v>
                </c:pt>
                <c:pt idx="9">
                  <c:v>ADD/ADHD</c:v>
                </c:pt>
                <c:pt idx="10">
                  <c:v>Asperger’s</c:v>
                </c:pt>
                <c:pt idx="11">
                  <c:v>Vets</c:v>
                </c:pt>
              </c:strCache>
            </c:strRef>
          </c:cat>
          <c:val>
            <c:numRef>
              <c:f>Sheet1!$B$2:$B$18</c:f>
              <c:numCache>
                <c:formatCode>0%</c:formatCode>
                <c:ptCount val="17"/>
                <c:pt idx="0">
                  <c:v>0.11</c:v>
                </c:pt>
                <c:pt idx="1">
                  <c:v>0.13</c:v>
                </c:pt>
                <c:pt idx="2">
                  <c:v>0.01</c:v>
                </c:pt>
                <c:pt idx="3">
                  <c:v>0.01</c:v>
                </c:pt>
                <c:pt idx="4">
                  <c:v>0.03</c:v>
                </c:pt>
                <c:pt idx="5">
                  <c:v>0.03</c:v>
                </c:pt>
                <c:pt idx="6">
                  <c:v>0.28000000000000003</c:v>
                </c:pt>
                <c:pt idx="7">
                  <c:v>0.04</c:v>
                </c:pt>
                <c:pt idx="8">
                  <c:v>0.02</c:v>
                </c:pt>
                <c:pt idx="9">
                  <c:v>0.3</c:v>
                </c:pt>
                <c:pt idx="10">
                  <c:v>0.04</c:v>
                </c:pt>
                <c:pt idx="11" formatCode="0.00%">
                  <c:v>1E-3</c:v>
                </c:pt>
              </c:numCache>
            </c:numRef>
          </c:val>
          <c:extLst>
            <c:ext xmlns:c16="http://schemas.microsoft.com/office/drawing/2014/chart" uri="{C3380CC4-5D6E-409C-BE32-E72D297353CC}">
              <c16:uniqueId val="{00000006-B129-4E5E-A97A-4FE8C9203C54}"/>
            </c:ext>
          </c:extLst>
        </c:ser>
        <c:ser>
          <c:idx val="1"/>
          <c:order val="1"/>
          <c:tx>
            <c:strRef>
              <c:f>Sheet1!$C$1</c:f>
              <c:strCache>
                <c:ptCount val="1"/>
                <c:pt idx="0">
                  <c:v>Column2</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Sheet1!$A$2:$A$18</c:f>
              <c:strCache>
                <c:ptCount val="12"/>
                <c:pt idx="0">
                  <c:v>Emotional/psychological impairment</c:v>
                </c:pt>
                <c:pt idx="1">
                  <c:v>Medical/health impairment</c:v>
                </c:pt>
                <c:pt idx="2">
                  <c:v>Physical/mobility impairment (ambulatory)</c:v>
                </c:pt>
                <c:pt idx="3">
                  <c:v>Physical/mobility impairment (wheelchair)</c:v>
                </c:pt>
                <c:pt idx="4">
                  <c:v>Hearing impairment</c:v>
                </c:pt>
                <c:pt idx="5">
                  <c:v>Visual impairment</c:v>
                </c:pt>
                <c:pt idx="6">
                  <c:v>Learning disabled</c:v>
                </c:pt>
                <c:pt idx="7">
                  <c:v>Traumatic brain injury</c:v>
                </c:pt>
                <c:pt idx="8">
                  <c:v>Other, not otherwise classified</c:v>
                </c:pt>
                <c:pt idx="9">
                  <c:v>ADD/ADHD</c:v>
                </c:pt>
                <c:pt idx="10">
                  <c:v>Asperger’s</c:v>
                </c:pt>
                <c:pt idx="11">
                  <c:v>Vets</c:v>
                </c:pt>
              </c:strCache>
            </c:strRef>
          </c:cat>
          <c:val>
            <c:numRef>
              <c:f>Sheet1!$C$2:$C$18</c:f>
              <c:numCache>
                <c:formatCode>General</c:formatCode>
                <c:ptCount val="17"/>
              </c:numCache>
            </c:numRef>
          </c:val>
          <c:extLst>
            <c:ext xmlns:c16="http://schemas.microsoft.com/office/drawing/2014/chart" uri="{C3380CC4-5D6E-409C-BE32-E72D297353CC}">
              <c16:uniqueId val="{00000007-B129-4E5E-A97A-4FE8C9203C54}"/>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Percentage of Students</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Sheet2!$B$5:$B$11</c:f>
              <c:strCache>
                <c:ptCount val="7"/>
                <c:pt idx="0">
                  <c:v>0.0 - 1.499</c:v>
                </c:pt>
                <c:pt idx="1">
                  <c:v>1.5 - 1.999</c:v>
                </c:pt>
                <c:pt idx="2">
                  <c:v>2.0 - 2.499</c:v>
                </c:pt>
                <c:pt idx="3">
                  <c:v>2.5 - 2.999</c:v>
                </c:pt>
                <c:pt idx="4">
                  <c:v>3.0 - 3.499</c:v>
                </c:pt>
                <c:pt idx="5">
                  <c:v>3.5 - 3.999</c:v>
                </c:pt>
                <c:pt idx="6">
                  <c:v>4</c:v>
                </c:pt>
              </c:strCache>
            </c:strRef>
          </c:cat>
          <c:val>
            <c:numRef>
              <c:f>Sheet2!$D$5:$D$11</c:f>
              <c:numCache>
                <c:formatCode>0.00%</c:formatCode>
                <c:ptCount val="7"/>
                <c:pt idx="0">
                  <c:v>2.4128686327077702E-2</c:v>
                </c:pt>
                <c:pt idx="1">
                  <c:v>2.9490616621983899E-2</c:v>
                </c:pt>
                <c:pt idx="2">
                  <c:v>0.115281501340483</c:v>
                </c:pt>
                <c:pt idx="3">
                  <c:v>0.187667560321716</c:v>
                </c:pt>
                <c:pt idx="4">
                  <c:v>0.32841823056300301</c:v>
                </c:pt>
                <c:pt idx="5">
                  <c:v>0.284182305630027</c:v>
                </c:pt>
                <c:pt idx="6">
                  <c:v>3.0831099195710501E-2</c:v>
                </c:pt>
              </c:numCache>
            </c:numRef>
          </c:val>
          <c:extLst>
            <c:ext xmlns:c16="http://schemas.microsoft.com/office/drawing/2014/chart" uri="{C3380CC4-5D6E-409C-BE32-E72D297353CC}">
              <c16:uniqueId val="{00000000-FEB4-48D8-9DC6-4A3238769C1E}"/>
            </c:ext>
          </c:extLst>
        </c:ser>
        <c:dLbls>
          <c:showLegendKey val="0"/>
          <c:showVal val="1"/>
          <c:showCatName val="0"/>
          <c:showSerName val="0"/>
          <c:showPercent val="0"/>
          <c:showBubbleSize val="0"/>
        </c:dLbls>
        <c:gapWidth val="75"/>
        <c:axId val="36524416"/>
        <c:axId val="36527104"/>
      </c:barChart>
      <c:catAx>
        <c:axId val="36524416"/>
        <c:scaling>
          <c:orientation val="minMax"/>
        </c:scaling>
        <c:delete val="0"/>
        <c:axPos val="l"/>
        <c:numFmt formatCode="General" sourceLinked="1"/>
        <c:majorTickMark val="none"/>
        <c:minorTickMark val="none"/>
        <c:tickLblPos val="nextTo"/>
        <c:txPr>
          <a:bodyPr rot="0" vert="horz"/>
          <a:lstStyle/>
          <a:p>
            <a:pPr>
              <a:defRPr/>
            </a:pPr>
            <a:endParaRPr lang="en-US"/>
          </a:p>
        </c:txPr>
        <c:crossAx val="36527104"/>
        <c:crosses val="autoZero"/>
        <c:auto val="1"/>
        <c:lblAlgn val="ctr"/>
        <c:lblOffset val="100"/>
        <c:noMultiLvlLbl val="0"/>
      </c:catAx>
      <c:valAx>
        <c:axId val="36527104"/>
        <c:scaling>
          <c:orientation val="minMax"/>
        </c:scaling>
        <c:delete val="0"/>
        <c:axPos val="b"/>
        <c:numFmt formatCode="0.00%" sourceLinked="1"/>
        <c:majorTickMark val="none"/>
        <c:minorTickMark val="none"/>
        <c:tickLblPos val="nextTo"/>
        <c:txPr>
          <a:bodyPr rot="0" vert="horz"/>
          <a:lstStyle/>
          <a:p>
            <a:pPr>
              <a:defRPr/>
            </a:pPr>
            <a:endParaRPr lang="en-US"/>
          </a:p>
        </c:txPr>
        <c:crossAx val="3652441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F1833-6C38-40F6-9641-066884613E9C}" type="datetimeFigureOut">
              <a:rPr lang="en-US" smtClean="0"/>
              <a:t>7/27/18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613B1-D384-42E3-BD40-317AAFE343CB}" type="slidenum">
              <a:rPr lang="en-US" smtClean="0"/>
              <a:t>‹#›</a:t>
            </a:fld>
            <a:endParaRPr lang="en-US" dirty="0"/>
          </a:p>
        </p:txBody>
      </p:sp>
    </p:spTree>
    <p:extLst>
      <p:ext uri="{BB962C8B-B14F-4D97-AF65-F5344CB8AC3E}">
        <p14:creationId xmlns:p14="http://schemas.microsoft.com/office/powerpoint/2010/main" val="76068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2B643-0F57-4E9B-B227-1380C9AE6826}" type="slidenum">
              <a:rPr lang="en-US" smtClean="0"/>
              <a:t>25</a:t>
            </a:fld>
            <a:endParaRPr lang="en-US" dirty="0"/>
          </a:p>
        </p:txBody>
      </p:sp>
    </p:spTree>
    <p:extLst>
      <p:ext uri="{BB962C8B-B14F-4D97-AF65-F5344CB8AC3E}">
        <p14:creationId xmlns:p14="http://schemas.microsoft.com/office/powerpoint/2010/main" val="77723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099B83C-BC82-4B39-BB8A-A3DC1598C0DB}"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1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5B011F-6E3B-4AFB-BAAD-8A9B59C9183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494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57F572-DE02-4792-AC3F-58C2E1A7F20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414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1E59BBF-3C2F-4CF3-A41B-EDA2C1EB8E24}"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527028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099B83C-BC82-4B39-BB8A-A3DC1598C0D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692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62071F2-13D9-432B-96B3-40D4742C6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1022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4A35F8-39E4-4685-8151-D3C4A51E9E7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875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C4C52E1-175F-45CF-BBC0-0F16E1FF0B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24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A8ACE11-7E52-4CA0-ABE5-E9376822046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8866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96716D-35FB-4D95-A54D-82E971E19A1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6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B558F87-203A-4CB8-AF5D-F53A61AD632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361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62071F2-13D9-432B-96B3-40D4742C650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8377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8C02CF0-A334-4AEE-86FC-7B591B54516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6634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E4D5DF6-81DA-4D00-9E8E-0639CA666FE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4129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5B011F-6E3B-4AFB-BAAD-8A9B59C9183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337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57F572-DE02-4792-AC3F-58C2E1A7F20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688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B943F3-F85A-4252-A676-FE4D54C4DF19}" type="datetimeFigureOut">
              <a:rPr lang="en-US" smtClean="0"/>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A922E3-87E6-4AC1-897E-3CD272973F65}" type="slidenum">
              <a:rPr lang="en-US" smtClean="0"/>
              <a:t>‹#›</a:t>
            </a:fld>
            <a:endParaRPr lang="en-US" dirty="0"/>
          </a:p>
        </p:txBody>
      </p:sp>
    </p:spTree>
    <p:extLst>
      <p:ext uri="{BB962C8B-B14F-4D97-AF65-F5344CB8AC3E}">
        <p14:creationId xmlns:p14="http://schemas.microsoft.com/office/powerpoint/2010/main" val="412839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34A35F8-39E4-4685-8151-D3C4A51E9E7F}"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6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C4C52E1-175F-45CF-BBC0-0F16E1FF0B4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63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A8ACE11-7E52-4CA0-ABE5-E9376822046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382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96716D-35FB-4D95-A54D-82E971E19A1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2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B558F87-203A-4CB8-AF5D-F53A61AD632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356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8C02CF0-A334-4AEE-86FC-7B591B54516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990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E4D5DF6-81DA-4D00-9E8E-0639CA666FE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010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61E59BBF-3C2F-4CF3-A41B-EDA2C1EB8E24}"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98751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61E59BBF-3C2F-4CF3-A41B-EDA2C1EB8E24}"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10016772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slideLayout" Target="../slideLayouts/slideLayout24.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slideLayout" Target="../slideLayouts/slideLayout24.xml"/><Relationship Id="rId4"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slideLayout" Target="../slideLayouts/slideLayout24.xml"/><Relationship Id="rId4"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slideLayout" Target="../slideLayouts/slideLayout24.xml"/><Relationship Id="rId4"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slideLayout" Target="../slideLayouts/slideLayout24.xml"/><Relationship Id="rId4"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wcupa.edu/InfoServices/accessibility.aspx"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www.wcupa.edu/viceProvost/ussss/ossd/proctoringCenter.aspx"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mailto:TAdkins@tamuc.edu"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Jcraig@wcupa.edu" TargetMode="External"/><Relationship Id="rId7" Type="http://schemas.openxmlformats.org/officeDocument/2006/relationships/image" Target="../media/image16.jpg"/><Relationship Id="rId2" Type="http://schemas.openxmlformats.org/officeDocument/2006/relationships/hyperlink" Target="mailto:TAdkins@tamuc.edu" TargetMode="External"/><Relationship Id="rId1" Type="http://schemas.openxmlformats.org/officeDocument/2006/relationships/slideLayout" Target="../slideLayouts/slideLayout16.xml"/><Relationship Id="rId6" Type="http://schemas.openxmlformats.org/officeDocument/2006/relationships/hyperlink" Target="mailto:MPatwell@wcupa.edu" TargetMode="External"/><Relationship Id="rId5" Type="http://schemas.openxmlformats.org/officeDocument/2006/relationships/hyperlink" Target="mailto:jmanigo@wcupa.edu" TargetMode="External"/><Relationship Id="rId4" Type="http://schemas.openxmlformats.org/officeDocument/2006/relationships/hyperlink" Target="mailto:FAtuahene@wcup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723900" y="1219200"/>
            <a:ext cx="7772400" cy="1470025"/>
          </a:xfrm>
        </p:spPr>
        <p:txBody>
          <a:bodyPr>
            <a:normAutofit/>
          </a:bodyPr>
          <a:lstStyle/>
          <a:p>
            <a:r>
              <a:rPr lang="en-US" altLang="en-US" dirty="0"/>
              <a:t>University College</a:t>
            </a:r>
          </a:p>
        </p:txBody>
      </p:sp>
      <p:sp>
        <p:nvSpPr>
          <p:cNvPr id="5" name="Subtitle 4"/>
          <p:cNvSpPr>
            <a:spLocks noGrp="1"/>
          </p:cNvSpPr>
          <p:nvPr>
            <p:ph type="subTitle" idx="1"/>
          </p:nvPr>
        </p:nvSpPr>
        <p:spPr>
          <a:xfrm>
            <a:off x="457200" y="3124200"/>
            <a:ext cx="8305800" cy="1752600"/>
          </a:xfrm>
        </p:spPr>
        <p:txBody>
          <a:bodyPr/>
          <a:lstStyle/>
          <a:p>
            <a:pPr>
              <a:defRPr/>
            </a:pPr>
            <a:r>
              <a:rPr lang="en-US" dirty="0"/>
              <a:t>Moderator: Dr. Tabetha </a:t>
            </a:r>
            <a:r>
              <a:rPr lang="en-US" dirty="0" err="1"/>
              <a:t>adkins</a:t>
            </a:r>
            <a:endParaRPr lang="en-US" dirty="0"/>
          </a:p>
          <a:p>
            <a:pPr>
              <a:defRPr/>
            </a:pPr>
            <a:r>
              <a:rPr lang="en-US" dirty="0"/>
              <a:t> associate provost &amp; Dean, university college</a:t>
            </a: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687887"/>
            <a:ext cx="22415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7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a:t>Who are our students?</a:t>
            </a:r>
          </a:p>
        </p:txBody>
      </p:sp>
      <p:sp>
        <p:nvSpPr>
          <p:cNvPr id="3" name="Content Placeholder 2"/>
          <p:cNvSpPr>
            <a:spLocks noGrp="1"/>
          </p:cNvSpPr>
          <p:nvPr>
            <p:ph idx="1"/>
          </p:nvPr>
        </p:nvSpPr>
        <p:spPr>
          <a:xfrm>
            <a:off x="190500" y="1828800"/>
            <a:ext cx="8763000" cy="4267200"/>
          </a:xfrm>
        </p:spPr>
        <p:txBody>
          <a:bodyPr>
            <a:normAutofit/>
          </a:bodyPr>
          <a:lstStyle/>
          <a:p>
            <a:pPr>
              <a:buFont typeface="Wingdings" panose="05000000000000000000" pitchFamily="2" charset="2"/>
              <a:buChar char="v"/>
            </a:pPr>
            <a:r>
              <a:rPr lang="en-US" sz="2800" b="1" dirty="0"/>
              <a:t>Three category of Exploratory Students:</a:t>
            </a:r>
          </a:p>
          <a:p>
            <a:pPr lvl="1">
              <a:buFont typeface="Courier New" panose="02070309020205020404" pitchFamily="49" charset="0"/>
              <a:buChar char="o"/>
            </a:pPr>
            <a:r>
              <a:rPr lang="en-US" sz="2800" dirty="0"/>
              <a:t>Exploratory Decided students </a:t>
            </a:r>
          </a:p>
          <a:p>
            <a:pPr lvl="1">
              <a:buFont typeface="Courier New" panose="02070309020205020404" pitchFamily="49" charset="0"/>
              <a:buChar char="o"/>
            </a:pPr>
            <a:r>
              <a:rPr lang="en-US" sz="2800" dirty="0"/>
              <a:t>Exploratory undecided students </a:t>
            </a:r>
          </a:p>
          <a:p>
            <a:pPr lvl="1">
              <a:buFont typeface="Courier New" panose="02070309020205020404" pitchFamily="49" charset="0"/>
              <a:buChar char="o"/>
            </a:pPr>
            <a:r>
              <a:rPr lang="en-US" sz="2800" dirty="0"/>
              <a:t>Students with multiple majors in mind</a:t>
            </a:r>
          </a:p>
          <a:p>
            <a:pPr>
              <a:buFont typeface="Wingdings" panose="05000000000000000000" pitchFamily="2" charset="2"/>
              <a:buChar char="v"/>
            </a:pPr>
            <a:r>
              <a:rPr lang="en-US" sz="2800" dirty="0"/>
              <a:t>Students are required to declare by 45 credits</a:t>
            </a:r>
          </a:p>
          <a:p>
            <a:pPr>
              <a:buFont typeface="Wingdings" panose="05000000000000000000" pitchFamily="2" charset="2"/>
              <a:buChar char="v"/>
            </a:pPr>
            <a:r>
              <a:rPr lang="en-US" sz="2800" dirty="0"/>
              <a:t>Role of  Faculty Advisors</a:t>
            </a:r>
          </a:p>
          <a:p>
            <a:pPr>
              <a:buFont typeface="Wingdings" panose="05000000000000000000" pitchFamily="2" charset="2"/>
              <a:buChar char="v"/>
            </a:pPr>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71292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292100" y="173883"/>
            <a:ext cx="8229600" cy="1143000"/>
          </a:xfrm>
        </p:spPr>
        <p:txBody>
          <a:bodyPr>
            <a:noAutofit/>
          </a:bodyPr>
          <a:lstStyle/>
          <a:p>
            <a:pPr algn="l"/>
            <a:r>
              <a:rPr lang="en-US" sz="2400" dirty="0"/>
              <a:t>A student comes to you and says that he no longer wants to be enrolled in the major he is in.  What would you tell him to do?</a:t>
            </a:r>
            <a:br>
              <a:rPr lang="en-US" sz="2400" dirty="0"/>
            </a:br>
            <a:r>
              <a:rPr lang="en-US" sz="2400" dirty="0"/>
              <a:t> </a:t>
            </a:r>
          </a:p>
        </p:txBody>
      </p:sp>
      <p:sp>
        <p:nvSpPr>
          <p:cNvPr id="3" name="TPAnswers"/>
          <p:cNvSpPr>
            <a:spLocks noGrp="1"/>
          </p:cNvSpPr>
          <p:nvPr>
            <p:ph type="body" idx="1"/>
            <p:custDataLst>
              <p:tags r:id="rId2"/>
            </p:custDataLst>
          </p:nvPr>
        </p:nvSpPr>
        <p:spPr>
          <a:xfrm>
            <a:off x="533400" y="1491528"/>
            <a:ext cx="4114800" cy="4525963"/>
          </a:xfrm>
        </p:spPr>
        <p:txBody>
          <a:bodyPr>
            <a:noAutofit/>
          </a:bodyPr>
          <a:lstStyle/>
          <a:p>
            <a:pPr marL="457200" indent="-457200">
              <a:buAutoNum type="alphaUcPeriod"/>
            </a:pPr>
            <a:r>
              <a:rPr lang="en-US" sz="2400" dirty="0"/>
              <a:t>Tell him you can't help him because you only know about the curriculum in your discipline.</a:t>
            </a:r>
          </a:p>
          <a:p>
            <a:pPr marL="457200" indent="-457200">
              <a:buAutoNum type="alphaUcPeriod"/>
            </a:pPr>
            <a:r>
              <a:rPr lang="en-US" sz="2400" dirty="0"/>
              <a:t>Tell him to follow the general education requirements in the catalog and that should be OK.</a:t>
            </a:r>
          </a:p>
          <a:p>
            <a:pPr marL="457200" indent="-457200">
              <a:buAutoNum type="alphaUcPeriod"/>
            </a:pPr>
            <a:r>
              <a:rPr lang="en-US" sz="2400" dirty="0"/>
              <a:t>Send him to the Exploratory Studies Academic Advising Center.</a:t>
            </a:r>
            <a:endParaRPr lang="en-US" sz="2200" dirty="0"/>
          </a:p>
        </p:txBody>
      </p:sp>
      <p:sp>
        <p:nvSpPr>
          <p:cNvPr id="17" name="TPChart" descr="A. got 0, B. got 0, C. got 0, "/>
          <p:cNvSpPr/>
          <p:nvPr>
            <p:custDataLst>
              <p:tags r:id="rId3"/>
            </p:custDataLst>
          </p:nvPr>
        </p:nvSpPr>
        <p:spPr>
          <a:xfrm>
            <a:off x="4406900" y="1316883"/>
            <a:ext cx="4572000" cy="5143500"/>
          </a:xfrm>
          <a:prstGeom prst="rect">
            <a:avLst/>
          </a:prstGeom>
          <a:blipFill>
            <a:blip r:embed="rId6"/>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TPCountdown"/>
          <p:cNvGrpSpPr>
            <a:grpSpLocks noChangeAspect="1"/>
          </p:cNvGrpSpPr>
          <p:nvPr>
            <p:custDataLst>
              <p:tags r:id="rId4"/>
            </p:custDataLst>
          </p:nvPr>
        </p:nvGrpSpPr>
        <p:grpSpPr>
          <a:xfrm>
            <a:off x="762000" y="5823324"/>
            <a:ext cx="1270000" cy="635000"/>
            <a:chOff x="7683500" y="5842000"/>
            <a:chExt cx="1270000" cy="635000"/>
          </a:xfrm>
        </p:grpSpPr>
        <p:sp>
          <p:nvSpPr>
            <p:cNvPr id="12"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untdownText"/>
            <p:cNvSpPr txBox="1"/>
            <p:nvPr/>
          </p:nvSpPr>
          <p:spPr>
            <a:xfrm>
              <a:off x="7785100" y="6045200"/>
              <a:ext cx="889000" cy="381000"/>
            </a:xfrm>
            <a:prstGeom prst="rect">
              <a:avLst/>
            </a:prstGeom>
            <a:blipFill>
              <a:blip r:embed="rId7"/>
              <a:stretch>
                <a:fillRect/>
              </a:stretch>
            </a:blipFill>
            <a:ln>
              <a:solidFill>
                <a:srgbClr val="000000"/>
              </a:solidFill>
            </a:ln>
          </p:spPr>
          <p:txBody>
            <a:bodyPr vert="horz" rtlCol="0" anchor="ctr" anchorCtr="1">
              <a:noAutofit/>
            </a:bodyPr>
            <a:lstStyle/>
            <a:p>
              <a:pPr algn="ctr"/>
              <a:endParaRPr lang="en-US" sz="2400" b="1">
                <a:solidFill>
                  <a:srgbClr val="FF0000"/>
                </a:solidFill>
                <a:latin typeface="Tahoma" panose="020B0604030504040204" pitchFamily="34" charset="0"/>
              </a:endParaRPr>
            </a:p>
          </p:txBody>
        </p:sp>
        <p:cxnSp>
          <p:nvCxnSpPr>
            <p:cNvPr id="14"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534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077200" cy="1143000"/>
          </a:xfrm>
        </p:spPr>
        <p:txBody>
          <a:bodyPr>
            <a:normAutofit fontScale="90000"/>
          </a:bodyPr>
          <a:lstStyle/>
          <a:p>
            <a:pPr algn="l"/>
            <a:r>
              <a:rPr lang="en-US" sz="2400" dirty="0"/>
              <a:t>A student drops by the departmental office and you are the only person around.  She says that she wants to just take a class and  she doesn't want to be a full time student.  What do you advise her?</a:t>
            </a:r>
          </a:p>
        </p:txBody>
      </p:sp>
      <p:sp>
        <p:nvSpPr>
          <p:cNvPr id="3" name="TPAnswers"/>
          <p:cNvSpPr>
            <a:spLocks noGrp="1"/>
          </p:cNvSpPr>
          <p:nvPr>
            <p:ph type="body" idx="1"/>
            <p:custDataLst>
              <p:tags r:id="rId2"/>
            </p:custDataLst>
          </p:nvPr>
        </p:nvSpPr>
        <p:spPr>
          <a:xfrm>
            <a:off x="350520" y="1722437"/>
            <a:ext cx="4114800" cy="4525963"/>
          </a:xfrm>
        </p:spPr>
        <p:txBody>
          <a:bodyPr>
            <a:normAutofit/>
          </a:bodyPr>
          <a:lstStyle/>
          <a:p>
            <a:pPr marL="514350" indent="-514350">
              <a:buAutoNum type="alphaUcPeriod"/>
            </a:pPr>
            <a:r>
              <a:rPr lang="en-US" sz="2800" dirty="0"/>
              <a:t>Tell her to go to Exploratory Studies Academic Advising Center.</a:t>
            </a:r>
          </a:p>
          <a:p>
            <a:pPr marL="514350" indent="-514350">
              <a:buAutoNum type="alphaUcPeriod"/>
            </a:pPr>
            <a:r>
              <a:rPr lang="en-US" sz="2800" dirty="0"/>
              <a:t>Tell her to go to Admissions</a:t>
            </a:r>
          </a:p>
          <a:p>
            <a:pPr marL="514350" indent="-514350">
              <a:buAutoNum type="alphaUcPeriod"/>
            </a:pPr>
            <a:r>
              <a:rPr lang="en-US" sz="2800" dirty="0"/>
              <a:t>Send her to the Registrar’s Office.</a:t>
            </a:r>
          </a:p>
        </p:txBody>
      </p:sp>
      <p:sp>
        <p:nvSpPr>
          <p:cNvPr id="6" name="TPChart" descr="A. got 0.33, B. got 0.33, C. got 0.33, "/>
          <p:cNvSpPr/>
          <p:nvPr>
            <p:custDataLst>
              <p:tags r:id="rId3"/>
            </p:custDataLst>
          </p:nvPr>
        </p:nvSpPr>
        <p:spPr>
          <a:xfrm>
            <a:off x="4038600" y="1600200"/>
            <a:ext cx="5041900" cy="5143500"/>
          </a:xfrm>
          <a:prstGeom prst="rect">
            <a:avLst/>
          </a:prstGeom>
          <a:blipFill>
            <a:blip r:embed="rId6"/>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TPCountdown"/>
          <p:cNvGrpSpPr>
            <a:grpSpLocks noChangeAspect="1"/>
          </p:cNvGrpSpPr>
          <p:nvPr>
            <p:custDataLst>
              <p:tags r:id="rId4"/>
            </p:custDataLst>
          </p:nvPr>
        </p:nvGrpSpPr>
        <p:grpSpPr>
          <a:xfrm>
            <a:off x="609600" y="5486400"/>
            <a:ext cx="1270000" cy="635000"/>
            <a:chOff x="7683500" y="5842000"/>
            <a:chExt cx="1270000" cy="635000"/>
          </a:xfrm>
        </p:grpSpPr>
        <p:sp>
          <p:nvSpPr>
            <p:cNvPr id="12"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untdownText"/>
            <p:cNvSpPr txBox="1"/>
            <p:nvPr/>
          </p:nvSpPr>
          <p:spPr>
            <a:xfrm>
              <a:off x="7785100" y="6045200"/>
              <a:ext cx="889000" cy="381000"/>
            </a:xfrm>
            <a:prstGeom prst="rect">
              <a:avLst/>
            </a:prstGeom>
            <a:blipFill>
              <a:blip r:embed="rId7"/>
              <a:stretch>
                <a:fillRect/>
              </a:stretch>
            </a:blipFill>
            <a:ln>
              <a:solidFill>
                <a:srgbClr val="000000"/>
              </a:solidFill>
            </a:ln>
          </p:spPr>
          <p:txBody>
            <a:bodyPr vert="horz" rtlCol="0" anchor="ctr" anchorCtr="1">
              <a:noAutofit/>
            </a:bodyPr>
            <a:lstStyle/>
            <a:p>
              <a:pPr algn="ctr"/>
              <a:endParaRPr lang="en-US" sz="2400" b="1">
                <a:solidFill>
                  <a:srgbClr val="FF0000"/>
                </a:solidFill>
                <a:latin typeface="Tahoma" panose="020B0604030504040204" pitchFamily="34" charset="0"/>
              </a:endParaRPr>
            </a:p>
          </p:txBody>
        </p:sp>
        <p:cxnSp>
          <p:nvCxnSpPr>
            <p:cNvPr id="14"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00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descr="A. got 0, B. got 0, C. got 0, "/>
          <p:cNvSpPr/>
          <p:nvPr>
            <p:custDataLst>
              <p:tags r:id="rId2"/>
            </p:custDataLst>
          </p:nvPr>
        </p:nvSpPr>
        <p:spPr>
          <a:xfrm>
            <a:off x="4508500" y="1600200"/>
            <a:ext cx="4572000" cy="5143500"/>
          </a:xfrm>
          <a:prstGeom prst="rect">
            <a:avLst/>
          </a:prstGeom>
          <a:blipFill>
            <a:blip r:embed="rId6"/>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152400" y="425965"/>
            <a:ext cx="8382000" cy="1143000"/>
          </a:xfrm>
        </p:spPr>
        <p:txBody>
          <a:bodyPr/>
          <a:lstStyle/>
          <a:p>
            <a:r>
              <a:rPr lang="en-US" sz="2800" dirty="0"/>
              <a:t>A student in your major entry level class states that she is Undeclared or Exploratory. What would you tell her?</a:t>
            </a:r>
          </a:p>
        </p:txBody>
      </p:sp>
      <p:sp>
        <p:nvSpPr>
          <p:cNvPr id="3" name="TPAnswers" title="Answer Text Shape"/>
          <p:cNvSpPr>
            <a:spLocks noGrp="1"/>
          </p:cNvSpPr>
          <p:nvPr>
            <p:ph type="body" idx="1"/>
            <p:custDataLst>
              <p:tags r:id="rId3"/>
            </p:custDataLst>
          </p:nvPr>
        </p:nvSpPr>
        <p:spPr>
          <a:xfrm>
            <a:off x="393700" y="2438399"/>
            <a:ext cx="4114800" cy="3925033"/>
          </a:xfrm>
        </p:spPr>
        <p:txBody>
          <a:bodyPr/>
          <a:lstStyle/>
          <a:p>
            <a:pPr marL="514350" indent="-514350">
              <a:buFont typeface="Arial" charset="0"/>
              <a:buAutoNum type="alphaUcPeriod"/>
            </a:pPr>
            <a:r>
              <a:rPr lang="en-US" dirty="0"/>
              <a:t>Welcome her and ask about her interest in your discipline</a:t>
            </a:r>
          </a:p>
          <a:p>
            <a:pPr marL="514350" indent="-514350">
              <a:buFont typeface="Arial" charset="0"/>
              <a:buAutoNum type="alphaUcPeriod"/>
            </a:pPr>
            <a:r>
              <a:rPr lang="en-US" dirty="0"/>
              <a:t>Tell her the class is only for people who knew what major they wanted</a:t>
            </a:r>
          </a:p>
          <a:p>
            <a:pPr marL="514350" indent="-514350">
              <a:buFont typeface="Arial" charset="0"/>
              <a:buAutoNum type="alphaUcPeriod"/>
            </a:pPr>
            <a:r>
              <a:rPr lang="en-US" dirty="0"/>
              <a:t>Tell her to go to Admissions</a:t>
            </a:r>
          </a:p>
        </p:txBody>
      </p:sp>
      <p:sp>
        <p:nvSpPr>
          <p:cNvPr id="4"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TPCountdown"/>
          <p:cNvGrpSpPr>
            <a:grpSpLocks noChangeAspect="1"/>
          </p:cNvGrpSpPr>
          <p:nvPr>
            <p:custDataLst>
              <p:tags r:id="rId4"/>
            </p:custDataLst>
          </p:nvPr>
        </p:nvGrpSpPr>
        <p:grpSpPr>
          <a:xfrm>
            <a:off x="8382000" y="6096000"/>
            <a:ext cx="635000" cy="635000"/>
            <a:chOff x="8318500" y="6032500"/>
            <a:chExt cx="635000" cy="635000"/>
          </a:xfrm>
        </p:grpSpPr>
        <p:sp>
          <p:nvSpPr>
            <p:cNvPr id="15" name="CountdownShape"/>
            <p:cNvSpPr/>
            <p:nvPr/>
          </p:nvSpPr>
          <p:spPr>
            <a:xfrm>
              <a:off x="8318500" y="6032500"/>
              <a:ext cx="635000" cy="635000"/>
            </a:xfrm>
            <a:prstGeom prst="bevel">
              <a:avLst/>
            </a:prstGeom>
            <a:solidFill/>
            <a:ln>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untdownText"/>
            <p:cNvSpPr txBox="1"/>
            <p:nvPr/>
          </p:nvSpPr>
          <p:spPr>
            <a:xfrm>
              <a:off x="8318500" y="6032500"/>
              <a:ext cx="635000" cy="635000"/>
            </a:xfrm>
            <a:prstGeom prst="rect">
              <a:avLst/>
            </a:prstGeom>
            <a:blipFill>
              <a:blip r:embed="rId7"/>
              <a:stretch>
                <a:fillRect/>
              </a:stretch>
            </a:blipFill>
          </p:spPr>
          <p:txBody>
            <a:bodyPr vert="horz" rtlCol="0" anchor="ctr" anchorCtr="1">
              <a:noAutofit/>
            </a:bodyPr>
            <a:lstStyle/>
            <a:p>
              <a:pPr algn="ctr"/>
              <a:endParaRPr lang="en-US" b="1">
                <a:latin typeface="Tahoma" panose="020B0604030504040204" pitchFamily="34" charset="0"/>
              </a:endParaRPr>
            </a:p>
          </p:txBody>
        </p:sp>
      </p:grpSp>
    </p:spTree>
    <p:custDataLst>
      <p:tags r:id="rId1"/>
    </p:custDataLst>
    <p:extLst>
      <p:ext uri="{BB962C8B-B14F-4D97-AF65-F5344CB8AC3E}">
        <p14:creationId xmlns:p14="http://schemas.microsoft.com/office/powerpoint/2010/main" val="347077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228600" y="758952"/>
            <a:ext cx="8686800" cy="1831848"/>
          </a:xfrm>
        </p:spPr>
        <p:txBody>
          <a:bodyPr>
            <a:normAutofit/>
          </a:bodyPr>
          <a:lstStyle/>
          <a:p>
            <a:r>
              <a:rPr lang="en-US" altLang="en-US" sz="5700" dirty="0"/>
              <a:t>The Learning Assistance and Resource Center (LARC)</a:t>
            </a:r>
          </a:p>
        </p:txBody>
      </p:sp>
      <p:sp>
        <p:nvSpPr>
          <p:cNvPr id="4" name="Subtitle 4"/>
          <p:cNvSpPr>
            <a:spLocks noGrp="1"/>
          </p:cNvSpPr>
          <p:nvPr>
            <p:ph type="subTitle" idx="1"/>
          </p:nvPr>
        </p:nvSpPr>
        <p:spPr>
          <a:xfrm>
            <a:off x="457200" y="4455620"/>
            <a:ext cx="8534400" cy="1487979"/>
          </a:xfrm>
        </p:spPr>
        <p:txBody>
          <a:bodyPr>
            <a:normAutofit/>
          </a:bodyPr>
          <a:lstStyle/>
          <a:p>
            <a:r>
              <a:rPr lang="en-US" dirty="0"/>
              <a:t>Jocelyn Manigo, </a:t>
            </a:r>
            <a:r>
              <a:rPr lang="en-US" dirty="0" err="1"/>
              <a:t>Ed.D</a:t>
            </a:r>
            <a:r>
              <a:rPr lang="en-US" dirty="0"/>
              <a:t> - director</a:t>
            </a:r>
          </a:p>
          <a:p>
            <a:r>
              <a:rPr lang="en-US" dirty="0"/>
              <a:t>Contact: Lawrence Center Room  224</a:t>
            </a:r>
          </a:p>
          <a:p>
            <a:r>
              <a:rPr lang="en-US" dirty="0"/>
              <a:t>Phone: 610-436-2535</a:t>
            </a:r>
          </a:p>
        </p:txBody>
      </p:sp>
    </p:spTree>
    <p:extLst>
      <p:ext uri="{BB962C8B-B14F-4D97-AF65-F5344CB8AC3E}">
        <p14:creationId xmlns:p14="http://schemas.microsoft.com/office/powerpoint/2010/main" val="194253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286605"/>
            <a:ext cx="7833359" cy="1008796"/>
          </a:xfrm>
        </p:spPr>
        <p:txBody>
          <a:bodyPr/>
          <a:lstStyle/>
          <a:p>
            <a:r>
              <a:rPr lang="en-US" dirty="0"/>
              <a:t>Mission Summary</a:t>
            </a:r>
          </a:p>
        </p:txBody>
      </p:sp>
      <p:sp>
        <p:nvSpPr>
          <p:cNvPr id="3" name="Text Placeholder 2"/>
          <p:cNvSpPr>
            <a:spLocks noGrp="1"/>
          </p:cNvSpPr>
          <p:nvPr>
            <p:ph type="body" idx="1"/>
          </p:nvPr>
        </p:nvSpPr>
        <p:spPr>
          <a:xfrm>
            <a:off x="533401" y="1845734"/>
            <a:ext cx="7833360" cy="4023360"/>
          </a:xfrm>
        </p:spPr>
        <p:txBody>
          <a:bodyPr>
            <a:normAutofit/>
          </a:bodyPr>
          <a:lstStyle/>
          <a:p>
            <a:pPr>
              <a:buFont typeface="Wingdings" panose="05000000000000000000" pitchFamily="2" charset="2"/>
              <a:buChar char="v"/>
            </a:pPr>
            <a:r>
              <a:rPr lang="en-US" sz="2800" dirty="0"/>
              <a:t>Provide quality academic support services</a:t>
            </a:r>
          </a:p>
          <a:p>
            <a:pPr>
              <a:buFont typeface="Wingdings" panose="05000000000000000000" pitchFamily="2" charset="2"/>
              <a:buChar char="v"/>
            </a:pPr>
            <a:r>
              <a:rPr lang="en-US" sz="2800" dirty="0"/>
              <a:t>Develop active, independent learners</a:t>
            </a:r>
          </a:p>
          <a:p>
            <a:pPr>
              <a:buFont typeface="Wingdings" panose="05000000000000000000" pitchFamily="2" charset="2"/>
              <a:buChar char="v"/>
            </a:pPr>
            <a:r>
              <a:rPr lang="en-US" sz="2800" dirty="0"/>
              <a:t>Teach skills necessary for academic and personal success</a:t>
            </a:r>
          </a:p>
        </p:txBody>
      </p:sp>
    </p:spTree>
    <p:extLst>
      <p:ext uri="{BB962C8B-B14F-4D97-AF65-F5344CB8AC3E}">
        <p14:creationId xmlns:p14="http://schemas.microsoft.com/office/powerpoint/2010/main" val="22378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a:t>Programs &amp; Services</a:t>
            </a:r>
          </a:p>
        </p:txBody>
      </p:sp>
      <p:sp>
        <p:nvSpPr>
          <p:cNvPr id="3" name="Text Placeholder 2"/>
          <p:cNvSpPr>
            <a:spLocks noGrp="1"/>
          </p:cNvSpPr>
          <p:nvPr>
            <p:ph type="body" idx="1"/>
          </p:nvPr>
        </p:nvSpPr>
        <p:spPr>
          <a:xfrm>
            <a:off x="304800" y="1905000"/>
            <a:ext cx="8382000" cy="4267200"/>
          </a:xfrm>
        </p:spPr>
        <p:txBody>
          <a:bodyPr>
            <a:noAutofit/>
          </a:bodyPr>
          <a:lstStyle/>
          <a:p>
            <a:pPr>
              <a:buFont typeface="Wingdings" panose="05000000000000000000" pitchFamily="2" charset="2"/>
              <a:buChar char="v"/>
            </a:pPr>
            <a:r>
              <a:rPr lang="en-US" sz="2800" dirty="0"/>
              <a:t>Tutoring </a:t>
            </a:r>
          </a:p>
          <a:p>
            <a:pPr>
              <a:buFont typeface="Wingdings" panose="05000000000000000000" pitchFamily="2" charset="2"/>
              <a:buChar char="v"/>
            </a:pPr>
            <a:r>
              <a:rPr lang="en-US" sz="2800" dirty="0"/>
              <a:t>Supplemental Instruction </a:t>
            </a:r>
            <a:r>
              <a:rPr lang="en-US" sz="1400" dirty="0"/>
              <a:t>*</a:t>
            </a:r>
            <a:r>
              <a:rPr lang="en-US" sz="1400" i="1" dirty="0"/>
              <a:t>for chemistry and biology courses</a:t>
            </a:r>
          </a:p>
          <a:p>
            <a:pPr>
              <a:buFont typeface="Wingdings" panose="05000000000000000000" pitchFamily="2" charset="2"/>
              <a:buChar char="v"/>
            </a:pPr>
            <a:r>
              <a:rPr lang="en-US" sz="2800" dirty="0"/>
              <a:t>ADP Support</a:t>
            </a:r>
          </a:p>
          <a:p>
            <a:pPr>
              <a:buFont typeface="Wingdings" panose="05000000000000000000" pitchFamily="2" charset="2"/>
              <a:buChar char="v"/>
            </a:pPr>
            <a:r>
              <a:rPr lang="en-US" sz="2800" dirty="0"/>
              <a:t>The Achieve! Program</a:t>
            </a:r>
          </a:p>
          <a:p>
            <a:pPr>
              <a:buFont typeface="Wingdings" panose="05000000000000000000" pitchFamily="2" charset="2"/>
              <a:buChar char="v"/>
            </a:pPr>
            <a:r>
              <a:rPr lang="en-US" sz="2800" dirty="0"/>
              <a:t>Academic Success Workshops</a:t>
            </a:r>
          </a:p>
          <a:p>
            <a:pPr>
              <a:buFont typeface="Wingdings" panose="05000000000000000000" pitchFamily="2" charset="2"/>
              <a:buChar char="v"/>
            </a:pPr>
            <a:r>
              <a:rPr lang="en-US" sz="2800" dirty="0"/>
              <a:t>Basic Skills Testing Workshops</a:t>
            </a:r>
          </a:p>
          <a:p>
            <a:pPr>
              <a:buFont typeface="Wingdings" panose="05000000000000000000" pitchFamily="2" charset="2"/>
              <a:buChar char="v"/>
            </a:pPr>
            <a:r>
              <a:rPr lang="en-US" sz="2800" dirty="0" err="1"/>
              <a:t>Smarthinking</a:t>
            </a:r>
            <a:r>
              <a:rPr lang="en-US" sz="2800" dirty="0"/>
              <a:t> (online)</a:t>
            </a:r>
          </a:p>
          <a:p>
            <a:pPr>
              <a:buFont typeface="Wingdings" panose="05000000000000000000" pitchFamily="2" charset="2"/>
              <a:buChar char="v"/>
            </a:pPr>
            <a:r>
              <a:rPr lang="en-US" sz="2800" dirty="0"/>
              <a:t>Partnerships</a:t>
            </a:r>
          </a:p>
        </p:txBody>
      </p:sp>
    </p:spTree>
    <p:extLst>
      <p:ext uri="{BB962C8B-B14F-4D97-AF65-F5344CB8AC3E}">
        <p14:creationId xmlns:p14="http://schemas.microsoft.com/office/powerpoint/2010/main" val="36371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6605"/>
            <a:ext cx="7909559" cy="1084996"/>
          </a:xfrm>
        </p:spPr>
        <p:txBody>
          <a:bodyPr>
            <a:normAutofit fontScale="90000"/>
          </a:bodyPr>
          <a:lstStyle/>
          <a:p>
            <a:r>
              <a:rPr lang="en-US" dirty="0"/>
              <a:t>How  Can Faculty Help – Your Role</a:t>
            </a:r>
          </a:p>
        </p:txBody>
      </p:sp>
      <p:sp>
        <p:nvSpPr>
          <p:cNvPr id="3" name="Text Placeholder 2"/>
          <p:cNvSpPr>
            <a:spLocks noGrp="1"/>
          </p:cNvSpPr>
          <p:nvPr>
            <p:ph type="body" idx="1"/>
          </p:nvPr>
        </p:nvSpPr>
        <p:spPr>
          <a:xfrm>
            <a:off x="457201" y="1981200"/>
            <a:ext cx="7909560" cy="3887894"/>
          </a:xfrm>
        </p:spPr>
        <p:txBody>
          <a:bodyPr>
            <a:normAutofit/>
          </a:bodyPr>
          <a:lstStyle/>
          <a:p>
            <a:pPr>
              <a:buFont typeface="Wingdings" panose="05000000000000000000" pitchFamily="2" charset="2"/>
              <a:buChar char="v"/>
            </a:pPr>
            <a:r>
              <a:rPr lang="en-US" sz="2800" dirty="0"/>
              <a:t>Utilize Early Alert</a:t>
            </a:r>
          </a:p>
          <a:p>
            <a:pPr>
              <a:buFont typeface="Wingdings" panose="05000000000000000000" pitchFamily="2" charset="2"/>
              <a:buChar char="v"/>
            </a:pPr>
            <a:r>
              <a:rPr lang="en-US" sz="2800" dirty="0"/>
              <a:t>Recommend tutoring/other services</a:t>
            </a:r>
          </a:p>
          <a:p>
            <a:pPr>
              <a:buFont typeface="Wingdings" panose="05000000000000000000" pitchFamily="2" charset="2"/>
              <a:buChar char="v"/>
            </a:pPr>
            <a:r>
              <a:rPr lang="en-US" sz="2800" dirty="0"/>
              <a:t>Recommend tutors</a:t>
            </a:r>
          </a:p>
        </p:txBody>
      </p:sp>
    </p:spTree>
    <p:extLst>
      <p:ext uri="{BB962C8B-B14F-4D97-AF65-F5344CB8AC3E}">
        <p14:creationId xmlns:p14="http://schemas.microsoft.com/office/powerpoint/2010/main" val="305460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99171"/>
            <a:ext cx="8851900" cy="1237529"/>
          </a:xfrm>
        </p:spPr>
        <p:txBody>
          <a:bodyPr>
            <a:noAutofit/>
          </a:bodyPr>
          <a:lstStyle/>
          <a:p>
            <a:pPr algn="l"/>
            <a:r>
              <a:rPr lang="en-US" sz="3200" dirty="0"/>
              <a:t>The goal of the Early Alert Program is to promote academic success for students by</a:t>
            </a:r>
            <a:br>
              <a:rPr lang="en-US" sz="3200" dirty="0"/>
            </a:br>
            <a:r>
              <a:rPr lang="en-US" sz="3200" dirty="0"/>
              <a:t> </a:t>
            </a:r>
          </a:p>
        </p:txBody>
      </p:sp>
      <p:sp>
        <p:nvSpPr>
          <p:cNvPr id="3" name="TPAnswers"/>
          <p:cNvSpPr>
            <a:spLocks noGrp="1"/>
          </p:cNvSpPr>
          <p:nvPr>
            <p:ph type="body" idx="1"/>
            <p:custDataLst>
              <p:tags r:id="rId2"/>
            </p:custDataLst>
          </p:nvPr>
        </p:nvSpPr>
        <p:spPr>
          <a:xfrm>
            <a:off x="152400" y="1860764"/>
            <a:ext cx="4114800" cy="4525963"/>
          </a:xfrm>
        </p:spPr>
        <p:txBody>
          <a:bodyPr>
            <a:noAutofit/>
          </a:bodyPr>
          <a:lstStyle/>
          <a:p>
            <a:pPr marL="514350" indent="-514350">
              <a:buAutoNum type="alphaUcPeriod"/>
            </a:pPr>
            <a:r>
              <a:rPr lang="en-US" sz="2200" dirty="0"/>
              <a:t>Identifying students having trouble with targeted course material</a:t>
            </a:r>
          </a:p>
          <a:p>
            <a:pPr marL="514350" indent="-514350">
              <a:buAutoNum type="alphaUcPeriod"/>
            </a:pPr>
            <a:r>
              <a:rPr lang="en-US" sz="2200" dirty="0"/>
              <a:t>Providing students timely support and direction to appropriate campus resources</a:t>
            </a:r>
          </a:p>
          <a:p>
            <a:pPr marL="514350" indent="-514350">
              <a:buAutoNum type="alphaUcPeriod"/>
            </a:pPr>
            <a:r>
              <a:rPr lang="en-US" sz="2200" dirty="0"/>
              <a:t>Making the college transition process more enjoyable by providing more opportunity for academic success</a:t>
            </a:r>
          </a:p>
          <a:p>
            <a:pPr marL="514350" indent="-514350">
              <a:buAutoNum type="alphaUcPeriod"/>
            </a:pPr>
            <a:r>
              <a:rPr lang="en-US" sz="2200" dirty="0"/>
              <a:t>All of the above​</a:t>
            </a:r>
          </a:p>
        </p:txBody>
      </p:sp>
      <p:sp>
        <p:nvSpPr>
          <p:cNvPr id="10" name="TPChart" descr="A. got 0, B. got 0, C. got 0, D. got 0, "/>
          <p:cNvSpPr/>
          <p:nvPr>
            <p:custDataLst>
              <p:tags r:id="rId3"/>
            </p:custDataLst>
          </p:nvPr>
        </p:nvSpPr>
        <p:spPr>
          <a:xfrm>
            <a:off x="4410364" y="1536700"/>
            <a:ext cx="4572000" cy="5143500"/>
          </a:xfrm>
          <a:prstGeom prst="rect">
            <a:avLst/>
          </a:prstGeom>
          <a:blipFill>
            <a:blip r:embed="rId6"/>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TPCountdown"/>
          <p:cNvGrpSpPr>
            <a:grpSpLocks noChangeAspect="1"/>
          </p:cNvGrpSpPr>
          <p:nvPr>
            <p:custDataLst>
              <p:tags r:id="rId4"/>
            </p:custDataLst>
          </p:nvPr>
        </p:nvGrpSpPr>
        <p:grpSpPr>
          <a:xfrm>
            <a:off x="7747000" y="6096000"/>
            <a:ext cx="1270000" cy="635000"/>
            <a:chOff x="7683500" y="5842000"/>
            <a:chExt cx="1270000" cy="635000"/>
          </a:xfrm>
        </p:grpSpPr>
        <p:sp>
          <p:nvSpPr>
            <p:cNvPr id="7"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7785100" y="6045200"/>
              <a:ext cx="889000" cy="381000"/>
            </a:xfrm>
            <a:prstGeom prst="rect">
              <a:avLst/>
            </a:prstGeom>
            <a:blipFill>
              <a:blip r:embed="rId7"/>
              <a:stretch>
                <a:fillRect/>
              </a:stretch>
            </a:blipFill>
            <a:ln>
              <a:solidFill>
                <a:srgbClr val="000000"/>
              </a:solidFill>
            </a:ln>
          </p:spPr>
          <p:txBody>
            <a:bodyPr vert="horz" rtlCol="0" anchor="ctr" anchorCtr="1">
              <a:noAutofit/>
            </a:bodyPr>
            <a:lstStyle/>
            <a:p>
              <a:pPr algn="ctr"/>
              <a:endParaRPr lang="en-US" sz="2400" b="1">
                <a:solidFill>
                  <a:srgbClr val="FF0000"/>
                </a:solidFill>
                <a:latin typeface="Tahoma" panose="020B0604030504040204" pitchFamily="34" charset="0"/>
              </a:endParaRPr>
            </a:p>
          </p:txBody>
        </p:sp>
        <p:cxnSp>
          <p:nvCxnSpPr>
            <p:cNvPr id="9"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383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388936"/>
            <a:ext cx="8382000" cy="1287463"/>
          </a:xfrm>
        </p:spPr>
        <p:txBody>
          <a:bodyPr>
            <a:noAutofit/>
          </a:bodyPr>
          <a:lstStyle/>
          <a:p>
            <a:pPr algn="l"/>
            <a:r>
              <a:rPr lang="en-US" sz="2000" dirty="0"/>
              <a:t>You have a student in need of help in your class, but it's not just about the course content.  The student may need other skill development, such as how to take notes, how to participate more effectively in class, or how to manage time in order to successfully complete assignments.  Which series will help your student develop these skills?</a:t>
            </a:r>
          </a:p>
        </p:txBody>
      </p:sp>
      <p:sp>
        <p:nvSpPr>
          <p:cNvPr id="3" name="TPAnswers"/>
          <p:cNvSpPr>
            <a:spLocks noGrp="1"/>
          </p:cNvSpPr>
          <p:nvPr>
            <p:ph type="body" idx="1"/>
            <p:custDataLst>
              <p:tags r:id="rId2"/>
            </p:custDataLst>
          </p:nvPr>
        </p:nvSpPr>
        <p:spPr>
          <a:xfrm>
            <a:off x="152400" y="2438400"/>
            <a:ext cx="5181600" cy="4525963"/>
          </a:xfrm>
        </p:spPr>
        <p:txBody>
          <a:bodyPr>
            <a:normAutofit/>
          </a:bodyPr>
          <a:lstStyle/>
          <a:p>
            <a:pPr marL="457200" indent="-457200">
              <a:buAutoNum type="alphaUcPeriod"/>
            </a:pPr>
            <a:r>
              <a:rPr lang="en-US" sz="2200" dirty="0"/>
              <a:t>Supplemental Instruction for high-risk biology and chemistry courses</a:t>
            </a:r>
          </a:p>
          <a:p>
            <a:pPr marL="457200" indent="-457200">
              <a:buAutoNum type="alphaUcPeriod"/>
            </a:pPr>
            <a:r>
              <a:rPr lang="en-US" sz="2200" dirty="0"/>
              <a:t>Academic Success Workshops</a:t>
            </a:r>
          </a:p>
          <a:p>
            <a:pPr marL="457200" indent="-457200">
              <a:buAutoNum type="alphaUcPeriod"/>
            </a:pPr>
            <a:r>
              <a:rPr lang="en-US" sz="2200" dirty="0"/>
              <a:t>Basic Skills Test Workshop</a:t>
            </a:r>
          </a:p>
          <a:p>
            <a:pPr marL="457200" indent="-457200">
              <a:buAutoNum type="alphaUcPeriod"/>
            </a:pPr>
            <a:r>
              <a:rPr lang="en-US" sz="2200" dirty="0"/>
              <a:t>The Travel Adventures Film Series (a series you should definitely check out for yourself)</a:t>
            </a:r>
          </a:p>
        </p:txBody>
      </p:sp>
      <p:sp>
        <p:nvSpPr>
          <p:cNvPr id="5" name="TPChart" descr="A. got 0, B. got 0, C. got 0, D. got 0, "/>
          <p:cNvSpPr/>
          <p:nvPr>
            <p:custDataLst>
              <p:tags r:id="rId3"/>
            </p:custDataLst>
          </p:nvPr>
        </p:nvSpPr>
        <p:spPr>
          <a:xfrm>
            <a:off x="4648200" y="1905000"/>
            <a:ext cx="4572000" cy="5143500"/>
          </a:xfrm>
          <a:prstGeom prst="rect">
            <a:avLst/>
          </a:prstGeom>
          <a:blipFill>
            <a:blip r:embed="rId6"/>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TPCountdown"/>
          <p:cNvGrpSpPr>
            <a:grpSpLocks noChangeAspect="1"/>
          </p:cNvGrpSpPr>
          <p:nvPr>
            <p:custDataLst>
              <p:tags r:id="rId4"/>
            </p:custDataLst>
          </p:nvPr>
        </p:nvGrpSpPr>
        <p:grpSpPr>
          <a:xfrm>
            <a:off x="1219200" y="5943600"/>
            <a:ext cx="1270000" cy="635000"/>
            <a:chOff x="7683500" y="5842000"/>
            <a:chExt cx="1270000" cy="635000"/>
          </a:xfrm>
        </p:grpSpPr>
        <p:sp>
          <p:nvSpPr>
            <p:cNvPr id="12" name="CountdownShape"/>
            <p:cNvSpPr/>
            <p:nvPr/>
          </p:nvSpPr>
          <p:spPr>
            <a:xfrm>
              <a:off x="7683500" y="5842000"/>
              <a:ext cx="1270000" cy="635000"/>
            </a:xfrm>
            <a:prstGeom prst="cube">
              <a:avLst/>
            </a:prstGeom>
            <a:solidFill>
              <a:srgbClr val="3333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untdownText"/>
            <p:cNvSpPr txBox="1"/>
            <p:nvPr/>
          </p:nvSpPr>
          <p:spPr>
            <a:xfrm>
              <a:off x="7785100" y="6045200"/>
              <a:ext cx="889000" cy="381000"/>
            </a:xfrm>
            <a:prstGeom prst="rect">
              <a:avLst/>
            </a:prstGeom>
            <a:blipFill>
              <a:blip r:embed="rId7"/>
              <a:stretch>
                <a:fillRect/>
              </a:stretch>
            </a:blipFill>
            <a:ln>
              <a:solidFill>
                <a:srgbClr val="000000"/>
              </a:solidFill>
            </a:ln>
          </p:spPr>
          <p:txBody>
            <a:bodyPr vert="horz" rtlCol="0" anchor="ctr" anchorCtr="1">
              <a:noAutofit/>
            </a:bodyPr>
            <a:lstStyle/>
            <a:p>
              <a:pPr algn="ctr"/>
              <a:endParaRPr lang="en-US" sz="2400" b="1">
                <a:solidFill>
                  <a:srgbClr val="FF0000"/>
                </a:solidFill>
                <a:latin typeface="Tahoma" panose="020B0604030504040204" pitchFamily="34" charset="0"/>
              </a:endParaRPr>
            </a:p>
          </p:txBody>
        </p:sp>
        <p:cxnSp>
          <p:nvCxnSpPr>
            <p:cNvPr id="14" name="CountdownLine"/>
            <p:cNvCxnSpPr/>
            <p:nvPr/>
          </p:nvCxnSpPr>
          <p:spPr>
            <a:xfrm>
              <a:off x="8001000" y="5943600"/>
              <a:ext cx="5080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 name="TPPolling"/>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374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nodeType="after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76CB-45CE-7240-920A-1994B39ED9C3}"/>
              </a:ext>
            </a:extLst>
          </p:cNvPr>
          <p:cNvSpPr>
            <a:spLocks noGrp="1"/>
          </p:cNvSpPr>
          <p:nvPr>
            <p:ph type="title"/>
          </p:nvPr>
        </p:nvSpPr>
        <p:spPr/>
        <p:txBody>
          <a:bodyPr/>
          <a:lstStyle/>
          <a:p>
            <a:pPr algn="ctr"/>
            <a:r>
              <a:rPr lang="en-US" dirty="0"/>
              <a:t>Student Support Services</a:t>
            </a:r>
          </a:p>
        </p:txBody>
      </p:sp>
      <p:sp>
        <p:nvSpPr>
          <p:cNvPr id="3" name="Content Placeholder 2">
            <a:extLst>
              <a:ext uri="{FF2B5EF4-FFF2-40B4-BE49-F238E27FC236}">
                <a16:creationId xmlns:a16="http://schemas.microsoft.com/office/drawing/2014/main" id="{4537E425-1DC1-E442-9DBA-4C6652FA0F8A}"/>
              </a:ext>
            </a:extLst>
          </p:cNvPr>
          <p:cNvSpPr>
            <a:spLocks noGrp="1"/>
          </p:cNvSpPr>
          <p:nvPr>
            <p:ph idx="1"/>
          </p:nvPr>
        </p:nvSpPr>
        <p:spPr/>
        <p:txBody>
          <a:bodyPr/>
          <a:lstStyle/>
          <a:p>
            <a:endParaRPr lang="en-US" dirty="0"/>
          </a:p>
          <a:p>
            <a:r>
              <a:rPr lang="en-US" dirty="0"/>
              <a:t>Academic Development Program (ADP)</a:t>
            </a:r>
          </a:p>
          <a:p>
            <a:r>
              <a:rPr lang="en-US" dirty="0"/>
              <a:t>Learning Assistance Resource Center (LARC)</a:t>
            </a:r>
          </a:p>
          <a:p>
            <a:r>
              <a:rPr lang="en-US" dirty="0"/>
              <a:t>Exploratory Studies</a:t>
            </a:r>
          </a:p>
          <a:p>
            <a:r>
              <a:rPr lang="en-US" dirty="0"/>
              <a:t>Office of Services for Students with Disabilities (OSSD)</a:t>
            </a:r>
          </a:p>
        </p:txBody>
      </p:sp>
    </p:spTree>
    <p:extLst>
      <p:ext uri="{BB962C8B-B14F-4D97-AF65-F5344CB8AC3E}">
        <p14:creationId xmlns:p14="http://schemas.microsoft.com/office/powerpoint/2010/main" val="344958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152400" y="381000"/>
            <a:ext cx="8991600" cy="2667000"/>
          </a:xfrm>
        </p:spPr>
        <p:txBody>
          <a:bodyPr>
            <a:noAutofit/>
          </a:bodyPr>
          <a:lstStyle/>
          <a:p>
            <a:br>
              <a:rPr lang="en-US" altLang="en-US" sz="5800" dirty="0"/>
            </a:br>
            <a:br>
              <a:rPr lang="en-US" altLang="en-US" sz="5800" dirty="0"/>
            </a:br>
            <a:r>
              <a:rPr lang="en-US" altLang="en-US" sz="5800" dirty="0"/>
              <a:t>Office of Services for Students with Disabilities (OSSD)</a:t>
            </a:r>
          </a:p>
        </p:txBody>
      </p:sp>
      <p:sp>
        <p:nvSpPr>
          <p:cNvPr id="6" name="Subtitle 4"/>
          <p:cNvSpPr>
            <a:spLocks noGrp="1"/>
          </p:cNvSpPr>
          <p:nvPr>
            <p:ph type="subTitle" idx="1"/>
          </p:nvPr>
        </p:nvSpPr>
        <p:spPr>
          <a:xfrm>
            <a:off x="381000" y="3886200"/>
            <a:ext cx="8610600" cy="2438400"/>
          </a:xfrm>
        </p:spPr>
        <p:txBody>
          <a:bodyPr/>
          <a:lstStyle/>
          <a:p>
            <a:endParaRPr lang="en-US" dirty="0"/>
          </a:p>
          <a:p>
            <a:pPr algn="l"/>
            <a:r>
              <a:rPr lang="en-US" sz="3600" dirty="0"/>
              <a:t>Dr. Martin  Patwell –  Director</a:t>
            </a:r>
          </a:p>
          <a:p>
            <a:pPr algn="l"/>
            <a:r>
              <a:rPr lang="en-US" sz="3600" dirty="0"/>
              <a:t>Location: Lawrence Center Room 223 </a:t>
            </a:r>
          </a:p>
          <a:p>
            <a:pPr algn="l"/>
            <a:r>
              <a:rPr lang="en-US" sz="3600" dirty="0"/>
              <a:t>Phone: 610-436-2564</a:t>
            </a:r>
          </a:p>
        </p:txBody>
      </p:sp>
    </p:spTree>
    <p:extLst>
      <p:ext uri="{BB962C8B-B14F-4D97-AF65-F5344CB8AC3E}">
        <p14:creationId xmlns:p14="http://schemas.microsoft.com/office/powerpoint/2010/main" val="4939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1"/>
            <a:ext cx="7886700" cy="1143000"/>
          </a:xfrm>
        </p:spPr>
        <p:txBody>
          <a:bodyPr>
            <a:normAutofit/>
          </a:bodyPr>
          <a:lstStyle/>
          <a:p>
            <a:pPr algn="ctr"/>
            <a:r>
              <a:rPr lang="en-US" sz="3600" dirty="0"/>
              <a:t>Students Served by OSSD </a:t>
            </a:r>
            <a:br>
              <a:rPr lang="en-US" sz="3600" dirty="0"/>
            </a:br>
            <a:r>
              <a:rPr lang="en-US" sz="2800" dirty="0"/>
              <a:t> </a:t>
            </a:r>
          </a:p>
        </p:txBody>
      </p:sp>
      <p:graphicFrame>
        <p:nvGraphicFramePr>
          <p:cNvPr id="4" name="Content Placeholder 3"/>
          <p:cNvGraphicFramePr>
            <a:graphicFrameLocks noGrp="1"/>
          </p:cNvGraphicFramePr>
          <p:nvPr>
            <p:ph idx="1"/>
            <p:extLst/>
          </p:nvPr>
        </p:nvGraphicFramePr>
        <p:xfrm>
          <a:off x="1435894" y="1447800"/>
          <a:ext cx="7497366"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04800" y="1524000"/>
            <a:ext cx="2667000" cy="167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Percentage by Disability Pie Chart </a:t>
            </a:r>
          </a:p>
          <a:p>
            <a:pPr algn="ctr"/>
            <a:endParaRPr lang="en-US" dirty="0"/>
          </a:p>
          <a:p>
            <a:pPr algn="ctr"/>
            <a:r>
              <a:rPr lang="en-US" dirty="0"/>
              <a:t>900 Students </a:t>
            </a:r>
          </a:p>
        </p:txBody>
      </p:sp>
    </p:spTree>
    <p:extLst>
      <p:ext uri="{BB962C8B-B14F-4D97-AF65-F5344CB8AC3E}">
        <p14:creationId xmlns:p14="http://schemas.microsoft.com/office/powerpoint/2010/main" val="159562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762000" y="1219200"/>
          <a:ext cx="76962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9600" y="381000"/>
            <a:ext cx="7620000" cy="584775"/>
          </a:xfrm>
          <a:prstGeom prst="rect">
            <a:avLst/>
          </a:prstGeom>
          <a:noFill/>
        </p:spPr>
        <p:txBody>
          <a:bodyPr wrap="square" rtlCol="0">
            <a:spAutoFit/>
          </a:bodyPr>
          <a:lstStyle/>
          <a:p>
            <a:r>
              <a:rPr lang="en-US" sz="3200" dirty="0"/>
              <a:t>Student’s  Registered  with   OSSD   G.P.A.  </a:t>
            </a:r>
          </a:p>
        </p:txBody>
      </p:sp>
    </p:spTree>
    <p:extLst>
      <p:ext uri="{BB962C8B-B14F-4D97-AF65-F5344CB8AC3E}">
        <p14:creationId xmlns:p14="http://schemas.microsoft.com/office/powerpoint/2010/main" val="115565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1325563"/>
          </a:xfrm>
        </p:spPr>
        <p:txBody>
          <a:bodyPr/>
          <a:lstStyle/>
          <a:p>
            <a:endParaRPr lang="en-US" dirty="0"/>
          </a:p>
        </p:txBody>
      </p:sp>
      <p:pic>
        <p:nvPicPr>
          <p:cNvPr id="3" name="Content Placeholder 4" descr="acc.jpg"/>
          <p:cNvPicPr>
            <a:picLocks noGrp="1" noChangeAspect="1"/>
          </p:cNvPicPr>
          <p:nvPr>
            <p:ph sz="half" idx="4294967295"/>
          </p:nvPr>
        </p:nvPicPr>
        <p:blipFill>
          <a:blip r:embed="rId2" cstate="print"/>
          <a:stretch>
            <a:fillRect/>
          </a:stretch>
        </p:blipFill>
        <p:spPr>
          <a:xfrm>
            <a:off x="0" y="492125"/>
            <a:ext cx="8251825" cy="5507038"/>
          </a:xfrm>
          <a:prstGeom prst="rect">
            <a:avLst/>
          </a:prstGeom>
        </p:spPr>
      </p:pic>
    </p:spTree>
    <p:extLst>
      <p:ext uri="{BB962C8B-B14F-4D97-AF65-F5344CB8AC3E}">
        <p14:creationId xmlns:p14="http://schemas.microsoft.com/office/powerpoint/2010/main" val="272381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81" y="216779"/>
            <a:ext cx="4645819" cy="865207"/>
          </a:xfrm>
        </p:spPr>
        <p:txBody>
          <a:bodyPr/>
          <a:lstStyle/>
          <a:p>
            <a:r>
              <a:rPr lang="en-US" dirty="0"/>
              <a:t> </a:t>
            </a:r>
            <a:r>
              <a:rPr lang="en-US" sz="2800" b="1" dirty="0"/>
              <a:t>Closed  CAPTIONING   Policy </a:t>
            </a:r>
          </a:p>
        </p:txBody>
      </p:sp>
      <p:sp>
        <p:nvSpPr>
          <p:cNvPr id="4" name="Content Placeholder 3"/>
          <p:cNvSpPr>
            <a:spLocks noGrp="1"/>
          </p:cNvSpPr>
          <p:nvPr>
            <p:ph idx="1"/>
          </p:nvPr>
        </p:nvSpPr>
        <p:spPr>
          <a:xfrm>
            <a:off x="4582048" y="3315956"/>
            <a:ext cx="4028552" cy="2810208"/>
          </a:xfrm>
        </p:spPr>
        <p:txBody>
          <a:bodyPr>
            <a:normAutofit/>
          </a:bodyPr>
          <a:lstStyle/>
          <a:p>
            <a:pPr>
              <a:buFont typeface="Wingdings" panose="05000000000000000000" pitchFamily="2" charset="2"/>
              <a:buChar char="v"/>
            </a:pPr>
            <a:r>
              <a:rPr lang="en-US" dirty="0"/>
              <a:t>Closed Captioning - for information, please refer to the Accessible Software Applications dropdown link on the </a:t>
            </a:r>
            <a:r>
              <a:rPr lang="en-US" dirty="0">
                <a:hlinkClick r:id="rId2"/>
              </a:rPr>
              <a:t>Information Technology Accessibility webpage</a:t>
            </a:r>
            <a:r>
              <a:rPr lang="en-US" dirty="0"/>
              <a:t>.</a:t>
            </a:r>
          </a:p>
        </p:txBody>
      </p:sp>
      <p:sp>
        <p:nvSpPr>
          <p:cNvPr id="3" name="Text Placeholder 2"/>
          <p:cNvSpPr>
            <a:spLocks noGrp="1"/>
          </p:cNvSpPr>
          <p:nvPr>
            <p:ph type="body" sz="half" idx="2"/>
          </p:nvPr>
        </p:nvSpPr>
        <p:spPr>
          <a:xfrm>
            <a:off x="343222" y="1234387"/>
            <a:ext cx="3594588" cy="5173663"/>
          </a:xfrm>
        </p:spPr>
        <p:txBody>
          <a:bodyPr>
            <a:noAutofit/>
          </a:bodyPr>
          <a:lstStyle/>
          <a:p>
            <a:r>
              <a:rPr lang="en-US" sz="2000" dirty="0"/>
              <a:t>West Chester University is committed to adhering to the requirements of Sections 504 &amp; 508 of the Rehabilitation Act of 1973 and the Americans with Disabilities Act of 1990, by providing reasonable accommodations to qualified individuals with disabilities. In addition to individuals who are deaf or have a hearing loss, other individuals with documented disabilities may require accommodations and/or modifications to course materials and/or other University communications. </a:t>
            </a:r>
          </a:p>
        </p:txBody>
      </p:sp>
      <p:sp>
        <p:nvSpPr>
          <p:cNvPr id="5" name="AutoShape 2" descr="Image result for Closed-Captioning"/>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Closed-Captioning VIDEO"/>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Closed-Captioning VIDEO"/>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Closed,Caption"/>
          <p:cNvSpPr>
            <a:spLocks noChangeAspect="1" noChangeArrowheads="1"/>
          </p:cNvSpPr>
          <p:nvPr/>
        </p:nvSpPr>
        <p:spPr bwMode="auto">
          <a:xfrm>
            <a:off x="969778" y="-6178"/>
            <a:ext cx="1614488"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495" y="160337"/>
            <a:ext cx="172164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50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34889" y="185980"/>
            <a:ext cx="8832911" cy="5757620"/>
          </a:xfrm>
        </p:spPr>
        <p:txBody>
          <a:bodyPr anchor="ctr">
            <a:noAutofit/>
          </a:bodyPr>
          <a:lstStyle/>
          <a:p>
            <a:pPr marL="45720" indent="0">
              <a:lnSpc>
                <a:spcPct val="150000"/>
              </a:lnSpc>
              <a:spcBef>
                <a:spcPts val="0"/>
              </a:spcBef>
              <a:buNone/>
            </a:pPr>
            <a:r>
              <a:rPr lang="en-US" sz="4000" b="1" dirty="0"/>
              <a:t>Types of Accommodations </a:t>
            </a:r>
          </a:p>
          <a:p>
            <a:pPr>
              <a:lnSpc>
                <a:spcPct val="150000"/>
              </a:lnSpc>
              <a:spcBef>
                <a:spcPts val="0"/>
              </a:spcBef>
            </a:pPr>
            <a:r>
              <a:rPr lang="en-US" sz="2400" dirty="0"/>
              <a:t>Extended Time for Test Taking</a:t>
            </a:r>
          </a:p>
          <a:p>
            <a:pPr>
              <a:lnSpc>
                <a:spcPct val="150000"/>
              </a:lnSpc>
              <a:spcBef>
                <a:spcPts val="0"/>
              </a:spcBef>
            </a:pPr>
            <a:r>
              <a:rPr lang="en-US" sz="2400" dirty="0">
                <a:hlinkClick r:id="rId3"/>
              </a:rPr>
              <a:t>http://www.wcupa.edu/viceProvost/ussss/ossd/proctoringCenter.aspx</a:t>
            </a:r>
            <a:endParaRPr lang="en-US" sz="2400" dirty="0"/>
          </a:p>
          <a:p>
            <a:pPr>
              <a:lnSpc>
                <a:spcPct val="150000"/>
              </a:lnSpc>
              <a:spcBef>
                <a:spcPts val="0"/>
              </a:spcBef>
              <a:buFont typeface="Wingdings" panose="05000000000000000000" pitchFamily="2" charset="2"/>
              <a:buChar char="v"/>
            </a:pPr>
            <a:r>
              <a:rPr lang="en-US" sz="2400" dirty="0"/>
              <a:t>Alternative Textbook Format</a:t>
            </a:r>
          </a:p>
          <a:p>
            <a:pPr>
              <a:lnSpc>
                <a:spcPct val="150000"/>
              </a:lnSpc>
              <a:spcBef>
                <a:spcPts val="0"/>
              </a:spcBef>
              <a:buFont typeface="Wingdings" panose="05000000000000000000" pitchFamily="2" charset="2"/>
              <a:buChar char="v"/>
            </a:pPr>
            <a:r>
              <a:rPr lang="en-US" sz="2400" dirty="0"/>
              <a:t>Note-taking Assistance</a:t>
            </a:r>
          </a:p>
          <a:p>
            <a:pPr>
              <a:lnSpc>
                <a:spcPct val="150000"/>
              </a:lnSpc>
              <a:spcBef>
                <a:spcPts val="0"/>
              </a:spcBef>
              <a:buFont typeface="Wingdings" panose="05000000000000000000" pitchFamily="2" charset="2"/>
              <a:buChar char="v"/>
            </a:pPr>
            <a:r>
              <a:rPr lang="en-US" sz="2400" dirty="0"/>
              <a:t>Alternative Testing Locations</a:t>
            </a:r>
          </a:p>
          <a:p>
            <a:pPr>
              <a:lnSpc>
                <a:spcPct val="150000"/>
              </a:lnSpc>
              <a:spcBef>
                <a:spcPts val="0"/>
              </a:spcBef>
              <a:buFont typeface="Wingdings" panose="05000000000000000000" pitchFamily="2" charset="2"/>
              <a:buChar char="v"/>
            </a:pPr>
            <a:r>
              <a:rPr lang="en-US" sz="2400" dirty="0"/>
              <a:t>Adaptive Classroom Technology</a:t>
            </a:r>
          </a:p>
          <a:p>
            <a:pPr>
              <a:lnSpc>
                <a:spcPct val="150000"/>
              </a:lnSpc>
              <a:spcBef>
                <a:spcPts val="0"/>
              </a:spcBef>
              <a:buFont typeface="Wingdings" panose="05000000000000000000" pitchFamily="2" charset="2"/>
              <a:buChar char="v"/>
            </a:pPr>
            <a:r>
              <a:rPr lang="en-US" sz="2400" dirty="0"/>
              <a:t> </a:t>
            </a:r>
            <a:r>
              <a:rPr lang="en-US" sz="1600" dirty="0"/>
              <a:t>Student is only entitled to the  accomodations stated in the  Letter of Accomodation(LOA)  If  the wish to discuss  additional accommodations  they need to  go to OSSD </a:t>
            </a:r>
          </a:p>
          <a:p>
            <a:pPr marL="0" indent="0">
              <a:lnSpc>
                <a:spcPct val="150000"/>
              </a:lnSpc>
              <a:spcBef>
                <a:spcPts val="0"/>
              </a:spcBef>
              <a:buNone/>
            </a:pPr>
            <a:r>
              <a:rPr lang="en-US" sz="1600" dirty="0"/>
              <a:t>Accommodations are not  retroactive they begin when the LOA   is  presented to the faculty member </a:t>
            </a:r>
          </a:p>
        </p:txBody>
      </p:sp>
      <p:sp>
        <p:nvSpPr>
          <p:cNvPr id="4" name="AutoShape 2" descr="Image result for Test Clip Art"/>
          <p:cNvSpPr>
            <a:spLocks noChangeAspect="1" noChangeArrowheads="1"/>
          </p:cNvSpPr>
          <p:nvPr/>
        </p:nvSpPr>
        <p:spPr bwMode="auto">
          <a:xfrm>
            <a:off x="116681" y="-960438"/>
            <a:ext cx="1500188"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Test Clip Art"/>
          <p:cNvSpPr>
            <a:spLocks noChangeAspect="1" noChangeArrowheads="1"/>
          </p:cNvSpPr>
          <p:nvPr/>
        </p:nvSpPr>
        <p:spPr bwMode="auto">
          <a:xfrm>
            <a:off x="234889" y="-818907"/>
            <a:ext cx="1500188"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Image result for Test Clip Art"/>
          <p:cNvSpPr>
            <a:spLocks noChangeAspect="1" noChangeArrowheads="1"/>
          </p:cNvSpPr>
          <p:nvPr/>
        </p:nvSpPr>
        <p:spPr bwMode="auto">
          <a:xfrm>
            <a:off x="345281" y="-655638"/>
            <a:ext cx="1500188"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Image result for Test Clip Art"/>
          <p:cNvSpPr>
            <a:spLocks noChangeAspect="1" noChangeArrowheads="1"/>
          </p:cNvSpPr>
          <p:nvPr/>
        </p:nvSpPr>
        <p:spPr bwMode="auto">
          <a:xfrm>
            <a:off x="459581" y="-503238"/>
            <a:ext cx="1500188"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1" descr="Image result for College Clip Art"/>
          <p:cNvSpPr>
            <a:spLocks noChangeAspect="1" noChangeArrowheads="1"/>
          </p:cNvSpPr>
          <p:nvPr/>
        </p:nvSpPr>
        <p:spPr bwMode="auto">
          <a:xfrm>
            <a:off x="116681" y="-960438"/>
            <a:ext cx="2014538"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85981"/>
            <a:ext cx="1524000" cy="1518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022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77000" cy="901396"/>
          </a:xfrm>
        </p:spPr>
        <p:txBody>
          <a:bodyPr>
            <a:noAutofit/>
          </a:bodyPr>
          <a:lstStyle/>
          <a:p>
            <a:r>
              <a:rPr lang="en-US" sz="2800" b="1" dirty="0"/>
              <a:t>Encouraging Student Disclosure of Disability</a:t>
            </a:r>
          </a:p>
        </p:txBody>
      </p:sp>
      <p:sp>
        <p:nvSpPr>
          <p:cNvPr id="3" name="Content Placeholder 2"/>
          <p:cNvSpPr>
            <a:spLocks noGrp="1"/>
          </p:cNvSpPr>
          <p:nvPr>
            <p:ph idx="1"/>
          </p:nvPr>
        </p:nvSpPr>
        <p:spPr>
          <a:xfrm>
            <a:off x="381000" y="2514600"/>
            <a:ext cx="8153400" cy="3992563"/>
          </a:xfrm>
        </p:spPr>
        <p:txBody>
          <a:bodyPr anchor="ctr">
            <a:normAutofit/>
          </a:bodyPr>
          <a:lstStyle/>
          <a:p>
            <a:pPr>
              <a:lnSpc>
                <a:spcPct val="150000"/>
              </a:lnSpc>
              <a:buFont typeface="Wingdings" panose="05000000000000000000" pitchFamily="2" charset="2"/>
              <a:buChar char="v"/>
            </a:pPr>
            <a:r>
              <a:rPr lang="en-US" sz="2800" b="1" dirty="0"/>
              <a:t>DO NOT </a:t>
            </a:r>
            <a:r>
              <a:rPr lang="en-US" sz="2800" dirty="0"/>
              <a:t>directly ask or assume a student’s disability</a:t>
            </a:r>
          </a:p>
          <a:p>
            <a:pPr>
              <a:lnSpc>
                <a:spcPct val="150000"/>
              </a:lnSpc>
              <a:buFont typeface="Wingdings" panose="05000000000000000000" pitchFamily="2" charset="2"/>
              <a:buChar char="v"/>
            </a:pPr>
            <a:r>
              <a:rPr lang="en-US" sz="2800" dirty="0"/>
              <a:t>Ensure confidentiality and self disclosure</a:t>
            </a:r>
          </a:p>
          <a:p>
            <a:pPr>
              <a:lnSpc>
                <a:spcPct val="150000"/>
              </a:lnSpc>
              <a:buFont typeface="Wingdings" panose="05000000000000000000" pitchFamily="2" charset="2"/>
              <a:buChar char="v"/>
            </a:pPr>
            <a:r>
              <a:rPr lang="en-US" sz="2800" dirty="0"/>
              <a:t>OSSD  is not a Counseling Center it is for  Academic Accommodation</a:t>
            </a:r>
          </a:p>
          <a:p>
            <a:pPr>
              <a:lnSpc>
                <a:spcPct val="150000"/>
              </a:lnSpc>
              <a:buFont typeface="Wingdings" panose="05000000000000000000" pitchFamily="2" charset="2"/>
              <a:buChar char="v"/>
            </a:pPr>
            <a:r>
              <a:rPr lang="en-US" sz="2800" dirty="0"/>
              <a:t>If a student self discloses, then refer them to OSSD</a:t>
            </a:r>
          </a:p>
        </p:txBody>
      </p:sp>
      <p:sp>
        <p:nvSpPr>
          <p:cNvPr id="4" name="Text Placeholder 3"/>
          <p:cNvSpPr>
            <a:spLocks noGrp="1"/>
          </p:cNvSpPr>
          <p:nvPr>
            <p:ph type="body" sz="half" idx="2"/>
          </p:nvPr>
        </p:nvSpPr>
        <p:spPr>
          <a:xfrm>
            <a:off x="457200" y="1295400"/>
            <a:ext cx="4419600" cy="1143000"/>
          </a:xfrm>
        </p:spPr>
        <p:txBody>
          <a:bodyPr anchor="ctr">
            <a:normAutofit/>
          </a:bodyPr>
          <a:lstStyle/>
          <a:p>
            <a:r>
              <a:rPr lang="en-US" sz="1800" i="1" dirty="0"/>
              <a:t>“I see you are struggling, have you tried other supportive services here on campus such as  LARC, Writing Center Counseling, Career Services, Women's Center, OSSD…”</a:t>
            </a:r>
          </a:p>
          <a:p>
            <a:endParaRPr lang="en-US" dirty="0"/>
          </a:p>
        </p:txBody>
      </p:sp>
      <p:pic>
        <p:nvPicPr>
          <p:cNvPr id="1026" name="Picture 2" descr="http://ts2.mm.bing.net/th?&amp;id=HN.60803485664667425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944" y="66947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36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1AF86B-8471-7944-B1F8-AA38C87230F5}"/>
              </a:ext>
            </a:extLst>
          </p:cNvPr>
          <p:cNvSpPr>
            <a:spLocks noGrp="1"/>
          </p:cNvSpPr>
          <p:nvPr>
            <p:ph type="ctrTitle"/>
          </p:nvPr>
        </p:nvSpPr>
        <p:spPr>
          <a:xfrm>
            <a:off x="1143000" y="1122363"/>
            <a:ext cx="7543800" cy="1239837"/>
          </a:xfrm>
        </p:spPr>
        <p:txBody>
          <a:bodyPr>
            <a:normAutofit/>
          </a:bodyPr>
          <a:lstStyle/>
          <a:p>
            <a:pPr algn="ctr"/>
            <a:r>
              <a:rPr lang="en-US" sz="4800" b="1" dirty="0">
                <a:solidFill>
                  <a:srgbClr val="7030A0"/>
                </a:solidFill>
              </a:rPr>
              <a:t>University College</a:t>
            </a:r>
          </a:p>
        </p:txBody>
      </p:sp>
      <p:sp>
        <p:nvSpPr>
          <p:cNvPr id="10" name="Content Placeholder 9">
            <a:extLst>
              <a:ext uri="{FF2B5EF4-FFF2-40B4-BE49-F238E27FC236}">
                <a16:creationId xmlns:a16="http://schemas.microsoft.com/office/drawing/2014/main" id="{38AA2AF7-C98E-C64F-81E2-2C74BAE3E367}"/>
              </a:ext>
            </a:extLst>
          </p:cNvPr>
          <p:cNvSpPr>
            <a:spLocks noGrp="1"/>
          </p:cNvSpPr>
          <p:nvPr>
            <p:ph type="subTitle" idx="1"/>
          </p:nvPr>
        </p:nvSpPr>
        <p:spPr/>
        <p:txBody>
          <a:bodyPr>
            <a:normAutofit/>
          </a:bodyPr>
          <a:lstStyle/>
          <a:p>
            <a:pPr algn="ctr"/>
            <a:endParaRPr lang="en-US" dirty="0">
              <a:solidFill>
                <a:srgbClr val="7030A0"/>
              </a:solidFill>
              <a:hlinkClick r:id="rId2">
                <a:extLst>
                  <a:ext uri="{A12FA001-AC4F-418D-AE19-62706E023703}">
                    <ahyp:hlinkClr xmlns:ahyp="http://schemas.microsoft.com/office/drawing/2018/hyperlinkcolor" val="tx"/>
                  </a:ext>
                </a:extLst>
              </a:hlinkClick>
            </a:endParaRPr>
          </a:p>
          <a:p>
            <a:pPr algn="ctr"/>
            <a:endParaRPr lang="en-US" dirty="0">
              <a:solidFill>
                <a:srgbClr val="7030A0"/>
              </a:solidFill>
              <a:hlinkClick r:id="rId2">
                <a:extLst>
                  <a:ext uri="{A12FA001-AC4F-418D-AE19-62706E023703}">
                    <ahyp:hlinkClr xmlns:ahyp="http://schemas.microsoft.com/office/drawing/2018/hyperlinkcolor" val="tx"/>
                  </a:ext>
                </a:extLst>
              </a:hlinkClick>
            </a:endParaRPr>
          </a:p>
          <a:p>
            <a:pPr marL="0" indent="0">
              <a:buNone/>
            </a:pPr>
            <a:endParaRPr lang="en-US" dirty="0"/>
          </a:p>
        </p:txBody>
      </p:sp>
      <p:pic>
        <p:nvPicPr>
          <p:cNvPr id="4" name="Picture 3">
            <a:extLst>
              <a:ext uri="{FF2B5EF4-FFF2-40B4-BE49-F238E27FC236}">
                <a16:creationId xmlns:a16="http://schemas.microsoft.com/office/drawing/2014/main" id="{F860610C-1550-BB4D-BDA5-A64F58186BC7}"/>
              </a:ext>
            </a:extLst>
          </p:cNvPr>
          <p:cNvPicPr>
            <a:picLocks noChangeAspect="1"/>
          </p:cNvPicPr>
          <p:nvPr/>
        </p:nvPicPr>
        <p:blipFill>
          <a:blip r:embed="rId3"/>
          <a:stretch>
            <a:fillRect/>
          </a:stretch>
        </p:blipFill>
        <p:spPr>
          <a:xfrm>
            <a:off x="2362200" y="2667000"/>
            <a:ext cx="4967531" cy="2807735"/>
          </a:xfrm>
          <a:prstGeom prst="rect">
            <a:avLst/>
          </a:prstGeom>
        </p:spPr>
      </p:pic>
    </p:spTree>
    <p:extLst>
      <p:ext uri="{BB962C8B-B14F-4D97-AF65-F5344CB8AC3E}">
        <p14:creationId xmlns:p14="http://schemas.microsoft.com/office/powerpoint/2010/main" val="143778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21AF86B-8471-7944-B1F8-AA38C87230F5}"/>
              </a:ext>
            </a:extLst>
          </p:cNvPr>
          <p:cNvSpPr>
            <a:spLocks noGrp="1"/>
          </p:cNvSpPr>
          <p:nvPr>
            <p:ph type="title"/>
          </p:nvPr>
        </p:nvSpPr>
        <p:spPr/>
        <p:txBody>
          <a:bodyPr>
            <a:normAutofit/>
          </a:bodyPr>
          <a:lstStyle/>
          <a:p>
            <a:pPr algn="ctr"/>
            <a:r>
              <a:rPr lang="en-US" sz="4800" b="1" dirty="0">
                <a:solidFill>
                  <a:srgbClr val="7030A0"/>
                </a:solidFill>
              </a:rPr>
              <a:t>Questions? </a:t>
            </a:r>
          </a:p>
        </p:txBody>
      </p:sp>
      <p:sp>
        <p:nvSpPr>
          <p:cNvPr id="10" name="Content Placeholder 9">
            <a:extLst>
              <a:ext uri="{FF2B5EF4-FFF2-40B4-BE49-F238E27FC236}">
                <a16:creationId xmlns:a16="http://schemas.microsoft.com/office/drawing/2014/main" id="{38AA2AF7-C98E-C64F-81E2-2C74BAE3E367}"/>
              </a:ext>
            </a:extLst>
          </p:cNvPr>
          <p:cNvSpPr>
            <a:spLocks noGrp="1"/>
          </p:cNvSpPr>
          <p:nvPr>
            <p:ph sz="half" idx="1"/>
          </p:nvPr>
        </p:nvSpPr>
        <p:spPr/>
        <p:txBody>
          <a:bodyPr/>
          <a:lstStyle/>
          <a:p>
            <a:pPr algn="ctr"/>
            <a:endParaRPr lang="en-US" dirty="0">
              <a:solidFill>
                <a:srgbClr val="7030A0"/>
              </a:solidFill>
              <a:hlinkClick r:id="rId2">
                <a:extLst>
                  <a:ext uri="{A12FA001-AC4F-418D-AE19-62706E023703}">
                    <ahyp:hlinkClr xmlns:ahyp="http://schemas.microsoft.com/office/drawing/2018/hyperlinkcolor" val="tx"/>
                  </a:ext>
                </a:extLst>
              </a:hlinkClick>
            </a:endParaRPr>
          </a:p>
          <a:p>
            <a:pPr algn="ctr"/>
            <a:endParaRPr lang="en-US" dirty="0">
              <a:solidFill>
                <a:srgbClr val="7030A0"/>
              </a:solidFill>
              <a:hlinkClick r:id="rId2">
                <a:extLst>
                  <a:ext uri="{A12FA001-AC4F-418D-AE19-62706E023703}">
                    <ahyp:hlinkClr xmlns:ahyp="http://schemas.microsoft.com/office/drawing/2018/hyperlinkcolor" val="tx"/>
                  </a:ext>
                </a:extLst>
              </a:hlinkClick>
            </a:endParaRPr>
          </a:p>
          <a:p>
            <a:pPr algn="ctr"/>
            <a:r>
              <a:rPr lang="en-US" dirty="0">
                <a:solidFill>
                  <a:srgbClr val="7030A0"/>
                </a:solidFill>
                <a:hlinkClick r:id="rId2">
                  <a:extLst>
                    <a:ext uri="{A12FA001-AC4F-418D-AE19-62706E023703}">
                      <ahyp:hlinkClr xmlns:ahyp="http://schemas.microsoft.com/office/drawing/2018/hyperlinkcolor" val="tx"/>
                    </a:ext>
                  </a:extLst>
                </a:hlinkClick>
              </a:rPr>
              <a:t>TAdkins@tamuc.edu</a:t>
            </a:r>
            <a:endParaRPr lang="en-US" dirty="0">
              <a:solidFill>
                <a:srgbClr val="7030A0"/>
              </a:solidFill>
            </a:endParaRPr>
          </a:p>
          <a:p>
            <a:pPr algn="ctr"/>
            <a:r>
              <a:rPr lang="en-US" dirty="0">
                <a:solidFill>
                  <a:srgbClr val="7030A0"/>
                </a:solidFill>
                <a:hlinkClick r:id="rId3">
                  <a:extLst>
                    <a:ext uri="{A12FA001-AC4F-418D-AE19-62706E023703}">
                      <ahyp:hlinkClr xmlns:ahyp="http://schemas.microsoft.com/office/drawing/2018/hyperlinkcolor" val="tx"/>
                    </a:ext>
                  </a:extLst>
                </a:hlinkClick>
              </a:rPr>
              <a:t>JCraig@wcupa.edu</a:t>
            </a:r>
            <a:endParaRPr lang="en-US" dirty="0">
              <a:solidFill>
                <a:srgbClr val="7030A0"/>
              </a:solidFill>
            </a:endParaRPr>
          </a:p>
          <a:p>
            <a:pPr algn="ctr"/>
            <a:r>
              <a:rPr lang="en-US" dirty="0">
                <a:solidFill>
                  <a:srgbClr val="7030A0"/>
                </a:solidFill>
                <a:hlinkClick r:id="rId4">
                  <a:extLst>
                    <a:ext uri="{A12FA001-AC4F-418D-AE19-62706E023703}">
                      <ahyp:hlinkClr xmlns:ahyp="http://schemas.microsoft.com/office/drawing/2018/hyperlinkcolor" val="tx"/>
                    </a:ext>
                  </a:extLst>
                </a:hlinkClick>
              </a:rPr>
              <a:t>FAtuahene@wcupa.edu</a:t>
            </a:r>
            <a:endParaRPr lang="en-US" dirty="0">
              <a:solidFill>
                <a:srgbClr val="7030A0"/>
              </a:solidFill>
            </a:endParaRPr>
          </a:p>
          <a:p>
            <a:pPr algn="ctr"/>
            <a:r>
              <a:rPr lang="en-US" dirty="0">
                <a:solidFill>
                  <a:srgbClr val="7030A0"/>
                </a:solidFill>
                <a:hlinkClick r:id="rId5">
                  <a:extLst>
                    <a:ext uri="{A12FA001-AC4F-418D-AE19-62706E023703}">
                      <ahyp:hlinkClr xmlns:ahyp="http://schemas.microsoft.com/office/drawing/2018/hyperlinkcolor" val="tx"/>
                    </a:ext>
                  </a:extLst>
                </a:hlinkClick>
              </a:rPr>
              <a:t>JManigo@wcupa.edu</a:t>
            </a:r>
            <a:endParaRPr lang="en-US" dirty="0">
              <a:solidFill>
                <a:srgbClr val="7030A0"/>
              </a:solidFill>
            </a:endParaRPr>
          </a:p>
          <a:p>
            <a:pPr algn="ctr"/>
            <a:r>
              <a:rPr lang="en-US" dirty="0">
                <a:solidFill>
                  <a:srgbClr val="7030A0"/>
                </a:solidFill>
                <a:hlinkClick r:id="rId6">
                  <a:extLst>
                    <a:ext uri="{A12FA001-AC4F-418D-AE19-62706E023703}">
                      <ahyp:hlinkClr xmlns:ahyp="http://schemas.microsoft.com/office/drawing/2018/hyperlinkcolor" val="tx"/>
                    </a:ext>
                  </a:extLst>
                </a:hlinkClick>
              </a:rPr>
              <a:t>MPatwell@wcupa.edu</a:t>
            </a:r>
            <a:endParaRPr lang="en-US" dirty="0">
              <a:solidFill>
                <a:srgbClr val="7030A0"/>
              </a:solidFill>
            </a:endParaRPr>
          </a:p>
          <a:p>
            <a:pPr marL="0" indent="0">
              <a:buNone/>
            </a:pPr>
            <a:endParaRPr lang="en-US" dirty="0"/>
          </a:p>
        </p:txBody>
      </p:sp>
      <p:pic>
        <p:nvPicPr>
          <p:cNvPr id="13" name="Content Placeholder 12">
            <a:extLst>
              <a:ext uri="{FF2B5EF4-FFF2-40B4-BE49-F238E27FC236}">
                <a16:creationId xmlns:a16="http://schemas.microsoft.com/office/drawing/2014/main" id="{8AB523FA-B39A-1A43-B4E0-FE44705B27B3}"/>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092700" y="2521744"/>
            <a:ext cx="2959100" cy="2959100"/>
          </a:xfrm>
        </p:spPr>
      </p:pic>
    </p:spTree>
    <p:extLst>
      <p:ext uri="{BB962C8B-B14F-4D97-AF65-F5344CB8AC3E}">
        <p14:creationId xmlns:p14="http://schemas.microsoft.com/office/powerpoint/2010/main" val="416204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610600" cy="2076450"/>
          </a:xfrm>
        </p:spPr>
        <p:txBody>
          <a:bodyPr>
            <a:normAutofit/>
          </a:bodyPr>
          <a:lstStyle/>
          <a:p>
            <a:r>
              <a:rPr lang="en-US" sz="5400" dirty="0"/>
              <a:t>Academic Development Program (ADP)</a:t>
            </a:r>
          </a:p>
        </p:txBody>
      </p:sp>
      <p:sp>
        <p:nvSpPr>
          <p:cNvPr id="3" name="Subtitle 2"/>
          <p:cNvSpPr>
            <a:spLocks noGrp="1"/>
          </p:cNvSpPr>
          <p:nvPr>
            <p:ph type="subTitle" idx="1"/>
          </p:nvPr>
        </p:nvSpPr>
        <p:spPr>
          <a:xfrm>
            <a:off x="685800" y="4800600"/>
            <a:ext cx="8001000" cy="1295400"/>
          </a:xfrm>
        </p:spPr>
        <p:txBody>
          <a:bodyPr>
            <a:normAutofit fontScale="92500" lnSpcReduction="10000"/>
          </a:bodyPr>
          <a:lstStyle/>
          <a:p>
            <a:r>
              <a:rPr lang="en-US" dirty="0"/>
              <a:t>John Craig, </a:t>
            </a:r>
            <a:r>
              <a:rPr lang="en-US" dirty="0" err="1"/>
              <a:t>Ed.D</a:t>
            </a:r>
            <a:r>
              <a:rPr lang="en-US" dirty="0"/>
              <a:t>. – director </a:t>
            </a:r>
          </a:p>
          <a:p>
            <a:r>
              <a:rPr lang="en-US" dirty="0"/>
              <a:t>Contact: Lawrence Center Room 231</a:t>
            </a:r>
          </a:p>
          <a:p>
            <a:r>
              <a:rPr lang="en-US" dirty="0"/>
              <a:t>Phone: 610-436-3274</a:t>
            </a:r>
          </a:p>
        </p:txBody>
      </p:sp>
    </p:spTree>
    <p:extLst>
      <p:ext uri="{BB962C8B-B14F-4D97-AF65-F5344CB8AC3E}">
        <p14:creationId xmlns:p14="http://schemas.microsoft.com/office/powerpoint/2010/main" val="15592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010400" cy="1066800"/>
          </a:xfrm>
        </p:spPr>
        <p:txBody>
          <a:bodyPr>
            <a:normAutofit/>
          </a:bodyPr>
          <a:lstStyle/>
          <a:p>
            <a:r>
              <a:rPr lang="en-US" dirty="0"/>
              <a:t>What is ADP</a:t>
            </a:r>
          </a:p>
        </p:txBody>
      </p:sp>
      <p:sp>
        <p:nvSpPr>
          <p:cNvPr id="3" name="Content Placeholder 2"/>
          <p:cNvSpPr>
            <a:spLocks noGrp="1"/>
          </p:cNvSpPr>
          <p:nvPr>
            <p:ph idx="1"/>
          </p:nvPr>
        </p:nvSpPr>
        <p:spPr>
          <a:xfrm>
            <a:off x="228600" y="1828800"/>
            <a:ext cx="8610600" cy="4267200"/>
          </a:xfrm>
        </p:spPr>
        <p:txBody>
          <a:bodyPr>
            <a:normAutofit/>
          </a:bodyPr>
          <a:lstStyle/>
          <a:p>
            <a:pPr>
              <a:buFont typeface="Wingdings" panose="05000000000000000000" pitchFamily="2" charset="2"/>
              <a:buChar char="v"/>
            </a:pPr>
            <a:r>
              <a:rPr lang="en-US" sz="2600" dirty="0"/>
              <a:t>ADP is a special admissions program for students who may not meet the university’s set admissions requirements.</a:t>
            </a:r>
          </a:p>
          <a:p>
            <a:pPr>
              <a:buFont typeface="Wingdings" panose="05000000000000000000" pitchFamily="2" charset="2"/>
              <a:buChar char="v"/>
            </a:pPr>
            <a:r>
              <a:rPr lang="en-US" sz="2600" dirty="0"/>
              <a:t>Students must successfully complete a 5-week summer program.</a:t>
            </a:r>
          </a:p>
          <a:p>
            <a:pPr>
              <a:buFont typeface="Wingdings" panose="05000000000000000000" pitchFamily="2" charset="2"/>
              <a:buChar char="v"/>
            </a:pPr>
            <a:r>
              <a:rPr lang="en-US" sz="2600" dirty="0"/>
              <a:t>During the summer program, students take 6 credits (2 classes). The classes taken depend on the students’ placement results in math, reading and English.</a:t>
            </a:r>
          </a:p>
          <a:p>
            <a:pPr>
              <a:buFont typeface="Wingdings" panose="05000000000000000000" pitchFamily="2" charset="2"/>
              <a:buChar char="v"/>
            </a:pPr>
            <a:r>
              <a:rPr lang="en-US" sz="2600" dirty="0"/>
              <a:t>During the summer program, there are several activities and workshops which are designed to help the student become acclimated to West Chester University.</a:t>
            </a:r>
          </a:p>
        </p:txBody>
      </p:sp>
    </p:spTree>
    <p:extLst>
      <p:ext uri="{BB962C8B-B14F-4D97-AF65-F5344CB8AC3E}">
        <p14:creationId xmlns:p14="http://schemas.microsoft.com/office/powerpoint/2010/main" val="311122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715962"/>
          </a:xfrm>
        </p:spPr>
        <p:txBody>
          <a:bodyPr>
            <a:normAutofit fontScale="90000"/>
          </a:bodyPr>
          <a:lstStyle/>
          <a:p>
            <a:r>
              <a:rPr lang="en-US" dirty="0"/>
              <a:t>Who Are Our Students?</a:t>
            </a:r>
          </a:p>
        </p:txBody>
      </p:sp>
      <p:sp>
        <p:nvSpPr>
          <p:cNvPr id="3" name="Content Placeholder 2"/>
          <p:cNvSpPr>
            <a:spLocks noGrp="1"/>
          </p:cNvSpPr>
          <p:nvPr>
            <p:ph idx="1"/>
          </p:nvPr>
        </p:nvSpPr>
        <p:spPr>
          <a:xfrm>
            <a:off x="304800" y="1828800"/>
            <a:ext cx="8534400" cy="3733800"/>
          </a:xfrm>
        </p:spPr>
        <p:txBody>
          <a:bodyPr>
            <a:normAutofit/>
          </a:bodyPr>
          <a:lstStyle/>
          <a:p>
            <a:pPr>
              <a:buFont typeface="Wingdings" panose="05000000000000000000" pitchFamily="2" charset="2"/>
              <a:buChar char="v"/>
            </a:pPr>
            <a:r>
              <a:rPr lang="en-US" sz="2600" dirty="0"/>
              <a:t>There are two “Admit types” which make up ADP students.</a:t>
            </a:r>
          </a:p>
          <a:p>
            <a:pPr>
              <a:buFont typeface="Wingdings" panose="05000000000000000000" pitchFamily="2" charset="2"/>
              <a:buChar char="v"/>
            </a:pPr>
            <a:r>
              <a:rPr lang="en-US" sz="2600" dirty="0"/>
              <a:t>F2 – *ACT 101 Students</a:t>
            </a:r>
          </a:p>
          <a:p>
            <a:pPr>
              <a:buFont typeface="Wingdings" panose="05000000000000000000" pitchFamily="2" charset="2"/>
              <a:buChar char="v"/>
            </a:pPr>
            <a:r>
              <a:rPr lang="en-US" sz="2600" dirty="0"/>
              <a:t>F3 – Non ACT 101 Students</a:t>
            </a:r>
          </a:p>
          <a:p>
            <a:pPr>
              <a:buFont typeface="Wingdings" panose="05000000000000000000" pitchFamily="2" charset="2"/>
              <a:buChar char="v"/>
            </a:pPr>
            <a:r>
              <a:rPr lang="en-US" sz="2600" dirty="0"/>
              <a:t>ADP students are culturally and socioeconomically diverse </a:t>
            </a:r>
          </a:p>
          <a:p>
            <a:pPr>
              <a:buFont typeface="Wingdings" panose="05000000000000000000" pitchFamily="2" charset="2"/>
              <a:buChar char="v"/>
            </a:pPr>
            <a:r>
              <a:rPr lang="en-US" sz="2600" dirty="0"/>
              <a:t>What separates these two admit types is verified household income.</a:t>
            </a:r>
          </a:p>
          <a:p>
            <a:pPr>
              <a:buFont typeface="Wingdings" panose="05000000000000000000" pitchFamily="2" charset="2"/>
              <a:buChar char="v"/>
            </a:pP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572000"/>
            <a:ext cx="2695074" cy="1600200"/>
          </a:xfrm>
          <a:prstGeom prst="rect">
            <a:avLst/>
          </a:prstGeom>
        </p:spPr>
      </p:pic>
    </p:spTree>
    <p:extLst>
      <p:ext uri="{BB962C8B-B14F-4D97-AF65-F5344CB8AC3E}">
        <p14:creationId xmlns:p14="http://schemas.microsoft.com/office/powerpoint/2010/main" val="323238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476"/>
            <a:ext cx="8534400" cy="1143000"/>
          </a:xfrm>
        </p:spPr>
        <p:txBody>
          <a:bodyPr>
            <a:normAutofit fontScale="90000"/>
          </a:bodyPr>
          <a:lstStyle/>
          <a:p>
            <a:r>
              <a:rPr lang="en-US" dirty="0"/>
              <a:t>What Are the Goals of our Students?</a:t>
            </a:r>
          </a:p>
        </p:txBody>
      </p:sp>
      <p:sp>
        <p:nvSpPr>
          <p:cNvPr id="3" name="Content Placeholder 2"/>
          <p:cNvSpPr>
            <a:spLocks noGrp="1"/>
          </p:cNvSpPr>
          <p:nvPr>
            <p:ph idx="1"/>
          </p:nvPr>
        </p:nvSpPr>
        <p:spPr>
          <a:xfrm>
            <a:off x="381000" y="2362200"/>
            <a:ext cx="7543801" cy="3337560"/>
          </a:xfrm>
        </p:spPr>
        <p:txBody>
          <a:bodyPr>
            <a:normAutofit/>
          </a:bodyPr>
          <a:lstStyle/>
          <a:p>
            <a:pPr>
              <a:buFont typeface="Wingdings" panose="05000000000000000000" pitchFamily="2" charset="2"/>
              <a:buChar char="v"/>
            </a:pPr>
            <a:r>
              <a:rPr lang="en-US" sz="2800" dirty="0"/>
              <a:t>Earn a degree from WCU</a:t>
            </a:r>
          </a:p>
          <a:p>
            <a:pPr>
              <a:buFont typeface="Wingdings" panose="05000000000000000000" pitchFamily="2" charset="2"/>
              <a:buChar char="v"/>
            </a:pPr>
            <a:r>
              <a:rPr lang="en-US" sz="2800" dirty="0"/>
              <a:t>Graduate/Professional School</a:t>
            </a:r>
          </a:p>
          <a:p>
            <a:pPr>
              <a:buFont typeface="Wingdings" panose="05000000000000000000" pitchFamily="2" charset="2"/>
              <a:buChar char="v"/>
            </a:pPr>
            <a:r>
              <a:rPr lang="en-US" sz="2800" dirty="0"/>
              <a:t>Enter a Rewarding Career</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749802"/>
            <a:ext cx="2926080" cy="1949958"/>
          </a:xfrm>
          <a:prstGeom prst="rect">
            <a:avLst/>
          </a:prstGeom>
        </p:spPr>
      </p:pic>
    </p:spTree>
    <p:extLst>
      <p:ext uri="{BB962C8B-B14F-4D97-AF65-F5344CB8AC3E}">
        <p14:creationId xmlns:p14="http://schemas.microsoft.com/office/powerpoint/2010/main" val="61567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391400" cy="957649"/>
          </a:xfrm>
        </p:spPr>
        <p:txBody>
          <a:bodyPr>
            <a:normAutofit/>
          </a:bodyPr>
          <a:lstStyle/>
          <a:p>
            <a:r>
              <a:rPr lang="en-US" dirty="0"/>
              <a:t>Support Services</a:t>
            </a:r>
          </a:p>
        </p:txBody>
      </p:sp>
      <p:sp>
        <p:nvSpPr>
          <p:cNvPr id="3" name="Content Placeholder 2"/>
          <p:cNvSpPr>
            <a:spLocks noGrp="1"/>
          </p:cNvSpPr>
          <p:nvPr>
            <p:ph idx="1"/>
          </p:nvPr>
        </p:nvSpPr>
        <p:spPr>
          <a:xfrm>
            <a:off x="685800" y="2057400"/>
            <a:ext cx="7848600" cy="4191000"/>
          </a:xfrm>
        </p:spPr>
        <p:txBody>
          <a:bodyPr>
            <a:normAutofit lnSpcReduction="10000"/>
          </a:bodyPr>
          <a:lstStyle/>
          <a:p>
            <a:pPr>
              <a:buFont typeface="Wingdings" panose="05000000000000000000" pitchFamily="2" charset="2"/>
              <a:buChar char="v"/>
            </a:pPr>
            <a:r>
              <a:rPr lang="en-US" sz="2800" dirty="0"/>
              <a:t>Tutoring Support through the LARC and Writing Center</a:t>
            </a:r>
          </a:p>
          <a:p>
            <a:pPr>
              <a:buFont typeface="Wingdings" panose="05000000000000000000" pitchFamily="2" charset="2"/>
              <a:buChar char="v"/>
            </a:pPr>
            <a:r>
              <a:rPr lang="en-US" sz="2800" dirty="0"/>
              <a:t>CDC (Career Development Center)</a:t>
            </a:r>
          </a:p>
          <a:p>
            <a:pPr>
              <a:buFont typeface="Wingdings" panose="05000000000000000000" pitchFamily="2" charset="2"/>
              <a:buChar char="v"/>
            </a:pPr>
            <a:r>
              <a:rPr lang="en-US" sz="2800" dirty="0"/>
              <a:t>Mentoring/Success Coaching</a:t>
            </a:r>
          </a:p>
          <a:p>
            <a:pPr>
              <a:buFont typeface="Wingdings" panose="05000000000000000000" pitchFamily="2" charset="2"/>
              <a:buChar char="v"/>
            </a:pPr>
            <a:r>
              <a:rPr lang="en-US" sz="2800" dirty="0"/>
              <a:t>Financial Aid</a:t>
            </a:r>
          </a:p>
          <a:p>
            <a:pPr>
              <a:buFont typeface="Wingdings" panose="05000000000000000000" pitchFamily="2" charset="2"/>
              <a:buChar char="v"/>
            </a:pPr>
            <a:r>
              <a:rPr lang="en-US" sz="2800" dirty="0"/>
              <a:t>Priority Registration for first year students</a:t>
            </a:r>
          </a:p>
          <a:p>
            <a:pPr>
              <a:buFont typeface="Wingdings" panose="05000000000000000000" pitchFamily="2" charset="2"/>
              <a:buChar char="v"/>
            </a:pPr>
            <a:r>
              <a:rPr lang="en-US" sz="2800" dirty="0"/>
              <a:t>Academic Advising</a:t>
            </a:r>
          </a:p>
          <a:p>
            <a:pPr>
              <a:buFont typeface="Wingdings" panose="05000000000000000000" pitchFamily="2" charset="2"/>
              <a:buChar char="v"/>
            </a:pPr>
            <a:r>
              <a:rPr lang="en-US" sz="2800" dirty="0"/>
              <a:t>*ACT 101</a:t>
            </a:r>
          </a:p>
        </p:txBody>
      </p:sp>
    </p:spTree>
    <p:extLst>
      <p:ext uri="{BB962C8B-B14F-4D97-AF65-F5344CB8AC3E}">
        <p14:creationId xmlns:p14="http://schemas.microsoft.com/office/powerpoint/2010/main" val="58926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21698"/>
            <a:ext cx="8229600" cy="734677"/>
          </a:xfrm>
        </p:spPr>
        <p:txBody>
          <a:bodyPr/>
          <a:lstStyle/>
          <a:p>
            <a:r>
              <a:rPr lang="en-US" dirty="0"/>
              <a:t>Impact</a:t>
            </a:r>
          </a:p>
        </p:txBody>
      </p:sp>
      <p:sp>
        <p:nvSpPr>
          <p:cNvPr id="3" name="Content Placeholder 2"/>
          <p:cNvSpPr>
            <a:spLocks noGrp="1"/>
          </p:cNvSpPr>
          <p:nvPr>
            <p:ph idx="1"/>
          </p:nvPr>
        </p:nvSpPr>
        <p:spPr>
          <a:xfrm>
            <a:off x="304800" y="1752600"/>
            <a:ext cx="8229600" cy="3840163"/>
          </a:xfrm>
        </p:spPr>
        <p:txBody>
          <a:bodyPr/>
          <a:lstStyle/>
          <a:p>
            <a:endParaRPr lang="en-US" dirty="0"/>
          </a:p>
          <a:p>
            <a:pPr>
              <a:buFont typeface="Wingdings" panose="05000000000000000000" pitchFamily="2" charset="2"/>
              <a:buChar char="v"/>
            </a:pPr>
            <a:r>
              <a:rPr lang="en-US" sz="2800" dirty="0"/>
              <a:t>The 2017 Fall to fall first year </a:t>
            </a:r>
            <a:r>
              <a:rPr lang="en-US" sz="2800"/>
              <a:t>retention was </a:t>
            </a:r>
            <a:r>
              <a:rPr lang="en-US" sz="2800" dirty="0"/>
              <a:t>80.25% compared to 82.9% of the Non-ADP/Non-ACT 101 students.  </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Retention rates traditionally to mirror the university’s overall rates for non-ADP students year-over-year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941095"/>
            <a:ext cx="2693802" cy="1303336"/>
          </a:xfrm>
          <a:prstGeom prst="rect">
            <a:avLst/>
          </a:prstGeom>
        </p:spPr>
      </p:pic>
    </p:spTree>
    <p:extLst>
      <p:ext uri="{BB962C8B-B14F-4D97-AF65-F5344CB8AC3E}">
        <p14:creationId xmlns:p14="http://schemas.microsoft.com/office/powerpoint/2010/main" val="284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457200" y="304800"/>
            <a:ext cx="8686800" cy="2917825"/>
          </a:xfrm>
        </p:spPr>
        <p:txBody>
          <a:bodyPr>
            <a:normAutofit/>
          </a:bodyPr>
          <a:lstStyle/>
          <a:p>
            <a:r>
              <a:rPr lang="en-US" altLang="en-US" dirty="0"/>
              <a:t>Exploratory Studies Academic  Advising</a:t>
            </a:r>
          </a:p>
        </p:txBody>
      </p:sp>
      <p:sp>
        <p:nvSpPr>
          <p:cNvPr id="4" name="Subtitle 4"/>
          <p:cNvSpPr>
            <a:spLocks noGrp="1"/>
          </p:cNvSpPr>
          <p:nvPr>
            <p:ph type="subTitle" idx="1"/>
          </p:nvPr>
        </p:nvSpPr>
        <p:spPr>
          <a:xfrm>
            <a:off x="762000" y="4419600"/>
            <a:ext cx="7848600" cy="1752600"/>
          </a:xfrm>
        </p:spPr>
        <p:txBody>
          <a:bodyPr>
            <a:normAutofit/>
          </a:bodyPr>
          <a:lstStyle/>
          <a:p>
            <a:r>
              <a:rPr lang="en-US" dirty="0"/>
              <a:t>Francis Atuahene, </a:t>
            </a:r>
            <a:r>
              <a:rPr lang="en-US" dirty="0" err="1"/>
              <a:t>ph.d</a:t>
            </a:r>
            <a:r>
              <a:rPr lang="en-US" dirty="0"/>
              <a:t> - director</a:t>
            </a:r>
          </a:p>
          <a:p>
            <a:r>
              <a:rPr lang="en-US" dirty="0"/>
              <a:t>Contact: Lawrence Center Room 222</a:t>
            </a:r>
          </a:p>
          <a:p>
            <a:r>
              <a:rPr lang="en-US" dirty="0"/>
              <a:t>Phone: 610-436-3505</a:t>
            </a:r>
          </a:p>
        </p:txBody>
      </p:sp>
    </p:spTree>
    <p:extLst>
      <p:ext uri="{BB962C8B-B14F-4D97-AF65-F5344CB8AC3E}">
        <p14:creationId xmlns:p14="http://schemas.microsoft.com/office/powerpoint/2010/main" val="382370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154d66ca-c0dd-45b2-8f42-469f5f5529d1"/>
  <p:tag name="WASPOLLED" val="87676786DEE24264AC71DCCD24621BEF"/>
  <p:tag name="TPVERSION" val="8"/>
  <p:tag name="TPFULLVERSION" val="8.2.1.29"/>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80233C4A2FC44CDAF8102F4C3FDC448&lt;/guid&gt;&#10;        &lt;description /&gt;&#10;        &lt;date&gt;8/10/2017 12:36:1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44F7054D2C74FC2904257FC8B8EB3F2&lt;/guid&gt;&#10;            &lt;repollguid&gt;EEDB31AE71324CCAAB8B7D5CED238B5E&lt;/repollguid&gt;&#10;            &lt;sourceid&gt;82C34D6C45B94FF28CEE176D77850277&lt;/sourceid&gt;&#10;            &lt;questiontext&gt;A student in your major entry level class states that she is Undeclared or Pre-major. What would you tell h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CC06DA4C9D5C4DE7B83DFCA84FB0C169&lt;/guid&gt;&#10;                    &lt;answertext&gt;Welcome her and ask about her interest in your discipline&lt;/answertext&gt;&#10;                    &lt;valuetype&gt;0&lt;/valuetype&gt;&#10;                &lt;/answer&gt;&#10;                &lt;answer&gt;&#10;                    &lt;guid&gt;AC8F3F319C1F47C88DCFDD88FE2BFBDD&lt;/guid&gt;&#10;                    &lt;answertext&gt;Tell her the class is only for people who knew what major they wanted&lt;/answertext&gt;&#10;                    &lt;valuetype&gt;0&lt;/valuetype&gt;&#10;                &lt;/answer&gt;&#10;                &lt;answer&gt;&#10;                    &lt;guid&gt;3F89C9E827C24A16971BAF723F70AA9A&lt;/guid&gt;&#10;                    &lt;answertext&gt;Tell her to go to Admission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RGBCOLORS" val="-11566659,-4173747,-6571175,-6553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dcbna20FAACuEQAADwAAAGNoYXJ0L2NoYXJ0LnhtbNxY227jNhB9L9B/MAT00bHlu404C8fetIs6myDJ7rZ9oylKZk2RKkn5skX/vcOLZNkJkmCdBYrmJdRwOJo5czgz1vm7bcpqayIVFXwchGfNoEY4FhHlyTj49HBVHwQ1pRGPEBOcjIMdUcG7ix9/OMcjvERS32cIkxoY4WqEx8FS62zUaCi8JClSZyIjHPZiIVOk4VEmjUiiDRhPWaPVbPYa1kjgDaBvMJAiyovz8jXnRRxTTGYC5ynh2nkhCUMaEFBLmqngAoKLkCbhsNmprREbB82gYYQM8cQJCK9/undCKXIekWgqJAcYK/opHk2YJpKDqangGt7m40xfhVSK5CrP6likGTi3oIzqnXUXHATb06WAOGp35K+cSqLGAQ47BRCwfARFSrEUSsT6DCw2HApFNozZfmPQaPl8QLBhZ6T0jhEXUNhsmWgb5XutC1eIsQXCK4NNRblU3e+bg8dgmFOYyWuU3azl6RRaJOE4YDoManoLq2gFq0XSMrKWkcEqWsEKYQyZAA2/KCSw7ySlTruQtAsdQNXpANJu0S0k3ULSKyS9oLZklK8gE+ZfUIsF+8UJipVjkL0DBg2Ua/FANSMzwogmkcfeaa0p2bRnRk0K/VuFZ1bw+6FgwpPJ9kCUATkzgjVd+5T2LKkbeLQ3HDMhpHmDXlK84kRV6Qya5b6iEfkCyX9Gt6piOPKCelUlY0JPJEHGOkM7kWuzShHPEZuXz9trEflQSJQQB9LuKaEHYnDWPvxrva+3/TEHVf8s7DU7w/ag1beLzvu65TIebTyWZ8Nh2Kv89d35ZbE9aA6G/W4rDDttUz3a7iocOw9Q7uNaINmeTU0tNVHC04xKZw4L5swnUGMyKJpezHIFZYVEbnON5G4qmChqT+jEithM0uiQBkJGxJv3RU1vzXuVlnckNlccsm8llENb0B/ijySB8lOwxh+K5gum7Lns9vS7e3GORlxcUcZObQQQABoxfqqZvUMGEWPRSEgcwwWaq6KMf3O7cjArgM5CuBSbOUkIj34lO08kn0PY+YygP5seVOQVZFOkP6LUk99nRIH8nsgn5bdEmpr3yPZlvlgwck+/PjY1JwiIMqdQBA6Oka0BwLgNq1ou6Tj4e/q+1233J2F91rua1jtxr1sfzoZhvd9qdaadYac7uLz8Z9+aoGQejQkvtKaw2pa6/uoAhjjsjkzYT/sKRAYXLaELp0FUEhcjG0WV914EaJv4eJ6WN8KK4LS/VKUR9/YXU1dJ0XdNXTW+BGVfaKR9ZQq7pQ8o89nGO2hGkGTHNbT94PsN5KsXtvpDX/qONnrtlje137ACePlhKQM4J7aS7BWPTCuMwIXEoC0kBYbaIczxLaX8Gm2Nbwb3vWJkW+MBJ9H2VniWLlwwkLurVEPDNXPnFPrEOPiZwHiGGEyzIofbAMxekai8VSn6U8gHaHrXMHQ549B2nDHw5HiPwyzsNjWcgVpYOsCBaw/C7ZkLfvJc8zYFrbYZB702kOCpymYA9rXIjIiqmBxstvb5tntFOTCjyh9E+kjNk0PNVym2YBOWcCfD2nMMpDdxrIivRGHTM4mL65xpOl8zgLKSWnCsJBFcwSfZtPevQpJn2AS9mHq/CtpWDj7PLt+On2BX86fvTqyScv8LWu3ryzO0sluXRG8I8SlbuAdzv4AcnhOwqo6MZv2ZqhvOfDf1nIyoyi7hJ9xKTXy1UBni/qpCG5kB+dQNDD1Qd45IWExnbwb9f2raeW1x0Ns3qmcLEe1KU6dMUTCZKX1vf6a6TxCnGcveYm60lRSNIhLfQYzqK/SYgSt0MEj6TZj1bpFERsF8UxgH5fcEo2O5bcC2i/1nlot/AQAA//8DAFBLAwQUAAYACAAAACEACwse+dAGAAA2GwAAFgAAAGNoYXJ0L21lZGlhL2ltYWdlMS5ibXDsmGlXE1cYx+kX6Oue0y/Ql31lW5EQSMgGWSYJVURq1dNjRaytIEotO9lQQAigQIKAYQuJLAlrgIQlYQscRdzwiGBB3K2foP1PJtAYCWQEe/qC50zuuXPz3Of5Pf+5M5PcSOGeL0M8tgftV/h87f18FvIFepSNfh4SQn7W7O9d21Xg/6rAXx675TGr1VpfX19WVqZUKtH51MjIvLS0hMzDw8O+qZEdDDAMwuAANwyis1NI66mpFCgW8SlDXpxiHFR9tnFr5+zs7berb18Vj3cpZntypiy3lheAARj4A4wWUiC1EcpT8XslU8Gf3JuZ1KfN1WfM9daFMStFxKhYOrpPphE35ieM1O7vuVrSbVpcXKR4gB0MD0pDjcj4Ycm2/qnJyfur794Y5ycr551Nd8f8AnZczelOj3GqZcZk7r7wCpEUPK5QqUrUoDk0XLu/t+Kni5lULRaLBYn8pm94CjeFQoEWJb9+tnLPZphryJgfqD+SoBMRI2JilBF3Sd6hTRipI8xFBpsVMqJeGOrVph3rzRA6VdKWFG4oo5z0lzpDCYqn5kBfRe14/4ZJNx+EpBTSm+crTWc4LrXU+ns0wctDvUgRHlfo5TEVHc84R9VrMBhQcp36TE86yWM6ywsNK8PFwrFXohIZVIeGa+JslZqe5s1TB/oWVSOFtjDfmEzydKQJZAKFl+dgodzi1ccy8Z7m7VdywONSy8CzN0zruV5OhkgbU6sgefqr8vtaAmUMZnyovxvKIz54OKx8kdRJ6hMPfUoSRusIU+HM43nfOG1XsrF+4G8+y/tuXzG1fhiikpiaPIrnYr/Z159u/+Hs1I1UHuK3nedz2QVefUge7Q9enge+MduvZHf94eX5NrRIJB0Ry1xhwuJo8AzVxA3oLg3e8PWn2390Gzz8MQ3Jw2MXYnFCH+Yh8np5eRbe44E+Xp5U3jd7wT8ikY2FxRRT+hwc0BXYW+ky+PovzLlbz/Fd4DnH50UVUTyMwwq5pXRjnvLszgvR0BNVsCPUgPfwlAj0OfFDNQcH9QWONt/4dPuLd9wggT6g4kVdFsugzzDjR6WXp6Vw2k+fNR74s5ngGZLIxxgxWkFVNnji7dXJ5kq6DL7+i3ensZJdarmHp1gic3l5rNDnOvEBT2t5dtcFcv3An8VUCkmecSZfx6vMjHdci3dUn22v9o1Pt790dxpPHpdGjlXN52ghvlAyxDiijO0s8/AU+OnTWpbV6eFpPy9gMVVrPHq+LovksVendlyjy+DrP2O3rPOEMStQrFDiYBwleQ47r0taCqYf3ff1N5dmdXvuLw8PqQ9B6qPnlF6Qmi/LzEXb1Oemg+QZ08jxfMP78V8ea0Ae6v7CqmMxFVg/4IlgG2pdfcnGChzo+PLT7c8OWcn1QPJwGRE6InYiRmwPP6rE+hTVqfiVWX76mLSZJI9GTvKE51H6RLJ37NfX7WErqb9Gjqc0I0Lv4Rk8ndZ688mj3rkptH4FDpkqu9OF0BP3Oys8V0Q4oE9kVKOf20ef2o0V4EH85mQuk1VL8SQmBXwHgaftvMCRR+D+YoZlC8ETO8HiNC0vv/xoBt+Jw6aqnnSSx5jCxfsxMqohkm1ITDL6+vj2cT+25J/Sp8aiFRNXsfilsZMsjnF55bWv20f3R8xV+D0DHvzqGOkbmJn5E0eQ0USS8hjJIMWzskM8zladLVMEnsYzHLxbgySh3EgeMcnD5hhXVt7QmhvIeaxNT/E0/BY1PzsZyG3D8cQkE3hk30+xuS07xTPeru/PEuF9Uf9r1INbdHlaKJ4onnnl6dsNmekOdlXlDWSLwWM4zb5/c4LW9MSTxhhxP/SJ4t3YKZ5enWIwR+JUy+t+Yb1+vkKPJ8kYLSJ5OPy2ycmHtOYGcu7VK+y5hFMlqzvFwn+NQG4bjuMxFS2yyfa7uYKOqSn/J+eGU7YctFUr7bmSUZWs5hTrFU2eEyeb1ngsU+6FLXMF4wAePGydKvm1pMhXz5aDmbLu83NiI7V+uALwPF4f307HqE6i9NGfjHy5SpengdKHJ7C4pxe3g7E+15R/ypFL4HrpEiNe0OU5US8Q9soPuLn8dvc0va2DdQC/TtulX4byCNzvVYnMF0+DfVNQQY6fMPAEHYTcyeV3uHfoerUXnG5O4Tan8IqPhfmhbnna2XVHpx/PU9rQPl19t6V/kA7vXq7iCNJ51+0/VgDbONvMSO2qocWmDcyzM0Q22FCCYU+GMmyewEpLSzdPBwfs/KDFXEQLPiw1EXP9DOOUUQBrOOTmGCyY8sEAT0xfj7wWsjRQTEoEjx5kgwiwzQvf/XZXgU+hwD8AAAD//wMAUEsBAi0AFAAGAAgAAAAhACdybVMBAQAA0AEAABMAAAAAAAAAAAAAAAAAAAAAAFtDb250ZW50X1R5cGVzXS54bWxQSwECLQAUAAYACAAAACEAGaqS89EAAACzAQAACwAAAAAAAAAAAAAAAAAyAQAAX3JlbHMvLnJlbHNQSwECLQAUAAYACAAAACEAdcbna20FAACuEQAADwAAAAAAAAAAAAAAAAAsAgAAY2hhcnQvY2hhcnQueG1sUEsBAi0AFAAGAAgAAAAhAAsLHvnQBgAANhsAABYAAAAAAAAAAAAAAAAAxgcAAGNoYXJ0L21lZGlhL2ltYWdlMS5ibXBQSwUGAAAAAAQABAD7AAAAyg4AAAAA"/>
  <p:tag name="LABELFORMAT" val="1"/>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CA9283F24AB42A2A29558C6451884EC&lt;/guid&gt;&#10;        &lt;description /&gt;&#10;        &lt;date&gt;8/12/2014 8:11: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A0C098D13C45F8A7D282F9A188A745&lt;/guid&gt;&#10;            &lt;repollguid&gt;25923F690D4241CAA2752AF9A9C0B863&lt;/repollguid&gt;&#10;            &lt;sourceid&gt;A2491F2718CD4324A03E902ECC4CA528&lt;/sourceid&gt;&#10;            &lt;questiontext&gt;The goal of the Early Alert Program is to promote academic success for students by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95EF391AC1F24D04939E63A518B93F32&lt;/guid&gt;&#10;                    &lt;answertext&gt;Identifying students having trouble with targeted course material&lt;/answertext&gt;&#10;                    &lt;valuetype&gt;0&lt;/valuetype&gt;&#10;                &lt;/answer&gt;&#10;                &lt;answer&gt;&#10;                    &lt;guid&gt;66DC729706FC4693926C2DAD0823F613&lt;/guid&gt;&#10;                    &lt;answertext&gt;Providing students timely support and direction to appropriate campus resources&lt;/answertext&gt;&#10;                    &lt;valuetype&gt;0&lt;/valuetype&gt;&#10;                &lt;/answer&gt;&#10;                &lt;answer&gt;&#10;                    &lt;guid&gt;E47BE88D62FC415D84D6942C549398AA&lt;/guid&gt;&#10;                    &lt;answertext&gt;Making the college transition process more enjoyable by providing more opportunity for academic success&lt;/answertext&gt;&#10;                    &lt;valuetype&gt;0&lt;/valuetype&gt;&#10;                &lt;/answer&gt;&#10;                &lt;answer&gt;&#10;                    &lt;guid&gt;BDB0558CB31C4F58B3F98E5BC60D9233&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RGBCOLORS" val="-11566659,-4173747,-6571175,-836284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r55LpW0FAACuEQAADwAAAGNoYXJ0L2NoYXJ0LnhtbNxYbW/bNhD+PmD/wRCwj44tW35FncKxm62Y0wRN2m77RlOUzJkiNZJy7A777zu+SJadIAnqFBiWL6GOx9Pdcw/vznrzdpuxxoZIRQWfBOFZO2gQjkVMeToJPt1dNodBQ2nEY8QEJ5NgR1Tw9vzHH97gMV4hqW9zhEkDjHA1xpNgpXU+brUUXpEMqTOREw57iZAZ0vAo01Ys0T0Yz1ir0273W9ZI4A2gbzCQIcrL8/Il50WSUEzmAhcZ4dp5IQlDGhBQK5qr4ByCi5Em4agdNTaITYJ20DJChnjqBIQ3P906oRQFj0k8E5IDjDX9DI+nTBPJwdRMcA1v83FmL0IqQ3Jd5E0sshycW1JG9c66Cw6C7dlKQByNj+SvgkqiJgEOoxIIWD6AIqNYCiUSfQYWWw6FMhvG7KA1bHV8PiDYMBorvWPEBRS2OybaVvVe68IlYmyJ8NpgU1OuVPf75uAxGOYUZvIK5dcbeTqFlmk4CZgOg4bewipew2qZdoysY2SwitewQhhDJkDDL0oJ7DtJpdMtJd1SB1B1OoC0W/RKSa+U9EtJP2isGOVryIT5FzQSwX5xgnLlGGTvgEEDFVrcUc3InDCiSeyxd1obSu67c6Mmhf6txjMr+P1QMOXpdHsgyoGcOcGabnxK+5bULTzeG06YENK8Qa8oXnOi6nQGzWpf0Zh8geQ/oVtXMRx5Rr2ukjOhp5IgY52hnSi0WWWIF4gtquftlYh9KCROiQNp95jQAzE86x7+dd41u/6Yg2pwFvbb0ag77AzsInrXtFzG43uP5dloFPZrfwN3flVuD9vD0aDXCcOoa6pH112FY+cByn1cSyS785mppSZKeJpT6cxhwZz5FGpMDkXTi1mhoKyQ2G1ukNzNBBNl7QmdWBGbSRof0kDImHjzvqjprXmv0vIjScwVh+xbCeXQFvT75ANJofyUrPGH4sWSKXsuvzn97p6/QWMuLiljpzYCCACNGT/VzN4hg4ixaCQkSeACLVRZxr+5XTmYFUBnIVyJ+wVJCY9/JTtPJJ9D2PmMoD+bHlTmFWQzpD+gzJPfZ0SB/JbIR+U3RJqa98D2RbFcMnJLvz40tSAIiLKgUAQOjpGtAcC4DatGIekk+Hv2rt/rDqZhc96/nDWjpN9rjuajsDnodKJZNIp6w4uLf/atCUrm0ZjwTGsK622p568OYIjD3tiE/bivQGRw0RK6dBpEFXExslHUee9FgLaJjxdZdSOsCE77S1UZcW9/NnW1FH3X1NXjS1H+hcbaV6awV/mAcp9tvINmBEl2XEPb977fRL1Br93vdfyJo40w6kTHJ6wmvPywlAGcU1tJjizsTSuMwIXUoC0kBYbaIczxLaP8Cm3Nmwzue8XYtsYDTqLtjfAsXTrXIHeXmYaGa+bOGfSJSfAzgfEMMZhmRQG3AZi9JnF1qzL0p5B30PSuYOhyxqHtOGPgyfEeh1nYbWo4A7WwcoAD1+6E2zMX/OS55nUKWuN+EvS7QILHKpsB2NciMyKqcnKwRNjn2+6V5cCMKn8Q6SM1Tw41X6XYkk1Zyp0Ma88xkF4niSK+EoVtTzEurgqm6WLDAMpaasGxikRwBR9l096/GkmeYBP0Yur9KmlbO/g0u3w7foRd7Z++O7Eqyv0vaLUvAk/Qym5dEH1PiE/Z0j2Y+wXk8JyAVX1kNOvPVF1z5rup52RMVX4BP+HWauqrhcoR91cV2sgcyKeuYeiBunNEwnI6ezXo/1PTzkuLg96+Uj1binhXmTplioLJTOlb+zPVfYI4zVj+GnOjraRoHJPkI8SovkKPGbpCB4Ok34RZ7wZJZBTMN4VJUH1PMDqW2wZsu9h/Zjn/FwAA//8DAFBLAwQUAAYACAAAACEACwse+dAGAAA2GwAAFgAAAGNoYXJ0L21lZGlhL2ltYWdlMS5ibXDsmGlXE1cYx+kX6Oue0y/Ql31lW5EQSMgGWSYJVURq1dNjRaytIEotO9lQQAigQIKAYQuJLAlrgIQlYQscRdzwiGBB3K2foP1PJtAYCWQEe/qC50zuuXPz3Of5Pf+5M5PcSOGeL0M8tgftV/h87f18FvIFepSNfh4SQn7W7O9d21Xg/6rAXx675TGr1VpfX19WVqZUKtH51MjIvLS0hMzDw8O+qZEdDDAMwuAANwyis1NI66mpFCgW8SlDXpxiHFR9tnFr5+zs7berb18Vj3cpZntypiy3lheAARj4A4wWUiC1EcpT8XslU8Gf3JuZ1KfN1WfM9daFMStFxKhYOrpPphE35ieM1O7vuVrSbVpcXKR4gB0MD0pDjcj4Ycm2/qnJyfur794Y5ycr551Nd8f8AnZczelOj3GqZcZk7r7wCpEUPK5QqUrUoDk0XLu/t+Kni5lULRaLBYn8pm94CjeFQoEWJb9+tnLPZphryJgfqD+SoBMRI2JilBF3Sd6hTRipI8xFBpsVMqJeGOrVph3rzRA6VdKWFG4oo5z0lzpDCYqn5kBfRe14/4ZJNx+EpBTSm+crTWc4LrXU+ns0wctDvUgRHlfo5TEVHc84R9VrMBhQcp36TE86yWM6ywsNK8PFwrFXohIZVIeGa+JslZqe5s1TB/oWVSOFtjDfmEzydKQJZAKFl+dgodzi1ccy8Z7m7VdywONSy8CzN0zruV5OhkgbU6sgefqr8vtaAmUMZnyovxvKIz54OKx8kdRJ6hMPfUoSRusIU+HM43nfOG1XsrF+4G8+y/tuXzG1fhiikpiaPIrnYr/Z159u/+Hs1I1UHuK3nedz2QVefUge7Q9enge+MduvZHf94eX5NrRIJB0Ry1xhwuJo8AzVxA3oLg3e8PWn2390Gzz8MQ3Jw2MXYnFCH+Yh8np5eRbe44E+Xp5U3jd7wT8ikY2FxRRT+hwc0BXYW+ky+PovzLlbz/Fd4DnH50UVUTyMwwq5pXRjnvLszgvR0BNVsCPUgPfwlAj0OfFDNQcH9QWONt/4dPuLd9wggT6g4kVdFsugzzDjR6WXp6Vw2k+fNR74s5ngGZLIxxgxWkFVNnji7dXJ5kq6DL7+i3ensZJdarmHp1gic3l5rNDnOvEBT2t5dtcFcv3An8VUCkmecSZfx6vMjHdci3dUn22v9o1Pt790dxpPHpdGjlXN52ghvlAyxDiijO0s8/AU+OnTWpbV6eFpPy9gMVVrPHq+LovksVendlyjy+DrP2O3rPOEMStQrFDiYBwleQ47r0taCqYf3ff1N5dmdXvuLw8PqQ9B6qPnlF6Qmi/LzEXb1Oemg+QZ08jxfMP78V8ea0Ae6v7CqmMxFVg/4IlgG2pdfcnGChzo+PLT7c8OWcn1QPJwGRE6InYiRmwPP6rE+hTVqfiVWX76mLSZJI9GTvKE51H6RLJ37NfX7WErqb9Gjqc0I0Lv4Rk8ndZ688mj3rkptH4FDpkqu9OF0BP3Oys8V0Q4oE9kVKOf20ef2o0V4EH85mQuk1VL8SQmBXwHgaftvMCRR+D+YoZlC8ETO8HiNC0vv/xoBt+Jw6aqnnSSx5jCxfsxMqohkm1ITDL6+vj2cT+25J/Sp8aiFRNXsfilsZMsjnF55bWv20f3R8xV+D0DHvzqGOkbmJn5E0eQ0USS8hjJIMWzskM8zladLVMEnsYzHLxbgySh3EgeMcnD5hhXVt7QmhvIeaxNT/E0/BY1PzsZyG3D8cQkE3hk30+xuS07xTPeru/PEuF9Uf9r1INbdHlaKJ4onnnl6dsNmekOdlXlDWSLwWM4zb5/c4LW9MSTxhhxP/SJ4t3YKZ5enWIwR+JUy+t+Yb1+vkKPJ8kYLSJ5OPy2ycmHtOYGcu7VK+y5hFMlqzvFwn+NQG4bjuMxFS2yyfa7uYKOqSn/J+eGU7YctFUr7bmSUZWs5hTrFU2eEyeb1ngsU+6FLXMF4wAePGydKvm1pMhXz5aDmbLu83NiI7V+uALwPF4f307HqE6i9NGfjHy5SpengdKHJ7C4pxe3g7E+15R/ypFL4HrpEiNe0OU5US8Q9soPuLn8dvc0va2DdQC/TtulX4byCNzvVYnMF0+DfVNQQY6fMPAEHYTcyeV3uHfoerUXnG5O4Tan8IqPhfmhbnna2XVHpx/PU9rQPl19t6V/kA7vXq7iCNJ51+0/VgDbONvMSO2qocWmDcyzM0Q22FCCYU+GMmyewEpLSzdPBwfs/KDFXEQLPiw1EXP9DOOUUQBrOOTmGCyY8sEAT0xfj7wWsjRQTEoEjx5kgwiwzQvf/XZXgU+hwD8AAAD//wMAUEsBAi0AFAAGAAgAAAAhACdybVMBAQAA0AEAABMAAAAAAAAAAAAAAAAAAAAAAFtDb250ZW50X1R5cGVzXS54bWxQSwECLQAUAAYACAAAACEAGaqS89EAAACzAQAACwAAAAAAAAAAAAAAAAAyAQAAX3JlbHMvLnJlbHNQSwECLQAUAAYACAAAACEAr55LpW0FAACuEQAADwAAAAAAAAAAAAAAAAAsAgAAY2hhcnQvY2hhcnQueG1sUEsBAi0AFAAGAAgAAAAhAAsLHvnQBgAANhsAABYAAAAAAAAAAAAAAAAAxgcAAGNoYXJ0L21lZGlhL2ltYWdlMS5ibXBQSwUGAAAAAAQABAD7AAAAyg4AAAAA"/>
  <p:tag name="LABELFORMAT" val="1"/>
  <p:tag name="NUMBERFORMAT" val="0"/>
</p:tagLst>
</file>

<file path=ppt/tags/tag17.xml><?xml version="1.0" encoding="utf-8"?>
<p:tagLst xmlns:a="http://schemas.openxmlformats.org/drawingml/2006/main" xmlns:r="http://schemas.openxmlformats.org/officeDocument/2006/relationships" xmlns:p="http://schemas.openxmlformats.org/presentationml/2006/main">
  <p:tag name="TYPE" val="2"/>
  <p:tag name="TPCOUNTDOWNSECONDS" val="10"/>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98D5B7F2B2F4EB5B767202CBC06D648&lt;/guid&gt;&#10;        &lt;description /&gt;&#10;        &lt;date&gt;8/12/2014 8:14:2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02727698394FDEBDD0BEB11DBE0B20&lt;/guid&gt;&#10;            &lt;repollguid&gt;5CEAE886C0AA4D13809042C895A37A98&lt;/repollguid&gt;&#10;            &lt;sourceid&gt;1665BAE9EDDB488BA85388E69AFC8366&lt;/sourceid&gt;&#10;            &lt;questiontext&gt;You have a student in need of help in your class, but it's not just about the course content.  The student may need other skill development, such as how to take notes, how to participate more effectively in class, or how to manage time in order to successfully complete assignments.  Which series will help your student develop these skill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792D88B0F5D042A1A03B1EF05DD7A224&lt;/guid&gt;&#10;                    &lt;answertext&gt;Supplemental Instruction for high-risk biology, chemistry, and math courses&lt;/answertext&gt;&#10;                    &lt;valuetype&gt;0&lt;/valuetype&gt;&#10;                &lt;/answer&gt;&#10;                &lt;answer&gt;&#10;                    &lt;guid&gt;E25AD42318A04594BF90B0E3122C8FED&lt;/guid&gt;&#10;                    &lt;answertext&gt;Academic Success Workshops&lt;/answertext&gt;&#10;                    &lt;valuetype&gt;0&lt;/valuetype&gt;&#10;                &lt;/answer&gt;&#10;                &lt;answer&gt;&#10;                    &lt;guid&gt;64ED0F0F28154B3383A4E3115B494A00&lt;/guid&gt;&#10;                    &lt;answertext&gt;Basic Skills Test Workshop&lt;/answertext&gt;&#10;                    &lt;valuetype&gt;0&lt;/valuetype&gt;&#10;                &lt;/answer&gt;&#10;                &lt;answer&gt;&#10;                    &lt;guid&gt;31437482A970457287B13EB56ACF1565&lt;/guid&gt;&#10;                    &lt;answertext&gt;The Travel Adventures Film Series (a series you should definitely check out for yourself)&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ECA9283F24AB42A2A29558C6451884EC&lt;/guid&gt;&#10;        &lt;description /&gt;&#10;        &lt;date&gt;8/12/2014 8:11:1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A0C098D13C45F8A7D282F9A188A745&lt;/guid&gt;&#10;            &lt;repollguid&gt;25923F690D4241CAA2752AF9A9C0B863&lt;/repollguid&gt;&#10;            &lt;sourceid&gt;A2491F2718CD4324A03E902ECC4CA528&lt;/sourceid&gt;&#10;            &lt;questiontext&gt;A student comes to you and says that he no longer wants to be enrolled in the major he is in.  What would you tell him to do?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95EF391AC1F24D04939E63A518B93F32&lt;/guid&gt;&#10;                    &lt;answertext&gt;Tell him you can't help him because you only know about the curriculum in your discipline.&lt;/answertext&gt;&#10;                    &lt;valuetype&gt;0&lt;/valuetype&gt;&#10;                &lt;/answer&gt;&#10;                &lt;answer&gt;&#10;                    &lt;guid&gt;66DC729706FC4693926C2DAD0823F613&lt;/guid&gt;&#10;                    &lt;answertext&gt;Tell him to follow the general education requirements in the catalog and that should be OK.&lt;/answertext&gt;&#10;                    &lt;valuetype&gt;0&lt;/valuetype&gt;&#10;                &lt;/answer&gt;&#10;                &lt;answer&gt;&#10;                    &lt;guid&gt;E47BE88D62FC415D84D6942C549398AA&lt;/guid&gt;&#10;                    &lt;answertext&gt;Send him to the Pre-Major Academic Advising Cent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RGBCOLORS" val="-11566659,-4173747,-6571175,-836284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CcgEWG0FAACuEQAADwAAAGNoYXJ0L2NoYXJ0LnhtbNxY227jNhB9L9B/MAT00bHlu404C8fetIs6myDJ7rZ9oylKZk2RKkn5skX/vcOLZNkJkmCdBYrmJdRwOJo5czgz1vm7bcpqayIVFXwchGfNoEY4FhHlyTj49HBVHwQ1pRGPEBOcjIMdUcG7ix9/OMcjvERS32cIkxoY4WqEx8FS62zUaCi8JClSZyIjHPZiIVOk4VEmjUiiDRhPWaPVbPYa1kjgDaBvMJAiyovz8jXnRRxTTGYC5ynh2nkhCUMaEFBLmqngAoKLkCbhsNmprREbB82gYYQM8cQJCK9/undCKXIekWgqJAcYK/opHk2YJpKDqangGt7m40xfhVSK5CrP6likGTi3oIzqnXUXHATb06WAOGp35K+cSqLGAQ47BRCwfARFSrEUSsT6DCw2HApFNozZfmPQaPl8QLBhZ6T0jhEXUNhsmWgb5XutC1eIsQXCK4NNRblU3e+bg8dgmFOYyWuU3azl6RRaJOE4YDoManoLq2gFq0XSMrKWkcEqWsEKYQyZAA2/KCSw7ySlTruQtAsdQNXpANJu0S0k3ULSKyS9oLZklK8gE+ZfUIsF+8UJipVjkL0DBg2Ua/FANSMzwogmkcfeaa0p2bRnRk0K/VuFZ1bw+6FgwpPJ9kCUATkzgjVd+5T2LKkbeLQ3HDMhpHmDXlK84kRV6Qya5b6iEfkCyX9Gt6piOPKCelUlY0JPJEHGOkM7kWuzShHPEZuXz9trEflQSJQQB9LuKaEHYnDWPvxrva+3/TEHVf8s7DU7w/ag1beLzvu65TIebTyWZ8Nh2Kv89d35ZbE9aA6G/W4rDDttUz3a7iocOw9Q7uNaINmeTU0tNVHC04xKZw4L5swnUGMyKJpezHIFZYVEbnON5G4qmChqT+jEithM0uiQBkJGxJv3RU1vzXuVlnckNlccsm8llENb0B/ijySB8lOwxh+K5gum7Lns9vS7e3GORlxcUcZObQQQABoxfqqZvUMGEWPRSEgcwwWaq6KMf3O7cjArgM5CuBSbOUkIj34lO08kn0PY+YygP5seVOQVZFOkP6LUk99nRIH8nsgn5bdEmpr3yPZlvlgwck+/PjY1JwiIMqdQBA6Oka0BwLgNq1ou6Tj4e/q+1233J2F91rua1jtxr1sfzoZhvd9qdaadYac7uLz8Z9+aoGQejQkvtKaw2pa6/uoAhjjsjkzYT/sKRAYXLaELp0FUEhcjG0WV914EaJv4eJ6WN8KK4LS/VKUR9/YXU1dJ0XdNXTW+BGVfaKR9ZQq7pQ8o89nGO2hGkGTHNbT94PtNp9vqDVrD0Je+o43msPtow9qGlx+WMoBzYivJkYW9aYURuJAYtIWkwFA7hDm+pZRfo63xzeC+V4xsazzgJNreCs/ShQsGcneVami4Zu6cQp8YBz8TGM8Qg2lW5HAbgNkrEpW3KkV/CvkATe8ahi5nHNqOMwaeHO9xmIXdpoYzUAtLBzhw7UG4PXPBT55r3qag1TbjoNcGEjxV2QzAvhaZEVEVk4Mlwj7fdq8oB2ZU+YNIH6l5cqj5KsUWbMIS7mRYe46B9CaOFfGVKGx6UnJxnTNN52sGUFZSC46VJIIr+CSb9v5VSPIMm6AXU+9XQdvKwefZ5dvxE+xq/vTdiVVS7n9Bq30ReIZWduuS6A0hPmUL92DuF5DDcwJW1ZHRrD9TdcOZ76aekxFV2SX8hFupia8WKkPcX1VoIzMgn7qBoQfqzhEJi+nszaD/T007ry0OevtG9Wwhol1p6pQpCiYzpe/tz1T3CeI0Y9lbzI22kqJRROI7iFF9hR4zcIUOBkm/CbPeLZLIKJhvCuOg/J5gdCy3Ddh2sf/McvEvAAAA//8DAFBLAwQUAAYACAAAACEACwse+dAGAAA2GwAAFgAAAGNoYXJ0L21lZGlhL2ltYWdlMS5ibXDsmGlXE1cYx+kX6Oue0y/Ql31lW5EQSMgGWSYJVURq1dNjRaytIEotO9lQQAigQIKAYQuJLAlrgIQlYQscRdzwiGBB3K2foP1PJtAYCWQEe/qC50zuuXPz3Of5Pf+5M5PcSOGeL0M8tgftV/h87f18FvIFepSNfh4SQn7W7O9d21Xg/6rAXx675TGr1VpfX19WVqZUKtH51MjIvLS0hMzDw8O+qZEdDDAMwuAANwyis1NI66mpFCgW8SlDXpxiHFR9tnFr5+zs7berb18Vj3cpZntypiy3lheAARj4A4wWUiC1EcpT8XslU8Gf3JuZ1KfN1WfM9daFMStFxKhYOrpPphE35ieM1O7vuVrSbVpcXKR4gB0MD0pDjcj4Ycm2/qnJyfur794Y5ycr551Nd8f8AnZczelOj3GqZcZk7r7wCpEUPK5QqUrUoDk0XLu/t+Kni5lULRaLBYn8pm94CjeFQoEWJb9+tnLPZphryJgfqD+SoBMRI2JilBF3Sd6hTRipI8xFBpsVMqJeGOrVph3rzRA6VdKWFG4oo5z0lzpDCYqn5kBfRe14/4ZJNx+EpBTSm+crTWc4LrXU+ns0wctDvUgRHlfo5TEVHc84R9VrMBhQcp36TE86yWM6ywsNK8PFwrFXohIZVIeGa+JslZqe5s1TB/oWVSOFtjDfmEzydKQJZAKFl+dgodzi1ccy8Z7m7VdywONSy8CzN0zruV5OhkgbU6sgefqr8vtaAmUMZnyovxvKIz54OKx8kdRJ6hMPfUoSRusIU+HM43nfOG1XsrF+4G8+y/tuXzG1fhiikpiaPIrnYr/Z159u/+Hs1I1UHuK3nedz2QVefUge7Q9enge+MduvZHf94eX5NrRIJB0Ry1xhwuJo8AzVxA3oLg3e8PWn2390Gzz8MQ3Jw2MXYnFCH+Yh8np5eRbe44E+Xp5U3jd7wT8ikY2FxRRT+hwc0BXYW+ky+PovzLlbz/Fd4DnH50UVUTyMwwq5pXRjnvLszgvR0BNVsCPUgPfwlAj0OfFDNQcH9QWONt/4dPuLd9wggT6g4kVdFsugzzDjR6WXp6Vw2k+fNR74s5ngGZLIxxgxWkFVNnji7dXJ5kq6DL7+i3ensZJdarmHp1gic3l5rNDnOvEBT2t5dtcFcv3An8VUCkmecSZfx6vMjHdci3dUn22v9o1Pt790dxpPHpdGjlXN52ghvlAyxDiijO0s8/AU+OnTWpbV6eFpPy9gMVVrPHq+LovksVendlyjy+DrP2O3rPOEMStQrFDiYBwleQ47r0taCqYf3ff1N5dmdXvuLw8PqQ9B6qPnlF6Qmi/LzEXb1Oemg+QZ08jxfMP78V8ea0Ae6v7CqmMxFVg/4IlgG2pdfcnGChzo+PLT7c8OWcn1QPJwGRE6InYiRmwPP6rE+hTVqfiVWX76mLSZJI9GTvKE51H6RLJ37NfX7WErqb9Gjqc0I0Lv4Rk8ndZ688mj3rkptH4FDpkqu9OF0BP3Oys8V0Q4oE9kVKOf20ef2o0V4EH85mQuk1VL8SQmBXwHgaftvMCRR+D+YoZlC8ETO8HiNC0vv/xoBt+Jw6aqnnSSx5jCxfsxMqohkm1ITDL6+vj2cT+25J/Sp8aiFRNXsfilsZMsjnF55bWv20f3R8xV+D0DHvzqGOkbmJn5E0eQ0USS8hjJIMWzskM8zladLVMEnsYzHLxbgySh3EgeMcnD5hhXVt7QmhvIeaxNT/E0/BY1PzsZyG3D8cQkE3hk30+xuS07xTPeru/PEuF9Uf9r1INbdHlaKJ4onnnl6dsNmekOdlXlDWSLwWM4zb5/c4LW9MSTxhhxP/SJ4t3YKZ5enWIwR+JUy+t+Yb1+vkKPJ8kYLSJ5OPy2ycmHtOYGcu7VK+y5hFMlqzvFwn+NQG4bjuMxFS2yyfa7uYKOqSn/J+eGU7YctFUr7bmSUZWs5hTrFU2eEyeb1ngsU+6FLXMF4wAePGydKvm1pMhXz5aDmbLu83NiI7V+uALwPF4f307HqE6i9NGfjHy5SpengdKHJ7C4pxe3g7E+15R/ypFL4HrpEiNe0OU5US8Q9soPuLn8dvc0va2DdQC/TtulX4byCNzvVYnMF0+DfVNQQY6fMPAEHYTcyeV3uHfoerUXnG5O4Tan8IqPhfmhbnna2XVHpx/PU9rQPl19t6V/kA7vXq7iCNJ51+0/VgDbONvMSO2qocWmDcyzM0Q22FCCYU+GMmyewEpLSzdPBwfs/KDFXEQLPiw1EXP9DOOUUQBrOOTmGCyY8sEAT0xfj7wWsjRQTEoEjx5kgwiwzQvf/XZXgU+hwD8AAAD//wMAUEsBAi0AFAAGAAgAAAAhACdybVMBAQAA0AEAABMAAAAAAAAAAAAAAAAAAAAAAFtDb250ZW50X1R5cGVzXS54bWxQSwECLQAUAAYACAAAACEAGaqS89EAAACzAQAACwAAAAAAAAAAAAAAAAAyAQAAX3JlbHMvLnJlbHNQSwECLQAUAAYACAAAACEACcgEWG0FAACuEQAADwAAAAAAAAAAAAAAAAAsAgAAY2hhcnQvY2hhcnQueG1sUEsBAi0AFAAGAAgAAAAhAAsLHvnQBgAANhsAABYAAAAAAAAAAAAAAAAAxgcAAGNoYXJ0L21lZGlhL2ltYWdlMS5ibXBQSwUGAAAAAAQABAD7AAAAyg4AAAAA"/>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TYPE" val="2"/>
  <p:tag name="TPCOUNTDOWNSECONDS" val="10"/>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RGBCOLORS" val="-11566659,-4173747,-6571175,-6553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83IM024FAACuEQAADwAAAGNoYXJ0L2NoYXJ0LnhtbNxYbW/bNhD+PmD/wRCwj44tv8gvqFM4drMVc5qgSdtt32iKkjlTpEZSjt1h/33HF8lyYiRBnQLD8iXU8Xi6e+7h3Vlv3m4z1tgQqajgkyA8awcNwrGIKU8nwae7y+YwaCiNeIyY4GQS7IgK3p7/+MMbPMYrJPVtjjBpgBGuxngSrLTOx62WwiuSIXUmcsJhLxEyQxoeZdqKJboH4xlrddrtqGWNBN4A+gYDGaK8PC9fcl4kCcVkLnCREa6dF5IwpAEBtaK5Cs4huBhpEo7avcYGsUnQDlpGyBBPnYDw5qdbJ5Si4DGJZ0JygLGmn+HxlGkiOZiaCa7hbT7O7EVIZUiui7yJRZaDc0vKqN5Zd8FBsD1bCYij8ZH8VVBJ1CTAYa8EApaPoMgolkKJRJ+BxZZDocyGMTtoDVsdnw8INuyNld4x4gIK2x0Tbat6r3XhEjG2RHhtsKkpV6r7fXPwIRjmFGbyCuXXG3k6hZZpOAmYDoOG3sIqXsNqmXaMrGNksIrXsEIYQyZAwy9KCew7SaXTLSXdUgdQdTqAtFv0S0m/lESlJAoaK0b5GjJh/gWNRLBfnKBcOQbZO2DQQIUWd1QzMieMaBJ77J3WhpL77tyoSaF/q/HMCn4/FEx5Ot0eiHIgZ06wphuf0siSuoXHe8MJE0KaN+gVxWtOVJ3OoFntKxqTL5D8J3TrKoYjz6jXVXIm9FQSZKwztBOFNqsM8QKxRfW8vRKxD4XEKXEg7Y4JPRDDs+7hX+dds+uPOagGZ2HU7o26w87ALnrvmpbLeHzvsTwbjcKo9jdw51fl9rA9HA36nTDsdU316Lqr8NB5gHIf1xLJ7nxmaqmJEp7mVDpzWDBnPoUak0PR9GJWKCgrJHabGyR3M8FEWXtCJ1bEZpLGhzQQMibevC9qemveq7T8SBJzxSH7VkI5tAX9PvlAUig/JWv8oXixZMqey29Ov7vnb9CYi0vK2KmNAAJAY8ZPNbN3yCBiLBoJSRK4QAtVlvFvblcOZgXQWQhX4n5BUsLjX8nOE8nnEHY+I+jPpgeVeQXZDOkPKPPk9xlRIL8l8qj8hkhT8x7ZviiWS0Zu6dfHphYEAVEWFIrAwTGyNQAYt2HVKCSdBH/P3kX97mAaNufR5azZS6J+czQfhc1Bp9Ob9Ua9/vDi4p99a4KS+WBMeKY1hfW21PdXBzDEYX9swj7uKxAZXLSELp0GUUVcjGwUdd57EaBt4uNFVt0IK4LT/lJVRtzbn01dLUXfNXX1+FKUf6Gx9pUp7Fc+oNxnG++gGUGSHdfQ9r3vN73OKIoG7TA6ujEMR74m7k9Y2/Dyw1IGcE5tJdkrPjCtMAIXUoO2kBQYaocwx7eM8iu0NS4Y3PeKsW2NB5xE2xvhWbp0PkPuLjMNDdfMnTPoE5PgZwLjGWIwzYoCbgMwe03i6lZl6E8h76DpXcHQ5YxD23HGwJOHexxmYbep4QzUwsoBDly7E27PXPCT55rXKWiN+0kQdYEExyqbAdjXIjMiqnJysNna59vuleXAjCp/EOkjNU8ONV+l2JJNWcqdDGvPMZBeJ4kivhKFbU9KLq4KpuliwwDKWmrBsYpEcAWPsmnvX40kT7AJejH1fpW0rR18ml2+HR9hV/un706sinL/C1rt68sTtLJbF0TfE+JTtnQP5n4BOTwnYFUfGc36M1XXnPlu6jkZU5VfwE+4tZr6aqFyxP1VhTYyB/Kpaxh6oO48IGE5nb0a9P+paeelxUFvX6meLUW8q0ydMkXBZKb0rf2Z6j5BnGYsf4250VZSNI5J8hFiVF+hxwxdoYNB0m/CrHeDJDIK5pvCJKi+Jxgdy20Dtl3sP7Oc/wsAAP//AwBQSwMEFAAGAAgAAAAhAAsLHvnQBgAANhsAABYAAABjaGFydC9tZWRpYS9pbWFnZTEuYm1w7JhpVxNXGMfpF+jrntMv0Jd9ZVuREEjIBlkmCVVEatXTY0WsrSBKLTvZUEAIoECCgGELiSwJa4CEJWELHEXc8IhgQdytn6D9TybQGAlkBHv6gudM7rlz89zn+T3/uTOT3Ejhni9DPLYH7Vf4fO39fBbyBXqUjX4eEkJ+1uzvXdtV4P+qwF8eu+Uxq9VaX19fVlamVCrR+dTIyLy0tITMw8PDvqmRHQwwDMLgADcMorNTSOupqRQoFvEpQ16cYhxUfbZxa+fs7O23q29fFY93KWZ7cqYst5YXgAEY+AOMFlIgtRHKU/F7JVPBn9ybmdSnzdVnzPXWhTErRcSoWDq6T6YRN+YnjNTu77la0m1aXFykeIAdDA9KQ43I+GHJtv6pycn7q+/eGOcnK+edTXfH/AJ2XM3pTo9xqmXGZO6+8AqRFDyuUKlK1KA5NFy7v7fip4uZVC0WiwWJ/KZveAo3hUKBFiW/frZyz2aYa8iYH6g/kqATESNiYpQRd0neoU0YqSPMRQabFTKiXhjq1aYd680QOlXSlhRuKKOc9Jc6QwmKp+ZAX0XteP+GSTcfhKQU0pvnK01nOC611Pp7NMHLQ71IER5X6OUxFR3POEfVazAYUHKd+kxPOsljOssLDSvDxcKxV6ISGVSHhmvibJWanubNUwf6FlUjhbYw35hM8nSkCWQChZfnYKHc4tXHMvGe5u1XcsDjUsvAszdM67leToZIG1OrIHn6q/L7WgJlDGZ8qL8byiM+eDisfJHUSeoTD31KEkbrCFPhzON53zhtV7KxfuBvPsv7bl8xtX4YopKYmjyK52K/2defbv/h7NSNVB7it53nc9kFXn1IHu0PXp4HvjHbr2R3/eHl+Ta0SCQdEctcYcLiaPAM1cQN6C4N3vD1p9t/dBs8/DENycNjF2JxQh/mIfJ6eXkW3uOBPl6eVN43e8E/IpGNhcUUU/ocHNAV2FvpMvj6L8y5W8/xXeA5x+dFFVE8jMMKuaV0Y57y7M4L0dATVbAj1ID38JQI9DnxQzUHB/UFjjbf+HT7i3fcIIE+oOJFXRbLoM8w40ell6elcNpPnzUe+LOZ4BmSyMcYMVpBVTZ44u3VyeZKugy+/ot3p7GSXWq5h6dYInN5eazQ5zrxAU9reXbXBXL9wJ/FVApJnnEmX8erzIx3XIt3VJ9tr/aNT7e/dHcaTx6XRo5VzedoIb5QMsQ4ooztLPPwFPjp01qW1enhaT8vYDFVazx6vi6L5LFXp3Zco8vg6z9jt6zzhDErUKxQ4mAcJXkOO69LWgqmH9339TeXZnV77i8PD6kPQeqj55RekJovy8xF29TnpoPkGdPI8XzD+/FfHmtAHur+wqpjMRVYP+CJYBtqXX3Jxgoc6Pjy0+3PDlnJ9UDycBkROiJ2IkZsDz+qxPoU1an4lVl++pi0mSSPRk7yhOdR+kSyd+zX1+1hK6m/Ro6nNCNC7+EZPJ3WevPJo965KbR+BQ6ZKrvThdAT9zsrPFdEOKBPZFSjn9tHn9qNFeBB/OZkLpNVS/EkJgV8B4Gn7bzAkUfg/mKGZQvBEzvB4jQtL7/8aAbficOmqp50kseYwsX7MTKqIZJtSEwy+vr49nE/tuSf0qfGohUTV7H4pbGTLI5xeeW1r9tH90fMVfg9Ax786hjpG5iZ+RNHkNFEkvIYySDFs7JDPM5WnS1TBJ7GMxy8W4MkodxIHjHJw+YYV1be0JobyHmsTU/xNPwWNT87Gchtw/HEJBN4ZN9PsbktO8Uz3q7vzxLhfVH/a9SDW3R5WiieKJ555enbDZnpDnZV5Q1ki8FjOM2+f3OC1vTEk8YYcT/0ieLd2CmeXp1iMEfiVMvrfmG9fr5CjyfJGC0ieTj8tsnJh7TmBnLu1SvsuYRTJas7xcJ/jUBuG47jMRUtssn2u7mCjqkp/yfnhlO2HLRVK+25klGVrOYU6xVNnhMnm9Z4LFPuhS1zBeMAHjxsnSr5taTIV8+Wg5my7vNzYiO1frgC8DxeH99Ox6hOovTRn4x8uUqXp4HShyewuKcXt4OxPteUf8qRS+B66RIjXtDlOVEvEPbKD7i5/Hb3NL2tg3UAv07bpV+G8gjc71WJzBdPg31TUEGOnzDwBB2E3Mnld7h36Hq1F5xuTuE2p/CKj4X5oW552tl1R6cfz1Pa0D5dfbelf5AO716u4gjSedftP1YA2zjbzEjtqqHFpg3MszNENthQgmFPhjJsnsBKS0s3TwcH7PygxVxECz4sNRFz/QzjlFEAazjk5hgsmPLBAE9MX4+8FrI0UExKBI8eZIMIsM0L3/12V4FPocA/AAAA//8DAFBLAQItABQABgAIAAAAIQAncm1TAQEAANABAAATAAAAAAAAAAAAAAAAAAAAAABbQ29udGVudF9UeXBlc10ueG1sUEsBAi0AFAAGAAgAAAAhABmqkvPRAAAAswEAAAsAAAAAAAAAAAAAAAAAMgEAAF9yZWxzLy5yZWxzUEsBAi0AFAAGAAgAAAAhAPNyDNNuBQAArhEAAA8AAAAAAAAAAAAAAAAALAIAAGNoYXJ0L2NoYXJ0LnhtbFBLAQItABQABgAIAAAAIQALCx750AYAADYbAAAWAAAAAAAAAAAAAAAAAMcHAABjaGFydC9tZWRpYS9pbWFnZTEuYm1wUEsFBgAAAAAEAAQA+wAAAMsOAAAAAA=="/>
  <p:tag name="LABELFORMAT" val="1"/>
  <p:tag name="NUMBERFORMAT" val="0"/>
</p:tagLst>
</file>

<file path=ppt/tags/tag5.xml><?xml version="1.0" encoding="utf-8"?>
<p:tagLst xmlns:a="http://schemas.openxmlformats.org/drawingml/2006/main" xmlns:r="http://schemas.openxmlformats.org/officeDocument/2006/relationships" xmlns:p="http://schemas.openxmlformats.org/presentationml/2006/main">
  <p:tag name="TYPE" val="2"/>
  <p:tag name="TPCOUNTDOWNSECONDS" val="10"/>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8FEBBAAFD784198B966165F8F168FB2&lt;/guid&gt;&#10;        &lt;description /&gt;&#10;        &lt;date&gt;8/13/2014 3:23: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3E3EB31793B4E8892ADC4A5E01642C3&lt;/guid&gt;&#10;            &lt;repollguid&gt;BA3B9FA055C243609C61A4F700D58E2F&lt;/repollguid&gt;&#10;            &lt;sourceid&gt;8B9A87124D0B44F49C8C33BBB318975A&lt;/sourceid&gt;&#10;            &lt;questiontext&gt;A student drops by the departmental office and you are the only person around.  She says that she wants to just take a class and  she doesn't want to be a full time student.  What do you advise h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43C6533A72A42369C4988FB10FF0952&lt;/guid&gt;&#10;                    &lt;answertext&gt;Tell her to go to Pre-Major Academic Advising Center.&lt;/answertext&gt;&#10;                    &lt;valuetype&gt;0&lt;/valuetype&gt;&#10;                &lt;/answer&gt;&#10;                &lt;answer&gt;&#10;                    &lt;guid&gt;1EE7C695E73B4B30BF18E834459E9E3D&lt;/guid&gt;&#10;                    &lt;answertext&gt;Tell her to go to Admissions&lt;/answertext&gt;&#10;                    &lt;valuetype&gt;0&lt;/valuetype&gt;&#10;                &lt;/answer&gt;&#10;                &lt;answer&gt;&#10;                    &lt;guid&gt;80F50359D8604C13A1FFC8F12A8F1F01&lt;/guid&gt;&#10;                    &lt;answertext&gt;Send her to the Registrar’s Offic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 name="LIVECHARTING" val="False"/>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RGBCOLORS" val="-11566659,-4173747,-6571175,-6553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qQKsAWsFAACuEQAADwAAAGNoYXJ0L2NoYXJ0LnhtbNxY227jNhB9L9B/MAT00bHlu404C8fetIs6myDJ7rZ9oylKZk2RKkn5skX/vcOLZNkJkmCdBYrmJdRwOJo5czgz1vm7bcpqayIVFXwchGfNoEY4FhHlyTj49HBVHwQ1pRGPEBOcjIMdUcG7ix9/OMcjvERS32cIkxoY4WqEx8FS62zUaCi8JClSZyIjHPZiIVOk4VEmjUiiDRhPWaPVbPYa1kjgDaBvMJAiyovz8jXnRRxTTGYC5ynh2nkhCUMaEFBLmqngAoKLkCbhsNmprREbB82gYYQM8cQJCK9/undCKXIekWgqJAcYK/opHk2YJpKDqangGt7m40xfhVSK5CrP6likGTi3oIzqnXUXHATb06WAOGp35K+cSqLGAQ47BRCwfARFSrEUSsT6DCw2HApFNozZfmPQaPl8QLBhZ6T0jhEXUNhsmWgb5XutC1eIsQXCK4NNRblU3e+bg8dgmFOYyWuU3azl6RRaJOE4YDoManoLq2gFq0XSMrKWkcEqWsEKYQyZAA2/KCSw7ySlTruQtAsdQNXpANJu0S0k3ULSKyS9oLZklK8gE+ZfUIsF+8UJipVjkL0DBg2Ua/FANSMzwogmkcfeaa0p2bRnRk0K/VuFZ1bw+6FgwpPJ9kCUATkzgjVd+5T2LKkbeLQ3HDMhpHmDXlK84kRV6Qya5b6iEfkCyX9Gt6piOPKCelUlY0JPJEHGOkM7kWuzShHPEZuXz9trEflQSJQQB9LuKaEHYnDWPvxrva+3/TEHVf8s7DU7w/ag1beLzvu65TIebTyWZ8Nh2Kv89d35ZbE9aA6G/W4rDDttUz3a7iocOw9Q7uNaINmeTU0tNVHC04xKZw4L5swnUGMyKJpezHIFZYVEbnON5G4qmChqT+jEithM0uiQBkJGxJv3RU1vzXuVlnckNlccsm8llENb0B/ijySB8lOwxh+K5gum7Lns9vS7e3GORlxcUcZObQQQABoxfqqZvUMGEWPRSEgcwwWaq6KMf3O7cjArgM5CuBSbOUkIj34lO08kn0PY+YygP5seVOQVZFOkP6LUk99nRIH8nsgn5bdEmpr3yPZlvlgwck+/PjY1JwiIMqdQBA6Oka0BwLgNq1ou6Tj4e/q+1233J2F91rua1jtxr1sfzoZhvd9qdaadYac7uLz8Z9+aoGQejQkvtKaw2pa6/uoAhjjsjkzYT/sKRAYXLaELp0FUEhcjG0WV914EaJv4eJ6WN8KK4LS/VKUR9/YXU1dJ0XdNXTW+BGVfaKR9ZQq7pQ8o89nGO2hGkGTHNbT94PsN5KsXtjpNf+JoowPl7fiE1YSXH5YygHNiK8mRhb1phRG4kBi0haTAUDuEOb6llF+jrXmTwX2vGNnWeMBJtL0VnqUL5xrk7irV0HDN3DmFPjEOfiYwniEG06zI4TYAs1ckKm9Viv4U8gGa3jUMXc44tB1nDDw53uMwC7tNDWegFpYOcODag3B75oKfPNe8TUGrbcZBrw0keKqyGYB9LTIjoiomB0uEfb7tXlEOzKjyB5E+UvPkUPNVii3YhCXcybD2HAPpTRwr4itRWFCMi+ucaTpfM4CyklpwrCQRXMEn2bT3r0KSZ9gEvZh6vwraVg4+zy7fjp9gV/On706sknL/C1rti8AztLJbl0RvCPEpW7gHc7+AHJ4TsKqOjGb9maobznw39ZyMqMou4SfcSk18tVAZ4v6qQhuZAfnUDQw9UHeOSFhMZ28G/X9q2nltcdDbN6pnCxHtSlOnTFEwmSl9b3+muk8QpxnL3mJutJUUjSIS30GM6iv0mIErdDBI+k2Y9W6RREbBfFMYB+X3BKNjuW3Atov9Z5aLfwEAAP//AwBQSwMEFAAGAAgAAAAhAAsLHvnQBgAANhsAABYAAABjaGFydC9tZWRpYS9pbWFnZTEuYm1w7JhpVxNXGMfpF+jrntMv0Jd9ZVuREEjIBlkmCVVEatXTY0WsrSBKLTvZUEAIoECCgGELiSwJa4CEJWELHEXc8IhgQdytn6D9TybQGAlkBHv6gudM7rlz89zn+T3/uTOT3Ejhni9DPLYH7Vf4fO39fBbyBXqUjX4eEkJ+1uzvXdtV4P+qwF8eu+Uxq9VaX19fVlamVCrR+dTIyLy0tITMw8PDvqmRHQwwDMLgADcMorNTSOupqRQoFvEpQ16cYhxUfbZxa+fs7O23q29fFY93KWZ7cqYst5YXgAEY+AOMFlIgtRHKU/F7JVPBn9ybmdSnzdVnzPXWhTErRcSoWDq6T6YRN+YnjNTu77la0m1aXFykeIAdDA9KQ43I+GHJtv6pycn7q+/eGOcnK+edTXfH/AJ2XM3pTo9xqmXGZO6+8AqRFDyuUKlK1KA5NFy7v7fip4uZVC0WiwWJ/KZveAo3hUKBFiW/frZyz2aYa8iYH6g/kqATESNiYpQRd0neoU0YqSPMRQabFTKiXhjq1aYd680QOlXSlhRuKKOc9Jc6QwmKp+ZAX0XteP+GSTcfhKQU0pvnK01nOC611Pp7NMHLQ71IER5X6OUxFR3POEfVazAYUHKd+kxPOsljOssLDSvDxcKxV6ISGVSHhmvibJWanubNUwf6FlUjhbYw35hM8nSkCWQChZfnYKHc4tXHMvGe5u1XcsDjUsvAszdM67leToZIG1OrIHn6q/L7WgJlDGZ8qL8byiM+eDisfJHUSeoTD31KEkbrCFPhzON53zhtV7KxfuBvPsv7bl8xtX4YopKYmjyK52K/2defbv/h7NSNVB7it53nc9kFXn1IHu0PXp4HvjHbr2R3/eHl+Ta0SCQdEctcYcLiaPAM1cQN6C4N3vD1p9t/dBs8/DENycNjF2JxQh/mIfJ6eXkW3uOBPl6eVN43e8E/IpGNhcUUU/ocHNAV2FvpMvj6L8y5W8/xXeA5x+dFFVE8jMMKuaV0Y57y7M4L0dATVbAj1ID38JQI9DnxQzUHB/UFjjbf+HT7i3fcIIE+oOJFXRbLoM8w40ell6elcNpPnzUe+LOZ4BmSyMcYMVpBVTZ44u3VyeZKugy+/ot3p7GSXWq5h6dYInN5eazQ5zrxAU9reXbXBXL9wJ/FVApJnnEmX8erzIx3XIt3VJ9tr/aNT7e/dHcaTx6XRo5VzedoIb5QMsQ4ooztLPPwFPjp01qW1enhaT8vYDFVazx6vi6L5LFXp3Zco8vg6z9jt6zzhDErUKxQ4mAcJXkOO69LWgqmH9339TeXZnV77i8PD6kPQeqj55RekJovy8xF29TnpoPkGdPI8XzD+/FfHmtAHur+wqpjMRVYP+CJYBtqXX3Jxgoc6Pjy0+3PDlnJ9UDycBkROiJ2IkZsDz+qxPoU1an4lVl++pi0mSSPRk7yhOdR+kSyd+zX1+1hK6m/Ro6nNCNC7+EZPJ3WevPJo965KbR+BQ6ZKrvThdAT9zsrPFdEOKBPZFSjn9tHn9qNFeBB/OZkLpNVS/EkJgV8B4Gn7bzAkUfg/mKGZQvBEzvB4jQtL7/8aAbficOmqp50kseYwsX7MTKqIZJtSEwy+vr49nE/tuSf0qfGohUTV7H4pbGTLI5xeeW1r9tH90fMVfg9Ax786hjpG5iZ+RNHkNFEkvIYySDFs7JDPM5WnS1TBJ7GMxy8W4MkodxIHjHJw+YYV1be0JobyHmsTU/xNPwWNT87Gchtw/HEJBN4ZN9PsbktO8Uz3q7vzxLhfVH/a9SDW3R5WiieKJ555enbDZnpDnZV5Q1ki8FjOM2+f3OC1vTEk8YYcT/0ieLd2CmeXp1iMEfiVMvrfmG9fr5CjyfJGC0ieTj8tsnJh7TmBnLu1SvsuYRTJas7xcJ/jUBuG47jMRUtssn2u7mCjqkp/yfnhlO2HLRVK+25klGVrOYU6xVNnhMnm9Z4LFPuhS1zBeMAHjxsnSr5taTIV8+Wg5my7vNzYiO1frgC8DxeH99Ox6hOovTRn4x8uUqXp4HShyewuKcXt4OxPteUf8qRS+B66RIjXtDlOVEvEPbKD7i5/Hb3NL2tg3UAv07bpV+G8gjc71WJzBdPg31TUEGOnzDwBB2E3Mnld7h36Hq1F5xuTuE2p/CKj4X5oW552tl1R6cfz1Pa0D5dfbelf5AO716u4gjSedftP1YA2zjbzEjtqqHFpg3MszNENthQgmFPhjJsnsBKS0s3TwcH7PygxVxECz4sNRFz/QzjlFEAazjk5hgsmPLBAE9MX4+8FrI0UExKBI8eZIMIsM0L3/12V4FPocA/AAAA//8DAFBLAQItABQABgAIAAAAIQAncm1TAQEAANABAAATAAAAAAAAAAAAAAAAAAAAAABbQ29udGVudF9UeXBlc10ueG1sUEsBAi0AFAAGAAgAAAAhABmqkvPRAAAAswEAAAsAAAAAAAAAAAAAAAAAMgEAAF9yZWxzLy5yZWxzUEsBAi0AFAAGAAgAAAAhAKkCrAFrBQAArhEAAA8AAAAAAAAAAAAAAAAALAIAAGNoYXJ0L2NoYXJ0LnhtbFBLAQItABQABgAIAAAAIQALCx750AYAADYbAAAWAAAAAAAAAAAAAAAAAMQHAABjaGFydC9tZWRpYS9pbWFnZTEuYm1wUEsFBgAAAAAEAAQA+wAAAMgOAAAAAA=="/>
  <p:tag name="LABELFORMAT" val="1"/>
  <p:tag name="NUMBERFORMAT" val="0"/>
</p:tagLst>
</file>

<file path=ppt/tags/tag9.xml><?xml version="1.0" encoding="utf-8"?>
<p:tagLst xmlns:a="http://schemas.openxmlformats.org/drawingml/2006/main" xmlns:r="http://schemas.openxmlformats.org/officeDocument/2006/relationships" xmlns:p="http://schemas.openxmlformats.org/presentationml/2006/main">
  <p:tag name="TYPE" val="2"/>
  <p:tag name="TPCOUNTDOWNSECONDS" val="10"/>
</p:tagLst>
</file>

<file path=ppt/theme/theme1.xml><?xml version="1.0" encoding="utf-8"?>
<a:theme xmlns:a="http://schemas.openxmlformats.org/drawingml/2006/main" name="Retrospect">
  <a:themeElements>
    <a:clrScheme name="Custom 3">
      <a:dk1>
        <a:srgbClr val="000000"/>
      </a:dk1>
      <a:lt1>
        <a:srgbClr val="FFFFFF"/>
      </a:lt1>
      <a:dk2>
        <a:srgbClr val="4C1494"/>
      </a:dk2>
      <a:lt2>
        <a:srgbClr val="CCDDEA"/>
      </a:lt2>
      <a:accent1>
        <a:srgbClr val="8111DF"/>
      </a:accent1>
      <a:accent2>
        <a:srgbClr val="8011DE"/>
      </a:accent2>
      <a:accent3>
        <a:srgbClr val="F2FF00"/>
      </a:accent3>
      <a:accent4>
        <a:srgbClr val="2D5064"/>
      </a:accent4>
      <a:accent5>
        <a:srgbClr val="E494FF"/>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1990</TotalTime>
  <Words>1028</Words>
  <Application>Microsoft Macintosh PowerPoint</Application>
  <PresentationFormat>On-screen Show (4:3)</PresentationFormat>
  <Paragraphs>142</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Courier New</vt:lpstr>
      <vt:lpstr>Tahoma</vt:lpstr>
      <vt:lpstr>Wingdings</vt:lpstr>
      <vt:lpstr>Retrospect</vt:lpstr>
      <vt:lpstr>Office Theme</vt:lpstr>
      <vt:lpstr>University College</vt:lpstr>
      <vt:lpstr>Student Support Services</vt:lpstr>
      <vt:lpstr>Academic Development Program (ADP)</vt:lpstr>
      <vt:lpstr>What is ADP</vt:lpstr>
      <vt:lpstr>Who Are Our Students?</vt:lpstr>
      <vt:lpstr>What Are the Goals of our Students?</vt:lpstr>
      <vt:lpstr>Support Services</vt:lpstr>
      <vt:lpstr>Impact</vt:lpstr>
      <vt:lpstr>Exploratory Studies Academic  Advising</vt:lpstr>
      <vt:lpstr>Who are our students?</vt:lpstr>
      <vt:lpstr>A student comes to you and says that he no longer wants to be enrolled in the major he is in.  What would you tell him to do?  </vt:lpstr>
      <vt:lpstr>A student drops by the departmental office and you are the only person around.  She says that she wants to just take a class and  she doesn't want to be a full time student.  What do you advise her?</vt:lpstr>
      <vt:lpstr>A student in your major entry level class states that she is Undeclared or Exploratory. What would you tell her?</vt:lpstr>
      <vt:lpstr>The Learning Assistance and Resource Center (LARC)</vt:lpstr>
      <vt:lpstr>Mission Summary</vt:lpstr>
      <vt:lpstr>Programs &amp; Services</vt:lpstr>
      <vt:lpstr>How  Can Faculty Help – Your Role</vt:lpstr>
      <vt:lpstr>The goal of the Early Alert Program is to promote academic success for students by  </vt:lpstr>
      <vt:lpstr>You have a student in need of help in your class, but it's not just about the course content.  The student may need other skill development, such as how to take notes, how to participate more effectively in class, or how to manage time in order to successfully complete assignments.  Which series will help your student develop these skills?</vt:lpstr>
      <vt:lpstr>  Office of Services for Students with Disabilities (OSSD)</vt:lpstr>
      <vt:lpstr>Students Served by OSSD   </vt:lpstr>
      <vt:lpstr>PowerPoint Presentation</vt:lpstr>
      <vt:lpstr>PowerPoint Presentation</vt:lpstr>
      <vt:lpstr> Closed  CAPTIONING   Policy </vt:lpstr>
      <vt:lpstr>PowerPoint Presentation</vt:lpstr>
      <vt:lpstr>Encouraging Student Disclosure of Disability</vt:lpstr>
      <vt:lpstr>University College</vt:lpstr>
      <vt:lpstr>Questions? </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Behavior Issues and Campus Security</dc:title>
  <dc:creator>Atuahene</dc:creator>
  <cp:lastModifiedBy>Tabetha Adkins</cp:lastModifiedBy>
  <cp:revision>122</cp:revision>
  <dcterms:created xsi:type="dcterms:W3CDTF">2014-08-11T19:19:51Z</dcterms:created>
  <dcterms:modified xsi:type="dcterms:W3CDTF">2018-07-27T12:40:40Z</dcterms:modified>
</cp:coreProperties>
</file>