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6"/>
  </p:notesMasterIdLst>
  <p:sldIdLst>
    <p:sldId id="272" r:id="rId2"/>
    <p:sldId id="259" r:id="rId3"/>
    <p:sldId id="267" r:id="rId4"/>
    <p:sldId id="265" r:id="rId5"/>
    <p:sldId id="287" r:id="rId6"/>
    <p:sldId id="289" r:id="rId7"/>
    <p:sldId id="297" r:id="rId8"/>
    <p:sldId id="276" r:id="rId9"/>
    <p:sldId id="295" r:id="rId10"/>
    <p:sldId id="292" r:id="rId11"/>
    <p:sldId id="279" r:id="rId12"/>
    <p:sldId id="294" r:id="rId13"/>
    <p:sldId id="280" r:id="rId14"/>
    <p:sldId id="29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087"/>
    <a:srgbClr val="ECE7E0"/>
    <a:srgbClr val="AFABAB"/>
    <a:srgbClr val="FBC7B7"/>
    <a:srgbClr val="FFE7E7"/>
    <a:srgbClr val="FFCCCC"/>
    <a:srgbClr val="437089"/>
    <a:srgbClr val="3C6A90"/>
    <a:srgbClr val="1C89B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 autoAdjust="0"/>
    <p:restoredTop sz="79184" autoAdjust="0"/>
  </p:normalViewPr>
  <p:slideViewPr>
    <p:cSldViewPr snapToGrid="0">
      <p:cViewPr varScale="1">
        <p:scale>
          <a:sx n="54" d="100"/>
          <a:sy n="54" d="100"/>
        </p:scale>
        <p:origin x="1136" y="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84D88-9269-4363-90A9-DEDFBCAD93E6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A2DBD-3395-463F-8B71-4911476DC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A2DBD-3395-463F-8B71-4911476DCA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64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aging is a reality.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Twenty five percent of the population of the world cannot be marginalized.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A2DBD-3395-463F-8B71-4911476DCA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0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A2DBD-3395-463F-8B71-4911476DCA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A2DBD-3395-463F-8B71-4911476DCA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5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A2DBD-3395-463F-8B71-4911476DCA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90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A2DBD-3395-463F-8B71-4911476DCA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2DBD-3395-463F-8B71-4911476DCA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3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Women are more likely to victimized by ageist attitudes and behaviors.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When it comes to technology women are less likely to be perceived as competent and skilled.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Ageist stereotypes projected onto older women lead them to make personal rather than political attributions about ageist treatment.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As women age - they become increasingly invisible. They tend lose power and social status with 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A2DBD-3395-463F-8B71-4911476DCA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80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A2DBD-3395-463F-8B71-4911476DCA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66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1200" dirty="0"/>
              <a:t>Legislation at the federal level.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200" dirty="0"/>
              <a:t>Under the ADEA, it is unlawful to discriminate against a person because of his/her age with respect to any term, condition, or privilege of employment, including hiring, firing, promotion, layoff, compensation, benefits, job assignments, and training.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A2DBD-3395-463F-8B71-4911476DCA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9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DFA1-311A-442C-88E0-9FC969401D88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549-F9F2-4E30-9540-7D75FECE1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1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DFA1-311A-442C-88E0-9FC969401D88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549-F9F2-4E30-9540-7D75FECE1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2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DFA1-311A-442C-88E0-9FC969401D88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549-F9F2-4E30-9540-7D75FECE1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7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DFA1-311A-442C-88E0-9FC969401D88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549-F9F2-4E30-9540-7D75FECE1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DFA1-311A-442C-88E0-9FC969401D88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549-F9F2-4E30-9540-7D75FECE1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2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DFA1-311A-442C-88E0-9FC969401D88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549-F9F2-4E30-9540-7D75FECE1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6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DFA1-311A-442C-88E0-9FC969401D88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549-F9F2-4E30-9540-7D75FECE1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2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DFA1-311A-442C-88E0-9FC969401D88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549-F9F2-4E30-9540-7D75FECE1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DFA1-311A-442C-88E0-9FC969401D88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549-F9F2-4E30-9540-7D75FECE1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9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DFA1-311A-442C-88E0-9FC969401D88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549-F9F2-4E30-9540-7D75FECE1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0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DFA1-311A-442C-88E0-9FC969401D88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549-F9F2-4E30-9540-7D75FECE1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5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ADFA1-311A-442C-88E0-9FC969401D88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E1549-F9F2-4E30-9540-7D75FECE1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6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mailto:fschnell@wcupa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mailto:Jtahmasebmcconatha@wcupa.ed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04B2B78-3F06-F74F-AEEC-771504BDDF33}"/>
              </a:ext>
            </a:extLst>
          </p:cNvPr>
          <p:cNvSpPr txBox="1">
            <a:spLocks/>
          </p:cNvSpPr>
          <p:nvPr/>
        </p:nvSpPr>
        <p:spPr>
          <a:xfrm>
            <a:off x="2021633" y="4383874"/>
            <a:ext cx="8148734" cy="781892"/>
          </a:xfrm>
          <a:prstGeom prst="rect">
            <a:avLst/>
          </a:prstGeom>
          <a:solidFill>
            <a:srgbClr val="FFFFFF"/>
          </a:solidFill>
          <a:ln w="31750" cap="sq">
            <a:solidFill>
              <a:schemeClr val="bg2">
                <a:lumMod val="90000"/>
              </a:schemeClr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262626"/>
                </a:solidFill>
              </a:rPr>
              <a:t>IN THE AGE OF INTOLERANCE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76DC65-6946-F944-9350-9FCFB88E5C49}"/>
              </a:ext>
            </a:extLst>
          </p:cNvPr>
          <p:cNvSpPr/>
          <p:nvPr/>
        </p:nvSpPr>
        <p:spPr>
          <a:xfrm>
            <a:off x="3048000" y="5350639"/>
            <a:ext cx="6096000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Jasmin Tahmaseb McConatha, Department of Psychology</a:t>
            </a:r>
          </a:p>
          <a:p>
            <a:pPr algn="ctr" defTabSz="914400">
              <a:spcAft>
                <a:spcPts val="600"/>
              </a:spcAft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Frauke Schnell, Department of Political Science</a:t>
            </a:r>
          </a:p>
          <a:p>
            <a:pPr algn="ctr" defTabSz="914400">
              <a:spcAft>
                <a:spcPts val="600"/>
              </a:spcAft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Department of Psychology</a:t>
            </a:r>
          </a:p>
          <a:p>
            <a:pPr algn="ctr" defTabSz="914400">
              <a:spcAft>
                <a:spcPts val="600"/>
              </a:spcAft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West Chester University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3B69697-607A-D84D-A7F8-85112A701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7" y="1053059"/>
            <a:ext cx="10249464" cy="2426412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FE3FADF-82C7-454D-B5DA-E21BBDCC2BD5}"/>
              </a:ext>
            </a:extLst>
          </p:cNvPr>
          <p:cNvSpPr txBox="1">
            <a:spLocks/>
          </p:cNvSpPr>
          <p:nvPr/>
        </p:nvSpPr>
        <p:spPr>
          <a:xfrm>
            <a:off x="2021633" y="3479471"/>
            <a:ext cx="8148734" cy="1686295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dirty="0"/>
              <a:t>Combating Age Discrimination in the Workplace </a:t>
            </a:r>
            <a:r>
              <a:rPr lang="en-US"/>
              <a:t>and Elsewhere</a:t>
            </a:r>
            <a:endParaRPr lang="en-US" sz="3600" dirty="0">
              <a:solidFill>
                <a:srgbClr val="00000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9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DCF90-ED67-4D60-BA6F-0D54425E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578087"/>
                </a:solidFill>
                <a:latin typeface="Bodoni MT" panose="02070603080606020203" pitchFamily="18" charset="0"/>
              </a:rPr>
              <a:t>Combating Ageism:</a:t>
            </a:r>
            <a:br>
              <a:rPr lang="en-US" b="1" dirty="0">
                <a:solidFill>
                  <a:srgbClr val="578087"/>
                </a:solidFill>
                <a:latin typeface="Bodoni MT" panose="02070603080606020203" pitchFamily="18" charset="0"/>
              </a:rPr>
            </a:br>
            <a:r>
              <a:rPr lang="en-US" b="1" dirty="0">
                <a:solidFill>
                  <a:srgbClr val="578087"/>
                </a:solidFill>
                <a:latin typeface="Bodoni MT" panose="02070603080606020203" pitchFamily="18" charset="0"/>
              </a:rPr>
              <a:t>Suggestions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F9D3766-D11C-4398-A54F-4CDD93BA3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pPr>
              <a:defRPr/>
            </a:pP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Older workers should become visible and vocal. </a:t>
            </a:r>
          </a:p>
          <a:p>
            <a:pPr>
              <a:defRPr/>
            </a:pP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If possible they should study themselves and write about their own and other elder’s life experiences.</a:t>
            </a:r>
          </a:p>
          <a:p>
            <a:pPr marL="0" indent="0"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2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FABA4-A542-40AF-A4DA-9C06A742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578087"/>
                </a:solidFill>
                <a:latin typeface="Bodoni MT" panose="02070603080606020203" pitchFamily="18" charset="0"/>
              </a:rPr>
              <a:t>Combating Ageism: Suggestions from Grey Panthers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79BD0-DB27-450D-B7DB-48D5EF3FB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417912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not to blame old age for fatigue or disorganization or forgetfulness.  In our youth, we blame poor planning, lack of sleep, and a bad memory.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Criticize your local news media when a headline or cartoon is offensive.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selecting a birthday card, keep your sense of humor.  Just learn the difference between laughing WITH rather than laughing AT.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Fight ageism with two important weapons -- knowledge and a willingness to approach every person, regardless of age, as an individual with unique strengths, weaknesses, options, and opportunities. </a:t>
            </a:r>
          </a:p>
          <a:p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EF79E4-D46D-4699-A057-4DFFD67E3781}"/>
              </a:ext>
            </a:extLst>
          </p:cNvPr>
          <p:cNvCxnSpPr>
            <a:cxnSpLocks/>
          </p:cNvCxnSpPr>
          <p:nvPr/>
        </p:nvCxnSpPr>
        <p:spPr>
          <a:xfrm>
            <a:off x="780541" y="2154062"/>
            <a:ext cx="105732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20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78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37D10E2D-FD65-43C2-84C8-04F25D5614A8}"/>
              </a:ext>
            </a:extLst>
          </p:cNvPr>
          <p:cNvSpPr/>
          <p:nvPr/>
        </p:nvSpPr>
        <p:spPr>
          <a:xfrm rot="5400000">
            <a:off x="-3277722" y="3277721"/>
            <a:ext cx="6858003" cy="302560"/>
          </a:xfrm>
          <a:prstGeom prst="flowChartProcess">
            <a:avLst/>
          </a:prstGeom>
          <a:solidFill>
            <a:srgbClr val="AFABAB"/>
          </a:solidFill>
          <a:ln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80F9C-72FC-4A3A-82F6-AE4B2E3C14CA}"/>
              </a:ext>
            </a:extLst>
          </p:cNvPr>
          <p:cNvSpPr txBox="1"/>
          <p:nvPr/>
        </p:nvSpPr>
        <p:spPr>
          <a:xfrm>
            <a:off x="624955" y="2074362"/>
            <a:ext cx="2752354" cy="2709275"/>
          </a:xfrm>
          <a:prstGeom prst="ellipse">
            <a:avLst/>
          </a:prstGeom>
          <a:solidFill>
            <a:srgbClr val="ECE7E0"/>
          </a:solidFill>
          <a:ln w="174625" cmpd="thinThick">
            <a:solidFill>
              <a:srgbClr val="ECE7E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latin typeface="+mj-lt"/>
                <a:ea typeface="+mj-ea"/>
                <a:cs typeface="+mj-cs"/>
              </a:rPr>
              <a:t>LEGISLATIVE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EQUITY</a:t>
            </a:r>
            <a:endParaRPr lang="en-US" sz="2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1419E-5E28-4AA7-AF16-F91C22B72F8C}"/>
              </a:ext>
            </a:extLst>
          </p:cNvPr>
          <p:cNvSpPr txBox="1"/>
          <p:nvPr/>
        </p:nvSpPr>
        <p:spPr>
          <a:xfrm>
            <a:off x="3699704" y="1066047"/>
            <a:ext cx="812874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On average there about 20,000 claims of age discrimination each year.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These numbers are nearly equal to the number of race and sex discrimination cases filled with the EEOC.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In an audit study, when applying for a job, where older is defined as over 50, older candidates were 40% less likely to be called be for an interview.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1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E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1B028-23B1-41E0-974E-282621DF0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397" y="2339439"/>
            <a:ext cx="8816503" cy="39193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Ageism is a critical social problem which needs to be addressed on the personal, social, and political level. 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aging is a reality. Twenty five percent of the population of the world cannot be marginalized by discrimination. 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42541917-34A5-46D7-ACB4-22F6620A361A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flowChartProcess">
            <a:avLst/>
          </a:prstGeom>
          <a:solidFill>
            <a:srgbClr val="578087"/>
          </a:solidFill>
          <a:ln>
            <a:solidFill>
              <a:srgbClr val="578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5D6316-16EE-42C4-8B7B-52948B81DA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13343" y="2513344"/>
            <a:ext cx="7040244" cy="201355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A1FBD3D-A9C7-421E-942E-CC686771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909" y="448946"/>
            <a:ext cx="5216434" cy="129209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578087"/>
                </a:solidFill>
                <a:latin typeface="Bodoni MT" panose="02070603080606020203" pitchFamily="18" charset="0"/>
              </a:rPr>
              <a:t>CONCLUSION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DD2BA6-7307-483F-9A50-232830036709}"/>
              </a:ext>
            </a:extLst>
          </p:cNvPr>
          <p:cNvCxnSpPr>
            <a:cxnSpLocks/>
          </p:cNvCxnSpPr>
          <p:nvPr/>
        </p:nvCxnSpPr>
        <p:spPr>
          <a:xfrm>
            <a:off x="2694250" y="1905868"/>
            <a:ext cx="7658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6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>
            <a:hlinkClick r:id="" action="ppaction://ole?verb=0"/>
            <a:extLst>
              <a:ext uri="{FF2B5EF4-FFF2-40B4-BE49-F238E27FC236}">
                <a16:creationId xmlns:a16="http://schemas.microsoft.com/office/drawing/2014/main" id="{F02E3F23-69C1-4276-84BB-D27C3E4194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196872"/>
              </p:ext>
            </p:extLst>
          </p:nvPr>
        </p:nvGraphicFramePr>
        <p:xfrm>
          <a:off x="2461098" y="0"/>
          <a:ext cx="9730902" cy="6833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Microsoft Imager 1.0 Picture" r:id="rId3" imgW="6709677" imgH="4586339" progId="MsImager.1">
                  <p:embed/>
                </p:oleObj>
              </mc:Choice>
              <mc:Fallback>
                <p:oleObj name="Microsoft Imager 1.0 Picture" r:id="rId3" imgW="6709677" imgH="4586339" progId="MsImager.1">
                  <p:embed/>
                  <p:pic>
                    <p:nvPicPr>
                      <p:cNvPr id="5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1496CA0-3D57-4FF7-B90F-91014211904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098" y="0"/>
                        <a:ext cx="9730902" cy="6833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D5419E-D1B8-4D65-9776-35C9D1325906}"/>
              </a:ext>
            </a:extLst>
          </p:cNvPr>
          <p:cNvSpPr txBox="1"/>
          <p:nvPr/>
        </p:nvSpPr>
        <p:spPr>
          <a:xfrm>
            <a:off x="0" y="194772"/>
            <a:ext cx="615846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Dr. Jasmin Tahmaseb McConatha</a:t>
            </a:r>
          </a:p>
          <a:p>
            <a:pPr algn="ctr"/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Jtahmasebmcconatha@wcupa.edu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Dr. Frauke Schnell</a:t>
            </a:r>
          </a:p>
          <a:p>
            <a:pPr algn="ctr"/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fschnell@wcupa.edu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ctr"/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West Chester University of Pennsylvania, West Chester, PA, USA Phone: 610-436-3209  </a:t>
            </a:r>
          </a:p>
        </p:txBody>
      </p:sp>
    </p:spTree>
    <p:extLst>
      <p:ext uri="{BB962C8B-B14F-4D97-AF65-F5344CB8AC3E}">
        <p14:creationId xmlns:p14="http://schemas.microsoft.com/office/powerpoint/2010/main" val="6962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atue of a large rock&#10;&#10;Description automatically generated">
            <a:extLst>
              <a:ext uri="{FF2B5EF4-FFF2-40B4-BE49-F238E27FC236}">
                <a16:creationId xmlns:a16="http://schemas.microsoft.com/office/drawing/2014/main" id="{29F8DFFE-5A8E-4745-B019-B578C06510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 r="17840" b="1"/>
          <a:stretch/>
        </p:blipFill>
        <p:spPr>
          <a:xfrm>
            <a:off x="5797848" y="10"/>
            <a:ext cx="6394152" cy="68579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D3159-70F7-4709-9377-30D94F5B5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753" y="610187"/>
            <a:ext cx="5836023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dirty="0">
                <a:solidFill>
                  <a:srgbClr val="578087"/>
                </a:solidFill>
                <a:latin typeface="Bodoni MT" panose="02070603080606020203" pitchFamily="18" charset="0"/>
              </a:rPr>
              <a:t>What is Ageism?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F830F-78F4-43A5-AC71-A22E01043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“The third great ‘ism’ of our society after racism and sexism” (Palmore, 2001).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 of stereotyping or discriminating against a person or group based on age.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 universal form of discrimination, as anyone who lives long enough is at risk.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6E844F-06E4-450F-AE6C-F362E0670496}"/>
              </a:ext>
            </a:extLst>
          </p:cNvPr>
          <p:cNvCxnSpPr>
            <a:cxnSpLocks/>
          </p:cNvCxnSpPr>
          <p:nvPr/>
        </p:nvCxnSpPr>
        <p:spPr>
          <a:xfrm>
            <a:off x="531159" y="1929659"/>
            <a:ext cx="49806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31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A8096-AE84-440F-8B1E-E922D1EA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578087"/>
                </a:solidFill>
                <a:latin typeface="Bodoni MT" panose="02070603080606020203" pitchFamily="18" charset="0"/>
              </a:rPr>
              <a:t>Ageism is Widespread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1A39E-A362-4A7E-833B-BC2516298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399"/>
            <a:ext cx="10515600" cy="4168775"/>
          </a:xfrm>
        </p:spPr>
        <p:txBody>
          <a:bodyPr>
            <a:normAutofit/>
          </a:bodyPr>
          <a:lstStyle/>
          <a:p>
            <a:endParaRPr lang="en-US" dirty="0"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64% of workers report experiencing age discrimination in the workplace (AARP, 2014).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Age stereotypes denigrate aging and foster a belief that older workers are less competent than younger workers.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They are seen as less trainable.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Less able to cope with technological change.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These attitudes result in fewer work opportunities, training, promotions, and retention for older workers.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9CC730-AFEC-4B49-A1BB-782FE92A82D5}"/>
              </a:ext>
            </a:extLst>
          </p:cNvPr>
          <p:cNvCxnSpPr>
            <a:cxnSpLocks/>
          </p:cNvCxnSpPr>
          <p:nvPr/>
        </p:nvCxnSpPr>
        <p:spPr>
          <a:xfrm>
            <a:off x="531159" y="1929659"/>
            <a:ext cx="10573259" cy="27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74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5DA1BDA-6C29-2645-979A-3A8395243ECF}"/>
              </a:ext>
            </a:extLst>
          </p:cNvPr>
          <p:cNvGrpSpPr/>
          <p:nvPr/>
        </p:nvGrpSpPr>
        <p:grpSpPr>
          <a:xfrm>
            <a:off x="-62346" y="-38908"/>
            <a:ext cx="7566074" cy="6858000"/>
            <a:chOff x="0" y="-138031"/>
            <a:chExt cx="7566074" cy="6858000"/>
          </a:xfrm>
          <a:solidFill>
            <a:srgbClr val="AFABAB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2EC5E96-12F5-2745-871B-B0E0A6FFA144}"/>
                </a:ext>
              </a:extLst>
            </p:cNvPr>
            <p:cNvSpPr/>
            <p:nvPr/>
          </p:nvSpPr>
          <p:spPr>
            <a:xfrm>
              <a:off x="0" y="-138031"/>
              <a:ext cx="6096000" cy="6858000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78087"/>
                </a:solidFill>
              </a:endParaRPr>
            </a:p>
          </p:txBody>
        </p:sp>
        <p:sp>
          <p:nvSpPr>
            <p:cNvPr id="24" name="Isosceles Triangle 3">
              <a:extLst>
                <a:ext uri="{FF2B5EF4-FFF2-40B4-BE49-F238E27FC236}">
                  <a16:creationId xmlns:a16="http://schemas.microsoft.com/office/drawing/2014/main" id="{C8B67E77-A68A-814A-AD86-ACDC1ECA4745}"/>
                </a:ext>
              </a:extLst>
            </p:cNvPr>
            <p:cNvSpPr/>
            <p:nvPr/>
          </p:nvSpPr>
          <p:spPr>
            <a:xfrm rot="5400000">
              <a:off x="5856849" y="4474884"/>
              <a:ext cx="1948375" cy="1470074"/>
            </a:xfrm>
            <a:prstGeom prst="triangl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78087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14F52C2-D2CA-B046-B54C-1007F31A7D43}"/>
              </a:ext>
            </a:extLst>
          </p:cNvPr>
          <p:cNvSpPr txBox="1"/>
          <p:nvPr/>
        </p:nvSpPr>
        <p:spPr>
          <a:xfrm>
            <a:off x="8171858" y="3697454"/>
            <a:ext cx="3103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Costly</a:t>
            </a:r>
            <a:endParaRPr lang="en-US" sz="3200" i="1" dirty="0">
              <a:latin typeface="Bodoni MT" panose="02070603080606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latin typeface="Bodoni MT" panose="020706030806060202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B5F6B9-EC90-8848-BA29-A9723DD07EFC}"/>
              </a:ext>
            </a:extLst>
          </p:cNvPr>
          <p:cNvSpPr txBox="1"/>
          <p:nvPr/>
        </p:nvSpPr>
        <p:spPr>
          <a:xfrm>
            <a:off x="1374662" y="3514646"/>
            <a:ext cx="39349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Dynamic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4" name="Isosceles Triangle 3">
            <a:extLst>
              <a:ext uri="{FF2B5EF4-FFF2-40B4-BE49-F238E27FC236}">
                <a16:creationId xmlns:a16="http://schemas.microsoft.com/office/drawing/2014/main" id="{8C2DF96C-2800-2240-8E74-E6C457BE57F8}"/>
              </a:ext>
            </a:extLst>
          </p:cNvPr>
          <p:cNvSpPr/>
          <p:nvPr/>
        </p:nvSpPr>
        <p:spPr>
          <a:xfrm rot="16200000">
            <a:off x="4386775" y="1333065"/>
            <a:ext cx="1948375" cy="1470074"/>
          </a:xfrm>
          <a:prstGeom prst="triangle">
            <a:avLst/>
          </a:prstGeom>
          <a:solidFill>
            <a:srgbClr val="ECE7E0"/>
          </a:solidFill>
          <a:ln>
            <a:solidFill>
              <a:srgbClr val="ECE7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ADD028-7A59-5949-9A1D-42AF7804C662}"/>
              </a:ext>
            </a:extLst>
          </p:cNvPr>
          <p:cNvSpPr txBox="1"/>
          <p:nvPr/>
        </p:nvSpPr>
        <p:spPr>
          <a:xfrm>
            <a:off x="1433746" y="149679"/>
            <a:ext cx="2779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78087"/>
                </a:solidFill>
                <a:latin typeface="Bodoni MT" panose="02070603080606020203" pitchFamily="18" charset="77"/>
              </a:rPr>
              <a:t>Workplace Buzzwords: </a:t>
            </a:r>
          </a:p>
          <a:p>
            <a:r>
              <a:rPr lang="en-US" sz="2800" b="1" dirty="0">
                <a:solidFill>
                  <a:srgbClr val="578087"/>
                </a:solidFill>
                <a:latin typeface="Bodoni MT" panose="02070603080606020203" pitchFamily="18" charset="77"/>
              </a:rPr>
              <a:t>Younger Workers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B952F8-73F3-F64D-B2AD-06B695EB9CED}"/>
              </a:ext>
            </a:extLst>
          </p:cNvPr>
          <p:cNvSpPr txBox="1"/>
          <p:nvPr/>
        </p:nvSpPr>
        <p:spPr>
          <a:xfrm>
            <a:off x="5490377" y="1298003"/>
            <a:ext cx="114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578087"/>
                </a:solidFill>
                <a:latin typeface="Bodoni MT" panose="02070603080606020203" pitchFamily="18" charset="77"/>
              </a:rPr>
              <a:t>Vs</a:t>
            </a:r>
            <a:r>
              <a:rPr lang="en-US" sz="3200" dirty="0">
                <a:solidFill>
                  <a:srgbClr val="578087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F00454-B0A1-7443-B77F-1B9FBA9FA97A}"/>
              </a:ext>
            </a:extLst>
          </p:cNvPr>
          <p:cNvSpPr txBox="1"/>
          <p:nvPr/>
        </p:nvSpPr>
        <p:spPr>
          <a:xfrm>
            <a:off x="6847066" y="510893"/>
            <a:ext cx="4634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78087"/>
                </a:solidFill>
                <a:latin typeface="Bodoni MT" panose="02070603080606020203" pitchFamily="18" charset="77"/>
              </a:rPr>
              <a:t>Descriptors of Older Workers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714833-64EF-B645-AD47-12905B7CF72A}"/>
              </a:ext>
            </a:extLst>
          </p:cNvPr>
          <p:cNvSpPr txBox="1"/>
          <p:nvPr/>
        </p:nvSpPr>
        <p:spPr>
          <a:xfrm>
            <a:off x="1374662" y="1701182"/>
            <a:ext cx="39349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Energetic</a:t>
            </a:r>
          </a:p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C93130-B911-3040-BBAD-2F548F68E962}"/>
              </a:ext>
            </a:extLst>
          </p:cNvPr>
          <p:cNvSpPr txBox="1"/>
          <p:nvPr/>
        </p:nvSpPr>
        <p:spPr>
          <a:xfrm>
            <a:off x="1374662" y="2321253"/>
            <a:ext cx="22093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Flexible</a:t>
            </a:r>
          </a:p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F9CDDE-C35C-4F4B-8664-2D450004610F}"/>
              </a:ext>
            </a:extLst>
          </p:cNvPr>
          <p:cNvSpPr txBox="1"/>
          <p:nvPr/>
        </p:nvSpPr>
        <p:spPr>
          <a:xfrm>
            <a:off x="1326688" y="2944853"/>
            <a:ext cx="29934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" panose="02070603080606020203" pitchFamily="18" charset="77"/>
              </a:rPr>
              <a:t>Innovative</a:t>
            </a:r>
            <a:r>
              <a:rPr lang="en-US" dirty="0"/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43D4D6-A8AC-5C43-B91C-38CDCE240364}"/>
              </a:ext>
            </a:extLst>
          </p:cNvPr>
          <p:cNvSpPr txBox="1"/>
          <p:nvPr/>
        </p:nvSpPr>
        <p:spPr>
          <a:xfrm>
            <a:off x="8171858" y="1759668"/>
            <a:ext cx="204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Unhealthy</a:t>
            </a:r>
            <a:endParaRPr lang="en-US" sz="3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201BB8-C0D9-6543-8F26-820A217C73D9}"/>
              </a:ext>
            </a:extLst>
          </p:cNvPr>
          <p:cNvSpPr txBox="1"/>
          <p:nvPr/>
        </p:nvSpPr>
        <p:spPr>
          <a:xfrm>
            <a:off x="8171858" y="2387124"/>
            <a:ext cx="1985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Stubborn</a:t>
            </a:r>
            <a:endParaRPr lang="en-US" sz="3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D0835B-CD8E-0541-8459-2592C377A00B}"/>
              </a:ext>
            </a:extLst>
          </p:cNvPr>
          <p:cNvSpPr txBox="1"/>
          <p:nvPr/>
        </p:nvSpPr>
        <p:spPr>
          <a:xfrm>
            <a:off x="8171858" y="3042289"/>
            <a:ext cx="1876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Rigid</a:t>
            </a:r>
            <a:endParaRPr lang="en-US" sz="3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41E015-6850-D646-81CC-5FA6CC784B05}"/>
              </a:ext>
            </a:extLst>
          </p:cNvPr>
          <p:cNvSpPr txBox="1"/>
          <p:nvPr/>
        </p:nvSpPr>
        <p:spPr>
          <a:xfrm>
            <a:off x="8171858" y="4306453"/>
            <a:ext cx="218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Resistant</a:t>
            </a:r>
            <a:endParaRPr lang="en-US" sz="3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17A8D4-BE3D-1743-9EA1-2076B738BF05}"/>
              </a:ext>
            </a:extLst>
          </p:cNvPr>
          <p:cNvSpPr txBox="1"/>
          <p:nvPr/>
        </p:nvSpPr>
        <p:spPr>
          <a:xfrm>
            <a:off x="213756" y="4168617"/>
            <a:ext cx="89988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" panose="02070603080606020203" pitchFamily="18" charset="77"/>
              </a:rPr>
              <a:t>		   Fresh</a:t>
            </a:r>
          </a:p>
          <a:p>
            <a:endParaRPr lang="en-US" sz="3200" dirty="0">
              <a:latin typeface="Bodoni MT" panose="02070603080606020203" pitchFamily="18" charset="77"/>
            </a:endParaRPr>
          </a:p>
          <a:p>
            <a:r>
              <a:rPr lang="en-US" sz="2800" i="1" dirty="0">
                <a:latin typeface="Bodoni MT" panose="02070603080606020203" pitchFamily="18" charset="77"/>
              </a:rPr>
              <a:t>								Leads to competition between 										younger and older workers 											and fear of job security. </a:t>
            </a:r>
          </a:p>
        </p:txBody>
      </p:sp>
    </p:spTree>
    <p:extLst>
      <p:ext uri="{BB962C8B-B14F-4D97-AF65-F5344CB8AC3E}">
        <p14:creationId xmlns:p14="http://schemas.microsoft.com/office/powerpoint/2010/main" val="4314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4DCF90-ED67-4D60-BA6F-0D54425E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Bodoni MT" panose="02070603080606020203" pitchFamily="18" charset="0"/>
              </a:rPr>
              <a:t>Double Jeopardy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F9D3766-D11C-4398-A54F-4CDD93BA3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637" y="142504"/>
            <a:ext cx="6682931" cy="6567054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Older women are subjected to what Susan Sontag (1972) called “double jeopardy”—or the intersectional effect of prejudice - victims of age as well as gender discrimination.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Women are considered “old” at a younger age than men.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Over 80% of women over 50 report having been subjected to some form of ageism (McGuire, Klein, &amp; Shu-Li, 2008).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Older women, particularly, older women of color, are further subjected to the intersecting prejudices of age, ethic, and gender bias (Barrington, 2015). </a:t>
            </a:r>
          </a:p>
          <a:p>
            <a:pPr marL="0" indent="0">
              <a:buNone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A1E1F805-729F-4F9B-90EB-8F478F2BDB4A}"/>
              </a:ext>
            </a:extLst>
          </p:cNvPr>
          <p:cNvSpPr/>
          <p:nvPr/>
        </p:nvSpPr>
        <p:spPr>
          <a:xfrm>
            <a:off x="799409" y="1687990"/>
            <a:ext cx="3690396" cy="514519"/>
          </a:xfrm>
          <a:prstGeom prst="flowChartProcess">
            <a:avLst/>
          </a:prstGeom>
          <a:solidFill>
            <a:srgbClr val="AFABAB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1B5002-1983-460F-85D6-81D93D478352}"/>
              </a:ext>
            </a:extLst>
          </p:cNvPr>
          <p:cNvGrpSpPr/>
          <p:nvPr/>
        </p:nvGrpSpPr>
        <p:grpSpPr>
          <a:xfrm>
            <a:off x="784224" y="2275661"/>
            <a:ext cx="3690396" cy="2969838"/>
            <a:chOff x="784224" y="2275661"/>
            <a:chExt cx="3690396" cy="2969838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B1415E21-4E0C-428B-BD97-94C32D403571}"/>
                </a:ext>
              </a:extLst>
            </p:cNvPr>
            <p:cNvSpPr/>
            <p:nvPr/>
          </p:nvSpPr>
          <p:spPr>
            <a:xfrm>
              <a:off x="784224" y="2275661"/>
              <a:ext cx="3690396" cy="2632266"/>
            </a:xfrm>
            <a:prstGeom prst="flowChartProcess">
              <a:avLst/>
            </a:prstGeom>
            <a:solidFill>
              <a:srgbClr val="ECE7E0"/>
            </a:solidFill>
            <a:ln>
              <a:solidFill>
                <a:srgbClr val="ECE7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3200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C0882C8C-7E9D-45F4-85C3-6763BE2302C1}"/>
                </a:ext>
              </a:extLst>
            </p:cNvPr>
            <p:cNvSpPr/>
            <p:nvPr/>
          </p:nvSpPr>
          <p:spPr>
            <a:xfrm rot="10800000">
              <a:off x="2482484" y="4901000"/>
              <a:ext cx="315989" cy="344499"/>
            </a:xfrm>
            <a:prstGeom prst="triangle">
              <a:avLst/>
            </a:prstGeom>
            <a:solidFill>
              <a:srgbClr val="ECE7E0"/>
            </a:solidFill>
            <a:ln>
              <a:solidFill>
                <a:srgbClr val="ECE7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32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403A201-62F9-4518-B58F-F90BA5B5499A}"/>
              </a:ext>
            </a:extLst>
          </p:cNvPr>
          <p:cNvSpPr txBox="1"/>
          <p:nvPr/>
        </p:nvSpPr>
        <p:spPr>
          <a:xfrm>
            <a:off x="873017" y="2682394"/>
            <a:ext cx="35022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78087"/>
                </a:solidFill>
                <a:latin typeface="Bodoni MT" panose="02070603080606020203" pitchFamily="18" charset="0"/>
              </a:rPr>
              <a:t>Intersectional Prejudice</a:t>
            </a:r>
          </a:p>
          <a:p>
            <a:pPr algn="ctr"/>
            <a:r>
              <a:rPr lang="en-US" sz="3600" b="1" dirty="0">
                <a:solidFill>
                  <a:srgbClr val="578087"/>
                </a:solidFill>
                <a:latin typeface="Bodoni MT" panose="02070603080606020203" pitchFamily="18" charset="0"/>
              </a:rPr>
              <a:t>Double Jeopardy</a:t>
            </a:r>
          </a:p>
          <a:p>
            <a:pPr algn="ctr"/>
            <a:endParaRPr lang="en-US" sz="6000" b="1" dirty="0">
              <a:solidFill>
                <a:srgbClr val="578087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7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A8096-AE84-440F-8B1E-E922D1EA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578087"/>
                </a:solidFill>
                <a:latin typeface="Bodoni MT" panose="02070603080606020203" pitchFamily="18" charset="0"/>
              </a:rPr>
              <a:t>Older Women in Academia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1A39E-A362-4A7E-833B-BC2516298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399"/>
            <a:ext cx="10515600" cy="4168775"/>
          </a:xfrm>
        </p:spPr>
        <p:txBody>
          <a:bodyPr>
            <a:normAutofit/>
          </a:bodyPr>
          <a:lstStyle/>
          <a:p>
            <a:endParaRPr lang="en-US" sz="2500" dirty="0">
              <a:ea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Day to day ageism in an academic setting is both overt and covert (McGuire, Klein, &amp; Shu-Li, 2008). </a:t>
            </a:r>
          </a:p>
          <a:p>
            <a:pPr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Studies have found that younger colleagues patronize older faculty, particularly female faculty (Harris, 2005).</a:t>
            </a:r>
          </a:p>
          <a:p>
            <a:pPr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Younger female faculty are more likely to be viewed as dynamic, interesting, knowledgeable, and influential (Bronstein, 2001). </a:t>
            </a:r>
          </a:p>
          <a:p>
            <a:pPr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Older faculty members  are more likely to be excluded or subjected to “mom-ism”.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9CC730-AFEC-4B49-A1BB-782FE92A82D5}"/>
              </a:ext>
            </a:extLst>
          </p:cNvPr>
          <p:cNvCxnSpPr>
            <a:cxnSpLocks/>
          </p:cNvCxnSpPr>
          <p:nvPr/>
        </p:nvCxnSpPr>
        <p:spPr>
          <a:xfrm>
            <a:off x="531159" y="1929659"/>
            <a:ext cx="10573259" cy="27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71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19A4-1A81-45B9-8EFC-543605E9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/>
              <a:t>Studying Ageism in the Workplace and Elsewhere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62D3E-E9CE-4504-9E87-AA2D41A9C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In our community study – survey results of the experiences of 240 working adults indicated that almost 60 percent experienced ageist treatment in the workplace.  </a:t>
            </a:r>
          </a:p>
        </p:txBody>
      </p:sp>
    </p:spTree>
    <p:extLst>
      <p:ext uri="{BB962C8B-B14F-4D97-AF65-F5344CB8AC3E}">
        <p14:creationId xmlns:p14="http://schemas.microsoft.com/office/powerpoint/2010/main" val="121158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statue&#10;&#10;Description automatically generated">
            <a:extLst>
              <a:ext uri="{FF2B5EF4-FFF2-40B4-BE49-F238E27FC236}">
                <a16:creationId xmlns:a16="http://schemas.microsoft.com/office/drawing/2014/main" id="{8321F280-61F4-4D7D-874B-13244F3447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r="330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563DC-9764-4760-AF29-219F16B8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42" y="583293"/>
            <a:ext cx="4803636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578087"/>
                </a:solidFill>
                <a:latin typeface="Bodoni MT" panose="02070603080606020203" pitchFamily="18" charset="0"/>
              </a:rPr>
              <a:t>How do we combat ageism?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84B59E-97DE-4117-A2DC-921870321B89}"/>
              </a:ext>
            </a:extLst>
          </p:cNvPr>
          <p:cNvCxnSpPr>
            <a:cxnSpLocks/>
          </p:cNvCxnSpPr>
          <p:nvPr/>
        </p:nvCxnSpPr>
        <p:spPr>
          <a:xfrm>
            <a:off x="412837" y="1920773"/>
            <a:ext cx="49806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D5419E-D1B8-4D65-9776-35C9D1325906}"/>
              </a:ext>
            </a:extLst>
          </p:cNvPr>
          <p:cNvSpPr txBox="1"/>
          <p:nvPr/>
        </p:nvSpPr>
        <p:spPr>
          <a:xfrm>
            <a:off x="524435" y="2144806"/>
            <a:ext cx="48690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Institutions which promote diversity, equality, and justice, generally do not address ageism.</a:t>
            </a: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5A2B-C8A9-4146-98B7-B1ACCC8F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combat ageism in the workplace?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3D4CC-B208-4F15-8BF9-311982093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There are professional organizations for various groups to come together, very few address issues of identity and age.</a:t>
            </a:r>
          </a:p>
          <a:p>
            <a:pPr lvl="1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For example: Older women, unlike women of color and lesbian women, have not focused research on their own identities</a:t>
            </a:r>
          </a:p>
          <a:p>
            <a:pPr lvl="1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They have not been activists fighting against age biases.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1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5000"/>
          </a:schemeClr>
        </a:solidFill>
        <a:ln>
          <a:solidFill>
            <a:schemeClr val="bg2">
              <a:lumMod val="75000"/>
            </a:schemeClr>
          </a:solidFill>
        </a:ln>
      </a:spPr>
      <a:bodyPr rtlCol="0" anchor="ctr"/>
      <a:lstStyle>
        <a:defPPr algn="ctr" defTabSz="914400">
          <a:lnSpc>
            <a:spcPct val="90000"/>
          </a:lnSpc>
          <a:spcBef>
            <a:spcPct val="0"/>
          </a:spcBef>
          <a:spcAft>
            <a:spcPts val="600"/>
          </a:spcAft>
          <a:defRPr sz="3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828</Words>
  <Application>Microsoft Office PowerPoint</Application>
  <PresentationFormat>Widescreen</PresentationFormat>
  <Paragraphs>100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Bodoni MT</vt:lpstr>
      <vt:lpstr>Calibri</vt:lpstr>
      <vt:lpstr>Calibri Light</vt:lpstr>
      <vt:lpstr>Cambria</vt:lpstr>
      <vt:lpstr>Times New Roman</vt:lpstr>
      <vt:lpstr>Wingdings</vt:lpstr>
      <vt:lpstr>Office Theme</vt:lpstr>
      <vt:lpstr>Microsoft Imager 1.0 Picture</vt:lpstr>
      <vt:lpstr>PowerPoint Presentation</vt:lpstr>
      <vt:lpstr>What is Ageism?</vt:lpstr>
      <vt:lpstr>Ageism is Widespread</vt:lpstr>
      <vt:lpstr>PowerPoint Presentation</vt:lpstr>
      <vt:lpstr>Double Jeopardy</vt:lpstr>
      <vt:lpstr>Older Women in Academia</vt:lpstr>
      <vt:lpstr> Studying Ageism in the Workplace and Elsewhere</vt:lpstr>
      <vt:lpstr>How do we combat ageism?  </vt:lpstr>
      <vt:lpstr>How do we combat ageism in the workplace?</vt:lpstr>
      <vt:lpstr>Combating Ageism: Suggestions</vt:lpstr>
      <vt:lpstr>Combating Ageism: Suggestions from Grey Panthers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Stricker</dc:creator>
  <cp:lastModifiedBy>Tahmaseb McConatha, Jasmin</cp:lastModifiedBy>
  <cp:revision>25</cp:revision>
  <dcterms:created xsi:type="dcterms:W3CDTF">2019-02-20T17:24:56Z</dcterms:created>
  <dcterms:modified xsi:type="dcterms:W3CDTF">2020-02-27T15:29:34Z</dcterms:modified>
</cp:coreProperties>
</file>