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notesMasterIdLst>
    <p:notesMasterId r:id="rId29"/>
  </p:notesMasterIdLst>
  <p:handoutMasterIdLst>
    <p:handoutMasterId r:id="rId30"/>
  </p:handoutMasterIdLst>
  <p:sldIdLst>
    <p:sldId id="517" r:id="rId2"/>
    <p:sldId id="519" r:id="rId3"/>
    <p:sldId id="506" r:id="rId4"/>
    <p:sldId id="507" r:id="rId5"/>
    <p:sldId id="515" r:id="rId6"/>
    <p:sldId id="514" r:id="rId7"/>
    <p:sldId id="476" r:id="rId8"/>
    <p:sldId id="478" r:id="rId9"/>
    <p:sldId id="479" r:id="rId10"/>
    <p:sldId id="480" r:id="rId11"/>
    <p:sldId id="516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90" r:id="rId21"/>
    <p:sldId id="520" r:id="rId22"/>
    <p:sldId id="521" r:id="rId23"/>
    <p:sldId id="495" r:id="rId24"/>
    <p:sldId id="496" r:id="rId25"/>
    <p:sldId id="497" r:id="rId26"/>
    <p:sldId id="498" r:id="rId27"/>
    <p:sldId id="500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82F"/>
    <a:srgbClr val="2BD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 snapToGrid="0" snapToObjects="1"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323997-28B0-4D7E-B1E3-130AD1C9CFED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080412-9DA9-4FEF-B9FA-EA3808F7C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8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EF2C62-492A-43FF-BA49-77716183580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D543B2-656A-4287-B31C-990DB4B8B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9A-6F65-BA4A-BD30-B0624CB870C4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9A-6F65-BA4A-BD30-B0624CB870C4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E0FC-E2DB-5A4A-BA4C-A1FC5D0309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EBE0FC-E2DB-5A4A-BA4C-A1FC5D0309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9A-6F65-BA4A-BD30-B0624CB870C4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9A-6F65-BA4A-BD30-B0624CB870C4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EBE0FC-E2DB-5A4A-BA4C-A1FC5D0309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9A-6F65-BA4A-BD30-B0624CB870C4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F2C399A-6F65-BA4A-BD30-B0624CB870C4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E0FC-E2DB-5A4A-BA4C-A1FC5D0309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9A-6F65-BA4A-BD30-B0624CB870C4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EBE0FC-E2DB-5A4A-BA4C-A1FC5D0309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9A-6F65-BA4A-BD30-B0624CB870C4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EBE0FC-E2DB-5A4A-BA4C-A1FC5D0309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9A-6F65-BA4A-BD30-B0624CB870C4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EBE0FC-E2DB-5A4A-BA4C-A1FC5D0309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EBE0FC-E2DB-5A4A-BA4C-A1FC5D0309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399A-6F65-BA4A-BD30-B0624CB870C4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EBE0FC-E2DB-5A4A-BA4C-A1FC5D0309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F2C399A-6F65-BA4A-BD30-B0624CB870C4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2C399A-6F65-BA4A-BD30-B0624CB870C4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EBE0FC-E2DB-5A4A-BA4C-A1FC5D0309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cupa.edu/_academics/sch_cas.psy/agefriendlywestcheste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905" y="2634316"/>
            <a:ext cx="6858000" cy="2161453"/>
          </a:xfrm>
        </p:spPr>
        <p:txBody>
          <a:bodyPr/>
          <a:lstStyle/>
          <a:p>
            <a:r>
              <a:rPr lang="en-US" b="1" i="1" dirty="0">
                <a:solidFill>
                  <a:srgbClr val="404040"/>
                </a:solidFill>
                <a:cs typeface="Times New Roman"/>
              </a:rPr>
              <a:t>“In learning you will teach, and in teaching you will learn.”- Phil Collins</a:t>
            </a:r>
            <a:endParaRPr lang="en-US" b="1" dirty="0">
              <a:solidFill>
                <a:srgbClr val="404040"/>
              </a:solidFill>
              <a:cs typeface="Times New Roman"/>
            </a:endParaRPr>
          </a:p>
          <a:p>
            <a:r>
              <a:rPr lang="en-US" sz="4000" dirty="0"/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3649" y="343123"/>
            <a:ext cx="6858000" cy="20432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/>
              </a:rPr>
              <a:t>ILEARN: Connecting Generations and Communities</a:t>
            </a:r>
          </a:p>
        </p:txBody>
      </p:sp>
      <p:pic>
        <p:nvPicPr>
          <p:cNvPr id="9" name="Picture 8" descr="::Desktop:age-friendly-in-practice-460px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171" y="4436141"/>
            <a:ext cx="3625605" cy="168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1774">
            <a:off x="227560" y="732795"/>
            <a:ext cx="1739426" cy="137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0414" y="3242840"/>
            <a:ext cx="5660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Jasmin </a:t>
            </a:r>
            <a:r>
              <a:rPr lang="en-US" dirty="0" err="1"/>
              <a:t>Tahmaseb</a:t>
            </a:r>
            <a:r>
              <a:rPr lang="en-US" dirty="0"/>
              <a:t> </a:t>
            </a:r>
            <a:r>
              <a:rPr lang="en-US" dirty="0" err="1"/>
              <a:t>McConatha</a:t>
            </a:r>
            <a:r>
              <a:rPr lang="en-US" dirty="0"/>
              <a:t>, Ph.D.</a:t>
            </a:r>
          </a:p>
          <a:p>
            <a:pPr algn="ctr"/>
            <a:r>
              <a:rPr lang="en-US" dirty="0"/>
              <a:t>Professor of Psychology </a:t>
            </a:r>
          </a:p>
          <a:p>
            <a:pPr algn="ctr"/>
            <a:r>
              <a:rPr lang="en-US" dirty="0"/>
              <a:t>West Chester University</a:t>
            </a:r>
          </a:p>
          <a:p>
            <a:pPr algn="ctr"/>
            <a:r>
              <a:rPr lang="en-US" dirty="0"/>
              <a:t>West Chester, Pennsylvania, 10383, USA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C:\Users\75JMCCONATHA\Pictures\Karen's pictures Germany\Germany 2009 102.JPG"/>
          <p:cNvPicPr>
            <a:picLocks noChangeAspect="1" noChangeArrowheads="1"/>
          </p:cNvPicPr>
          <p:nvPr/>
        </p:nvPicPr>
        <p:blipFill>
          <a:blip r:embed="rId4" cstate="print"/>
          <a:srcRect l="25183" t="15181" r="15385" b="12762"/>
          <a:stretch>
            <a:fillRect/>
          </a:stretch>
        </p:blipFill>
        <p:spPr bwMode="auto">
          <a:xfrm rot="21116751">
            <a:off x="263961" y="4411489"/>
            <a:ext cx="2160134" cy="198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19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0282"/>
          </a:xfrm>
        </p:spPr>
        <p:txBody>
          <a:bodyPr/>
          <a:lstStyle/>
          <a:p>
            <a:pPr algn="ctr"/>
            <a:r>
              <a:rPr lang="en-US" sz="3600" i="1" dirty="0">
                <a:solidFill>
                  <a:srgbClr val="000090"/>
                </a:solidFill>
              </a:rPr>
              <a:t>The Contact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70364"/>
            <a:ext cx="7620000" cy="4635367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sz="3000" dirty="0"/>
              <a:t>Gordon </a:t>
            </a:r>
            <a:r>
              <a:rPr lang="en-US" sz="3000" dirty="0" err="1"/>
              <a:t>Allport</a:t>
            </a:r>
            <a:r>
              <a:rPr lang="en-US" sz="3000" dirty="0"/>
              <a:t> (1954) first presented the contact hypothesis stating that acquaintance lessens prejudice.</a:t>
            </a:r>
          </a:p>
          <a:p>
            <a:r>
              <a:rPr lang="en-US" sz="3000" dirty="0"/>
              <a:t>Knowledge alone will not cause people to negate their prejudices and stereotypes about others. </a:t>
            </a:r>
          </a:p>
          <a:p>
            <a:r>
              <a:rPr lang="en-US" sz="3000" dirty="0"/>
              <a:t>It is through contact, getting to know the other, that people may be able to break down their stereotypes. </a:t>
            </a:r>
          </a:p>
          <a:p>
            <a:r>
              <a:rPr lang="en-US" sz="3000" dirty="0"/>
              <a:t>Studies that have addressed ageism have found that contact reduces ageism and avoidance of older adults and reduces fears of one’s own aging. </a:t>
            </a:r>
          </a:p>
          <a:p>
            <a:pPr marL="114300" indent="0">
              <a:buNone/>
            </a:pPr>
            <a:br>
              <a:rPr lang="en-US" sz="2000" dirty="0"/>
            </a:br>
            <a:r>
              <a:rPr lang="en-US" sz="200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6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200" b="1" u="sng" dirty="0">
                <a:solidFill>
                  <a:srgbClr val="0E1C3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ILEARN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9170"/>
            <a:ext cx="7620000" cy="43768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E1C30"/>
                </a:solidFill>
              </a:rPr>
              <a:t>ILEARN an “Age Friendly Community” initiative is one inter-generational learning and mentoring program designed to promote an equal exchange and communication across the generations.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E1C30"/>
                </a:solidFill>
              </a:rPr>
              <a:t>The goal of this program is to promote: </a:t>
            </a:r>
          </a:p>
          <a:p>
            <a:pPr marL="457200" indent="-457200"/>
            <a:r>
              <a:rPr lang="en-US" sz="3000" dirty="0">
                <a:solidFill>
                  <a:srgbClr val="0E1C30"/>
                </a:solidFill>
              </a:rPr>
              <a:t>Mutual mentoring and learning; </a:t>
            </a:r>
          </a:p>
          <a:p>
            <a:pPr marL="457200" indent="-457200"/>
            <a:r>
              <a:rPr lang="en-US" sz="3000" dirty="0">
                <a:solidFill>
                  <a:srgbClr val="0E1C30"/>
                </a:solidFill>
              </a:rPr>
              <a:t>Intergenerational contact;</a:t>
            </a:r>
          </a:p>
          <a:p>
            <a:pPr marL="457200" indent="-457200"/>
            <a:r>
              <a:rPr lang="en-US" sz="3000" dirty="0">
                <a:solidFill>
                  <a:srgbClr val="0E1C30"/>
                </a:solidFill>
              </a:rPr>
              <a:t>Life long learning;</a:t>
            </a:r>
          </a:p>
          <a:p>
            <a:pPr marL="457200" indent="-457200"/>
            <a:r>
              <a:rPr lang="en-US" sz="3000" dirty="0">
                <a:solidFill>
                  <a:srgbClr val="0E1C30"/>
                </a:solidFill>
              </a:rPr>
              <a:t>Civic engagement;</a:t>
            </a:r>
          </a:p>
          <a:p>
            <a:pPr marL="457200" indent="-457200"/>
            <a:r>
              <a:rPr lang="en-US" sz="3000" dirty="0">
                <a:solidFill>
                  <a:srgbClr val="0E1C30"/>
                </a:solidFill>
              </a:rPr>
              <a:t>Social participation;</a:t>
            </a:r>
          </a:p>
          <a:p>
            <a:pPr marL="457200" indent="-457200"/>
            <a:r>
              <a:rPr lang="en-US" sz="3000" dirty="0">
                <a:solidFill>
                  <a:srgbClr val="0E1C30"/>
                </a:solidFill>
              </a:rPr>
              <a:t>Reduce ageism; 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endParaRPr lang="en-US" sz="3000" b="1" dirty="0"/>
          </a:p>
        </p:txBody>
      </p:sp>
      <p:pic>
        <p:nvPicPr>
          <p:cNvPr id="4098" name="Picture 2" descr="C:\Users\75JMCCONATHA\Pictures\2012-09-10 spring and summer 2012\spring and summer 2012 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0761"/>
            <a:ext cx="8488680" cy="3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G9570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25" y="3927423"/>
            <a:ext cx="3209533" cy="232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i="1" dirty="0">
                <a:solidFill>
                  <a:srgbClr val="000090"/>
                </a:solidFill>
              </a:rPr>
              <a:t>Goals of ILEARN for younger generations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61804"/>
            <a:ext cx="8503920" cy="4137244"/>
          </a:xfrm>
        </p:spPr>
        <p:txBody>
          <a:bodyPr/>
          <a:lstStyle/>
          <a:p>
            <a:r>
              <a:rPr lang="en-US" sz="3200" dirty="0"/>
              <a:t>Broaden the range of learning opportunities and resources available to students. </a:t>
            </a:r>
          </a:p>
          <a:p>
            <a:r>
              <a:rPr lang="en-US" sz="3200" dirty="0"/>
              <a:t>Help facilitate students' understanding of the contributions and experiences of older adults of diverse backgrounds.  </a:t>
            </a:r>
          </a:p>
          <a:p>
            <a:r>
              <a:rPr lang="en-US" sz="3200" dirty="0"/>
              <a:t>Help reduce age, gender, and ethnic stereotyping and biases.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4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23" y="274638"/>
            <a:ext cx="8400352" cy="9223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i="1" dirty="0">
                <a:solidFill>
                  <a:srgbClr val="000090"/>
                </a:solidFill>
              </a:rPr>
              <a:t>ILEARN - An ongoing learning and mentoring project: A 5 year project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4734" y="1695796"/>
            <a:ext cx="8373506" cy="47050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This program promotes respectful intergenerational relationships which focus on mutual mentoring and learning. </a:t>
            </a:r>
          </a:p>
          <a:p>
            <a:pPr marL="114300" indent="0">
              <a:buNone/>
            </a:pPr>
            <a:r>
              <a:rPr lang="en-US" sz="2800" dirty="0"/>
              <a:t>Expected outcomes include a reduction in ageism and an increase in cross-generational understanding including the development of realistic view of young and later adulthood. </a:t>
            </a:r>
          </a:p>
        </p:txBody>
      </p:sp>
    </p:spTree>
    <p:extLst>
      <p:ext uri="{BB962C8B-B14F-4D97-AF65-F5344CB8AC3E}">
        <p14:creationId xmlns:p14="http://schemas.microsoft.com/office/powerpoint/2010/main" val="37018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79" y="381000"/>
            <a:ext cx="7583487" cy="7245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i="1" dirty="0">
                <a:solidFill>
                  <a:srgbClr val="000090"/>
                </a:solidFill>
              </a:rPr>
              <a:t>ILEARN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521" y="1615439"/>
            <a:ext cx="8012430" cy="504019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dirty="0"/>
              <a:t>For 15 years ILEARN has provided an intergenerational education exchange opportunity for older and younger adults. </a:t>
            </a:r>
          </a:p>
          <a:p>
            <a:r>
              <a:rPr lang="en-US" sz="3000" dirty="0"/>
              <a:t>Facilitating mentoring and learning across generations </a:t>
            </a:r>
            <a:r>
              <a:rPr lang="en-US" sz="3000" b="1" dirty="0"/>
              <a:t>occurs </a:t>
            </a:r>
            <a:r>
              <a:rPr lang="en-US" sz="3000" dirty="0"/>
              <a:t>in four ways: </a:t>
            </a:r>
          </a:p>
          <a:p>
            <a:pPr lvl="1"/>
            <a:r>
              <a:rPr lang="en-US" sz="3000" dirty="0"/>
              <a:t>Group meetings</a:t>
            </a:r>
          </a:p>
          <a:p>
            <a:pPr lvl="1"/>
            <a:r>
              <a:rPr lang="en-US" sz="3000" dirty="0"/>
              <a:t>Life history interviews</a:t>
            </a:r>
          </a:p>
          <a:p>
            <a:pPr lvl="1"/>
            <a:r>
              <a:rPr lang="en-US" sz="3000" dirty="0"/>
              <a:t>Informal meetings</a:t>
            </a:r>
          </a:p>
          <a:p>
            <a:pPr lvl="1"/>
            <a:r>
              <a:rPr lang="en-US" sz="3000" dirty="0"/>
              <a:t>Email exchanges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96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>
                <a:solidFill>
                  <a:srgbClr val="000090"/>
                </a:solidFill>
              </a:rPr>
              <a:t>ILEARN: A review of 5 years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620000" cy="4983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Time Frame: 11 Semesters  </a:t>
            </a:r>
          </a:p>
          <a:p>
            <a:pPr marL="0" indent="0">
              <a:buNone/>
            </a:pPr>
            <a:r>
              <a:rPr lang="en-US" sz="4400" dirty="0"/>
              <a:t>Participants: 64 Undergraduate Students and 24 Older Adults</a:t>
            </a:r>
          </a:p>
          <a:p>
            <a:pPr marL="0" indent="0">
              <a:buNone/>
            </a:pPr>
            <a:r>
              <a:rPr lang="en-US" sz="4400" dirty="0"/>
              <a:t>Biweekly meetings</a:t>
            </a:r>
          </a:p>
          <a:p>
            <a:pPr marL="0" indent="0">
              <a:buNone/>
            </a:pPr>
            <a:r>
              <a:rPr lang="en-US" sz="4400" dirty="0"/>
              <a:t>Mutual mentoring</a:t>
            </a:r>
          </a:p>
        </p:txBody>
      </p:sp>
    </p:spTree>
    <p:extLst>
      <p:ext uri="{BB962C8B-B14F-4D97-AF65-F5344CB8AC3E}">
        <p14:creationId xmlns:p14="http://schemas.microsoft.com/office/powerpoint/2010/main" val="410373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4575"/>
          </a:xfrm>
        </p:spPr>
        <p:txBody>
          <a:bodyPr/>
          <a:lstStyle/>
          <a:p>
            <a:r>
              <a:rPr lang="en-US" sz="4400" i="1" dirty="0">
                <a:solidFill>
                  <a:srgbClr val="000090"/>
                </a:solidFill>
              </a:rPr>
              <a:t>Instructions for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620982"/>
            <a:ext cx="8445731" cy="4764828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en-US" sz="5800" dirty="0"/>
              <a:t>Students were paired up with an older adult and asked to at least one bi-weekly meetings for one semester (they could continue if they wished to). </a:t>
            </a:r>
          </a:p>
          <a:p>
            <a:pPr marL="388620" lvl="1" indent="0">
              <a:buNone/>
            </a:pPr>
            <a:r>
              <a:rPr lang="en-US" sz="5300" dirty="0"/>
              <a:t>Meetings could take place via email (less than 50 %).  </a:t>
            </a:r>
          </a:p>
          <a:p>
            <a:pPr lvl="1"/>
            <a:r>
              <a:rPr lang="en-US" sz="5300" dirty="0"/>
              <a:t>They were asked to discuss various topics of interest including but not limited to health, well being, stress-management, problem solving, career concerns, and travel.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123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378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>
                <a:solidFill>
                  <a:srgbClr val="000090"/>
                </a:solidFill>
              </a:rPr>
              <a:t>Younger adult participants: Pre and post Assessments: Assessing Ageism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32560"/>
            <a:ext cx="7620000" cy="531876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b="1" dirty="0"/>
              <a:t>Modified items from Kogan’s Attitudes Towards Old People Scale</a:t>
            </a:r>
          </a:p>
          <a:p>
            <a:pPr marL="114300" indent="0">
              <a:buNone/>
            </a:pPr>
            <a:r>
              <a:rPr lang="en-US" b="1" dirty="0"/>
              <a:t>1 = Strongly Agree to 5 = Strongly Disagree (Iwasaki &amp; Jones, 2008)</a:t>
            </a:r>
          </a:p>
          <a:p>
            <a:pPr marL="114300" indent="0">
              <a:buNone/>
            </a:pPr>
            <a:r>
              <a:rPr lang="en-US" dirty="0"/>
              <a:t>1. It would be better for older people to hang out with other older adults. </a:t>
            </a:r>
          </a:p>
          <a:p>
            <a:pPr marL="114300" indent="0">
              <a:buNone/>
            </a:pPr>
            <a:r>
              <a:rPr lang="en-US" dirty="0"/>
              <a:t>2. Older people are no different from anyone else.</a:t>
            </a:r>
          </a:p>
          <a:p>
            <a:pPr marL="114300" indent="0">
              <a:buNone/>
            </a:pPr>
            <a:r>
              <a:rPr lang="en-US" dirty="0"/>
              <a:t>3. Older people should stop working in order to allow younger people to have more access to jobs.</a:t>
            </a:r>
          </a:p>
          <a:p>
            <a:pPr marL="114300" indent="0">
              <a:buNone/>
            </a:pPr>
            <a:r>
              <a:rPr lang="en-US" dirty="0"/>
              <a:t>4. When you get old you get set your ways. </a:t>
            </a:r>
          </a:p>
          <a:p>
            <a:pPr marL="114300" indent="0">
              <a:buNone/>
            </a:pPr>
            <a:r>
              <a:rPr lang="en-US" dirty="0"/>
              <a:t>5. Wisdom and knowledge is not related to age.</a:t>
            </a:r>
          </a:p>
          <a:p>
            <a:pPr marL="114300" indent="0">
              <a:buNone/>
            </a:pPr>
            <a:r>
              <a:rPr lang="en-US" dirty="0"/>
              <a:t>6. Older people like to give advice.</a:t>
            </a:r>
          </a:p>
          <a:p>
            <a:pPr marL="114300" indent="0">
              <a:buNone/>
            </a:pPr>
            <a:r>
              <a:rPr lang="en-US" dirty="0"/>
              <a:t>7. Older people have too much power and influence.</a:t>
            </a:r>
          </a:p>
          <a:p>
            <a:pPr marL="114300" indent="0">
              <a:buNone/>
            </a:pPr>
            <a:r>
              <a:rPr lang="en-US" dirty="0"/>
              <a:t>8. Old people are generally all the same.</a:t>
            </a:r>
          </a:p>
          <a:p>
            <a:pPr marL="114300" indent="0">
              <a:buNone/>
            </a:pPr>
            <a:r>
              <a:rPr lang="en-US" dirty="0"/>
              <a:t>9. Older people like to complain about younger generations.</a:t>
            </a:r>
          </a:p>
          <a:p>
            <a:pPr marL="114300" indent="0">
              <a:buNone/>
            </a:pPr>
            <a:r>
              <a:rPr lang="en-US" dirty="0"/>
              <a:t>10. It is hard for old people to learn new skills.</a:t>
            </a:r>
          </a:p>
          <a:p>
            <a:pPr marL="114300" indent="0">
              <a:buNone/>
            </a:pPr>
            <a:r>
              <a:rPr lang="en-US" dirty="0"/>
              <a:t>11. You loose many of your abilities as you age. </a:t>
            </a:r>
          </a:p>
          <a:p>
            <a:pPr marL="114300" indent="0">
              <a:buNone/>
            </a:pPr>
            <a:r>
              <a:rPr lang="en-US" dirty="0"/>
              <a:t>12. If old people want to be liked they need to get rid of their 	irritating habits.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0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i="1" dirty="0">
                <a:solidFill>
                  <a:srgbClr val="000090"/>
                </a:solidFill>
              </a:rPr>
              <a:t>Pre and post Qualitative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556509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/>
              <a:t>Narratives were created based on life history interviews. </a:t>
            </a:r>
          </a:p>
          <a:p>
            <a:pPr marL="114300" indent="0">
              <a:buNone/>
            </a:pPr>
            <a:r>
              <a:rPr lang="en-US" sz="2800" dirty="0"/>
              <a:t>Interviews with participants. </a:t>
            </a:r>
          </a:p>
          <a:p>
            <a:pPr marL="114300" indent="0">
              <a:buNone/>
            </a:pPr>
            <a:r>
              <a:rPr lang="en-US" sz="2800" dirty="0"/>
              <a:t>Participants were asked to write an essay reflecting on the assignment. </a:t>
            </a:r>
          </a:p>
          <a:p>
            <a:r>
              <a:rPr lang="en-US" sz="2800" dirty="0"/>
              <a:t>They were asked to include areas of particular interest discussed with partners as well as information, and knowledge gained from participation in ILEARN. </a:t>
            </a:r>
          </a:p>
        </p:txBody>
      </p:sp>
    </p:spTree>
    <p:extLst>
      <p:ext uri="{BB962C8B-B14F-4D97-AF65-F5344CB8AC3E}">
        <p14:creationId xmlns:p14="http://schemas.microsoft.com/office/powerpoint/2010/main" val="1909208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 of Evaluations</a:t>
            </a:r>
          </a:p>
        </p:txBody>
      </p:sp>
      <p:pic>
        <p:nvPicPr>
          <p:cNvPr id="6" name="Content Placeholder 5" descr="ILEARN Meeting Group Photo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6800" y="1600200"/>
            <a:ext cx="5214079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ILEARN Program 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734" y="1217709"/>
            <a:ext cx="2643706" cy="1982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004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/>
              </a:rPr>
              <a:t>Goals of ILEARN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8650" y="1436915"/>
            <a:ext cx="7886700" cy="47400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marL="0" indent="0">
              <a:buNone/>
            </a:pPr>
            <a:endParaRPr lang="en-US" sz="4000" dirty="0">
              <a:solidFill>
                <a:srgbClr val="404040"/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rgbClr val="404040"/>
                </a:solidFill>
              </a:rPr>
              <a:t>Broaden the range of learning opportunities and resources available to younger and older adults. 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rgbClr val="404040"/>
                </a:solidFill>
              </a:rPr>
              <a:t>Share diverse perspectives on real world concerns.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rgbClr val="404040"/>
                </a:solidFill>
              </a:rPr>
              <a:t>Promote lifelong learning.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rgbClr val="404040"/>
                </a:solidFill>
              </a:rPr>
              <a:t>Gain an appreciation of “wisdom” gained from life experiences.  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rgbClr val="404040"/>
                </a:solidFill>
              </a:rPr>
              <a:t>Promote intergenerational understanding.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rgbClr val="404040"/>
                </a:solidFill>
              </a:rPr>
              <a:t>Help facilitate students' and older adults understanding of the contributions and experiences of older and younger adults of diverse backgrounds.</a:t>
            </a: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rgbClr val="404040"/>
                </a:solidFill>
              </a:rPr>
              <a:t>Help reduce ageism, and gender, and ethnic stereotyping.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86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>
                <a:solidFill>
                  <a:srgbClr val="000090"/>
                </a:solidFill>
              </a:rPr>
              <a:t>Subjective assessment by Elders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200" dirty="0"/>
              <a:t>Participation provided  a valuable outlet for older adults to share their experiences with younger generations: </a:t>
            </a:r>
          </a:p>
          <a:p>
            <a:r>
              <a:rPr lang="en-US" sz="3200" dirty="0"/>
              <a:t>The experience promoted a sense of satisfaction and increased feelings of ego integrity. </a:t>
            </a:r>
          </a:p>
          <a:p>
            <a:r>
              <a:rPr lang="en-US" sz="3200" dirty="0"/>
              <a:t>Older adults also reported gaining more respect for younger generations. </a:t>
            </a:r>
          </a:p>
          <a:p>
            <a:r>
              <a:rPr lang="en-US" sz="3200" dirty="0"/>
              <a:t>Appreciated an opportunity to update technological skills. </a:t>
            </a:r>
          </a:p>
          <a:p>
            <a:r>
              <a:rPr lang="en-US" sz="3200" dirty="0"/>
              <a:t>Engaged in Reminiscence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7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of older adults assessments of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2400" dirty="0"/>
              <a:t>Older participants experienced an increased feeling of fulfillment and enrichment. A  greater sense of purpose and contribution (generativity).</a:t>
            </a:r>
          </a:p>
          <a:p>
            <a:pPr marL="114300" indent="0">
              <a:buNone/>
            </a:pPr>
            <a:r>
              <a:rPr lang="en-US" sz="2400" dirty="0"/>
              <a:t>An increased feeling of connection with younger generations.</a:t>
            </a:r>
          </a:p>
          <a:p>
            <a:pPr marL="114300" indent="0">
              <a:buNone/>
            </a:pPr>
            <a:r>
              <a:rPr lang="en-US" sz="2400" dirty="0"/>
              <a:t>A increased feeling of social integration and connection with community (Muir, 2006).</a:t>
            </a:r>
          </a:p>
          <a:p>
            <a:pPr marL="114300" indent="0">
              <a:buNone/>
            </a:pPr>
            <a:r>
              <a:rPr lang="en-US" sz="2400" dirty="0"/>
              <a:t>Self affirmation was gained from </a:t>
            </a:r>
          </a:p>
          <a:p>
            <a:pPr marL="114300" indent="0">
              <a:buNone/>
            </a:pPr>
            <a:r>
              <a:rPr lang="en-US" sz="2400" dirty="0"/>
              <a:t>recounting accomplishments and </a:t>
            </a:r>
          </a:p>
          <a:p>
            <a:pPr marL="114300" indent="0">
              <a:buNone/>
            </a:pPr>
            <a:r>
              <a:rPr lang="en-US" sz="2400" dirty="0"/>
              <a:t>adventures. </a:t>
            </a:r>
          </a:p>
          <a:p>
            <a:pPr marL="114300" indent="0">
              <a:buNone/>
            </a:pPr>
            <a:r>
              <a:rPr lang="en-US" sz="2400" dirty="0"/>
              <a:t>Older adults were able to discuss </a:t>
            </a:r>
          </a:p>
          <a:p>
            <a:pPr marL="114300" indent="0">
              <a:buNone/>
            </a:pPr>
            <a:r>
              <a:rPr lang="en-US" sz="2400" dirty="0"/>
              <a:t>the discrepancies between “plans for </a:t>
            </a:r>
          </a:p>
          <a:p>
            <a:pPr marL="114300" indent="0">
              <a:buNone/>
            </a:pPr>
            <a:r>
              <a:rPr lang="en-US" sz="2400" dirty="0"/>
              <a:t>the future” and how the future actually </a:t>
            </a:r>
          </a:p>
          <a:p>
            <a:pPr marL="114300" indent="0">
              <a:buNone/>
            </a:pPr>
            <a:r>
              <a:rPr lang="en-US" sz="2400" dirty="0"/>
              <a:t>worked out, in many cases better than </a:t>
            </a:r>
          </a:p>
          <a:p>
            <a:pPr marL="114300" indent="0">
              <a:buNone/>
            </a:pPr>
            <a:r>
              <a:rPr lang="en-US" sz="2400" dirty="0"/>
              <a:t>planned. 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ILEARN Meeting Group Phot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91" y="3373005"/>
            <a:ext cx="2814536" cy="2110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0923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 Assessment: Younger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Reduced ageism</a:t>
            </a:r>
          </a:p>
          <a:p>
            <a:pPr marL="0" indent="0">
              <a:buNone/>
            </a:pPr>
            <a:r>
              <a:rPr lang="en-US" sz="2400" dirty="0"/>
              <a:t>Gained time management skills</a:t>
            </a:r>
          </a:p>
          <a:p>
            <a:pPr marL="0" indent="0">
              <a:buNone/>
            </a:pPr>
            <a:r>
              <a:rPr lang="en-US" sz="2400" dirty="0"/>
              <a:t>Increased coping skills, gained perspective and respect, appreciated the wisdom of experience.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ILEARN Meeting Group Phot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137" y="3542605"/>
            <a:ext cx="2814536" cy="2110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ILEARN Meeting Photo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20" y="3690540"/>
            <a:ext cx="2800695" cy="2100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075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>
                <a:solidFill>
                  <a:srgbClr val="000090"/>
                </a:solidFill>
              </a:rPr>
              <a:t>Analysis of Results of ILEARN participation: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199"/>
            <a:ext cx="7620000" cy="5055433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2800" dirty="0"/>
              <a:t>Pre and post analysis indicated improved attitudes and a reduction in negative stereotyping.</a:t>
            </a:r>
          </a:p>
          <a:p>
            <a:r>
              <a:rPr lang="en-US" sz="2800" dirty="0"/>
              <a:t>Consistent with other studies contact led to improved attitudes toward the aging and older adults. </a:t>
            </a:r>
          </a:p>
          <a:p>
            <a:r>
              <a:rPr lang="en-US" sz="2800" dirty="0"/>
              <a:t>Content analysis of essays indicated that the experiences were considered worthwhile and meaningful by more than 90 % of the participants. </a:t>
            </a:r>
          </a:p>
          <a:p>
            <a:r>
              <a:rPr lang="en-US" sz="2800" dirty="0"/>
              <a:t>Students adjusted their perceptions of older adults as relying on the system and gained more realistic views of elders as important participating and contributing members of society.</a:t>
            </a:r>
          </a:p>
          <a:p>
            <a:pPr marL="282575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578"/>
            <a:ext cx="7620000" cy="615142"/>
          </a:xfrm>
        </p:spPr>
        <p:txBody>
          <a:bodyPr>
            <a:normAutofit fontScale="90000"/>
          </a:bodyPr>
          <a:lstStyle/>
          <a:p>
            <a:br>
              <a:rPr lang="en-US" sz="4400" i="1" dirty="0">
                <a:solidFill>
                  <a:srgbClr val="000090"/>
                </a:solidFill>
              </a:rPr>
            </a:br>
            <a:br>
              <a:rPr lang="en-US" sz="4400" i="1" dirty="0">
                <a:solidFill>
                  <a:srgbClr val="000090"/>
                </a:solidFill>
              </a:rPr>
            </a:br>
            <a:r>
              <a:rPr lang="en-US" sz="4400" i="1" dirty="0">
                <a:solidFill>
                  <a:srgbClr val="000090"/>
                </a:solidFill>
              </a:rPr>
              <a:t>ILEARN: A five year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96044"/>
            <a:ext cx="8279476" cy="479644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dirty="0"/>
              <a:t>The program resulted in positive, improved attitudes towards older and younger adults. </a:t>
            </a:r>
          </a:p>
          <a:p>
            <a:r>
              <a:rPr lang="en-US" sz="2400" dirty="0"/>
              <a:t>Personal satisfaction and growth for both students and elders.  </a:t>
            </a:r>
          </a:p>
          <a:p>
            <a:r>
              <a:rPr lang="en-US" sz="2400" dirty="0"/>
              <a:t>Students and elders reported a greater generational understanding. </a:t>
            </a:r>
          </a:p>
          <a:p>
            <a:r>
              <a:rPr lang="en-US" sz="2400" dirty="0"/>
              <a:t>The exchange led to an awareness of similarities in goals, concerns, sources of stress, and the struggle for happiness. </a:t>
            </a:r>
          </a:p>
          <a:p>
            <a:r>
              <a:rPr lang="en-US" sz="2400" dirty="0"/>
              <a:t>Reduced biases and miss-perceptions across the generations and groups.</a:t>
            </a:r>
          </a:p>
        </p:txBody>
      </p:sp>
    </p:spTree>
    <p:extLst>
      <p:ext uri="{BB962C8B-B14F-4D97-AF65-F5344CB8AC3E}">
        <p14:creationId xmlns:p14="http://schemas.microsoft.com/office/powerpoint/2010/main" val="772837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>
                <a:solidFill>
                  <a:srgbClr val="000090"/>
                </a:solidFill>
              </a:rPr>
              <a:t>ILEARN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53738"/>
            <a:ext cx="7620000" cy="454706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8600" dirty="0">
                <a:latin typeface="+mj-lt"/>
              </a:rPr>
              <a:t>Overall finding of the project indicated that intergenerational learning provides an outlet for the valuable contributions made by older adults of diverse backgrounds to society.</a:t>
            </a:r>
          </a:p>
          <a:p>
            <a:pPr lvl="1"/>
            <a:r>
              <a:rPr lang="en-US" sz="8600" dirty="0">
                <a:latin typeface="+mj-lt"/>
              </a:rPr>
              <a:t>The interaction of college students and older adults assisted in the breakdown of misconceptions and stereotypes often held by younger people.</a:t>
            </a:r>
          </a:p>
          <a:p>
            <a:pPr lvl="1"/>
            <a:r>
              <a:rPr lang="en-US" sz="8600" dirty="0">
                <a:latin typeface="+mj-lt"/>
              </a:rPr>
              <a:t>University students were introduced to real world issues, solutions and problem solving derived from the ILEARN experience.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76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38200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solidFill>
                  <a:srgbClr val="000090"/>
                </a:solidFill>
              </a:rPr>
              <a:t>Theoretical and Practical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729047"/>
            <a:ext cx="8337665" cy="43309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dirty="0"/>
              <a:t>ILEARN is one effective program which has attempted to take advantage of the knowledge and experience of people of different generations.  </a:t>
            </a:r>
          </a:p>
          <a:p>
            <a:pPr marL="114300" indent="0">
              <a:buNone/>
            </a:pPr>
            <a:r>
              <a:rPr lang="en-US" sz="2400" dirty="0"/>
              <a:t>General conclusions: </a:t>
            </a:r>
          </a:p>
          <a:p>
            <a:r>
              <a:rPr lang="en-US" sz="2400" dirty="0"/>
              <a:t>There is no one good way to learn. </a:t>
            </a:r>
          </a:p>
          <a:p>
            <a:r>
              <a:rPr lang="en-US" sz="2400" dirty="0"/>
              <a:t>There is not one good thing to learn. </a:t>
            </a:r>
          </a:p>
          <a:p>
            <a:r>
              <a:rPr lang="en-US" sz="2400" dirty="0"/>
              <a:t>Learning takes place in the experience between the learner and the knowledge presented.</a:t>
            </a:r>
          </a:p>
          <a:p>
            <a:r>
              <a:rPr lang="en-US" sz="2400" dirty="0"/>
              <a:t>The contact hypothesis can be useful in understanding and reducing ageism.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8348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to Libr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58978"/>
            <a:ext cx="8686800" cy="28781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rgbClr val="000090"/>
              </a:solidFill>
            </a:endParaRPr>
          </a:p>
          <a:p>
            <a:pPr algn="ctr"/>
            <a:r>
              <a:rPr lang="en-US" sz="2400" u="sng" dirty="0">
                <a:solidFill>
                  <a:srgbClr val="000090"/>
                </a:solidFill>
              </a:rPr>
              <a:t>For more information please contact</a:t>
            </a:r>
          </a:p>
          <a:p>
            <a:pPr algn="ctr"/>
            <a:r>
              <a:rPr lang="en-US" sz="2400" dirty="0">
                <a:solidFill>
                  <a:srgbClr val="000090"/>
                </a:solidFill>
              </a:rPr>
              <a:t>Dr. Jasmin Tahmaseb McConatha</a:t>
            </a:r>
          </a:p>
          <a:p>
            <a:pPr algn="ctr"/>
            <a:r>
              <a:rPr lang="en-US" sz="2400" dirty="0">
                <a:solidFill>
                  <a:srgbClr val="000090"/>
                </a:solidFill>
              </a:rPr>
              <a:t>West Chester University of Pennsylvania, West Chester, PA, USA Phone: 610-436-3209  ~ </a:t>
            </a:r>
          </a:p>
          <a:p>
            <a:pPr algn="ctr"/>
            <a:r>
              <a:rPr lang="en-US" sz="2400" dirty="0">
                <a:solidFill>
                  <a:srgbClr val="000090"/>
                </a:solidFill>
              </a:rPr>
              <a:t> Email: JTahmasebMcConatha@wcupa.edu</a:t>
            </a:r>
          </a:p>
        </p:txBody>
      </p:sp>
    </p:spTree>
    <p:extLst>
      <p:ext uri="{BB962C8B-B14F-4D97-AF65-F5344CB8AC3E}">
        <p14:creationId xmlns:p14="http://schemas.microsoft.com/office/powerpoint/2010/main" val="309879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-96253"/>
            <a:ext cx="8534400" cy="1501541"/>
          </a:xfrm>
        </p:spPr>
        <p:txBody>
          <a:bodyPr>
            <a:noAutofit/>
          </a:bodyPr>
          <a:lstStyle/>
          <a:p>
            <a:r>
              <a:rPr lang="en-US" sz="2800" b="1" dirty="0"/>
              <a:t>The World Health Organization’s (WHO) Global Network of Age-Friendly Cities and Communities: Areas of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587" y="1646236"/>
            <a:ext cx="8586214" cy="495030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000" dirty="0"/>
              <a:t>Age Friendly Domains:</a:t>
            </a:r>
          </a:p>
          <a:p>
            <a:pPr marL="137160" indent="0">
              <a:buNone/>
            </a:pPr>
            <a:endParaRPr lang="en-US" sz="3000" dirty="0"/>
          </a:p>
          <a:p>
            <a:pPr marL="137160" indent="0">
              <a:buNone/>
            </a:pPr>
            <a:endParaRPr lang="en-US" sz="3000" dirty="0"/>
          </a:p>
        </p:txBody>
      </p:sp>
      <p:pic>
        <p:nvPicPr>
          <p:cNvPr id="9" name="Picture 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0" r="2840"/>
          <a:stretch/>
        </p:blipFill>
        <p:spPr bwMode="auto">
          <a:xfrm>
            <a:off x="1461542" y="2116455"/>
            <a:ext cx="6370820" cy="428057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21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 Friendly Goals: West Chester, PA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620000" cy="49831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Rockwell"/>
                <a:cs typeface="Rockwell"/>
              </a:rPr>
              <a:t>Promote Social participation</a:t>
            </a:r>
          </a:p>
          <a:p>
            <a:pPr marL="0" indent="0">
              <a:buNone/>
            </a:pPr>
            <a:r>
              <a:rPr lang="en-US" sz="2400" dirty="0">
                <a:latin typeface="Rockwell"/>
                <a:cs typeface="Rockwell"/>
              </a:rPr>
              <a:t>Promote Respect and social inclusion</a:t>
            </a:r>
          </a:p>
          <a:p>
            <a:pPr marL="0" indent="0">
              <a:buNone/>
            </a:pPr>
            <a:r>
              <a:rPr lang="en-US" sz="2400" dirty="0">
                <a:latin typeface="Rockwell"/>
                <a:cs typeface="Rockwell"/>
              </a:rPr>
              <a:t>Increase civic participation and employment</a:t>
            </a:r>
          </a:p>
          <a:p>
            <a:pPr marL="0" indent="0">
              <a:buNone/>
            </a:pPr>
            <a:r>
              <a:rPr lang="en-US" sz="2400" dirty="0">
                <a:latin typeface="Rockwell"/>
                <a:cs typeface="Rockwell"/>
              </a:rPr>
              <a:t>Provide Community support</a:t>
            </a:r>
          </a:p>
          <a:p>
            <a:pPr marL="0" indent="0">
              <a:buNone/>
            </a:pPr>
            <a:r>
              <a:rPr lang="en-US" sz="2400" dirty="0">
                <a:latin typeface="Rockwell"/>
                <a:cs typeface="Rockwell"/>
              </a:rPr>
              <a:t>Combat Ageism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 descr="010b6c00f9076c1f863626b7ed6752c5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18" y="4113191"/>
            <a:ext cx="3407389" cy="2196169"/>
          </a:xfrm>
          <a:prstGeom prst="rect">
            <a:avLst/>
          </a:prstGeom>
        </p:spPr>
      </p:pic>
      <p:pic>
        <p:nvPicPr>
          <p:cNvPr id="8" name="Picture 7" descr="955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73" y="3070480"/>
            <a:ext cx="2596844" cy="1728756"/>
          </a:xfrm>
          <a:prstGeom prst="rect">
            <a:avLst/>
          </a:prstGeom>
        </p:spPr>
      </p:pic>
      <p:pic>
        <p:nvPicPr>
          <p:cNvPr id="9" name="Picture 8" descr="rd321_m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9" y="3934858"/>
            <a:ext cx="2331337" cy="1791385"/>
          </a:xfrm>
          <a:prstGeom prst="rect">
            <a:avLst/>
          </a:prstGeom>
        </p:spPr>
      </p:pic>
      <p:pic>
        <p:nvPicPr>
          <p:cNvPr id="10" name="Picture 9" descr="IMG9509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82" y="4413495"/>
            <a:ext cx="3071501" cy="2303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780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glimpse of the community</a:t>
            </a:r>
          </a:p>
        </p:txBody>
      </p:sp>
      <p:pic>
        <p:nvPicPr>
          <p:cNvPr id="3" name="Picture 2" descr="west-che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530692"/>
            <a:ext cx="6985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7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Documentary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Website and Video:</a:t>
            </a:r>
            <a:r>
              <a:rPr lang="en-US" sz="3600" dirty="0"/>
              <a:t> Website and video highlight the health promoting and age friendly aspects of West Chester, PA, USA: </a:t>
            </a:r>
            <a:r>
              <a:rPr lang="en-US" sz="3600" u="sng" dirty="0">
                <a:hlinkClick r:id="rId2"/>
              </a:rPr>
              <a:t>https://www.wcupa.edu/_academics/sch_cas.psy/agefriendlywestchester/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356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>
                <a:solidFill>
                  <a:srgbClr val="000090"/>
                </a:solidFill>
              </a:rPr>
              <a:t>Intergenerational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4164"/>
            <a:ext cx="7620000" cy="5126636"/>
          </a:xfrm>
        </p:spPr>
        <p:txBody>
          <a:bodyPr>
            <a:normAutofit fontScale="92500" lnSpcReduction="20000"/>
          </a:bodyPr>
          <a:lstStyle/>
          <a:p>
            <a:pPr marL="282575" lvl="1" indent="0">
              <a:buNone/>
            </a:pPr>
            <a:r>
              <a:rPr lang="en-US" sz="2800" dirty="0"/>
              <a:t>In industrialized and post industrialized societies,  there has been a decline in intergenerational contact. There are fewer opportunities for exchange, especially equal exchange, communication, and/or learning opportunities  across generations, especially with elders from diverse backgrounds. </a:t>
            </a:r>
          </a:p>
          <a:p>
            <a:pPr marL="739775" lvl="1" indent="-457200"/>
            <a:r>
              <a:rPr lang="en-US" sz="2800" dirty="0"/>
              <a:t>Population mobility, changes in the traditional multigenerational family structure, and cultural changes have widened the “generation gap”. </a:t>
            </a:r>
          </a:p>
          <a:p>
            <a:pPr marL="739775" lvl="1" indent="-457200"/>
            <a:r>
              <a:rPr lang="en-US" sz="2800" dirty="0"/>
              <a:t>Lack of meaningful exchange and ongoing contact across the generations has been shown to increase ageism (</a:t>
            </a:r>
            <a:r>
              <a:rPr lang="en-US" sz="2800" dirty="0" err="1"/>
              <a:t>Zucchero</a:t>
            </a:r>
            <a:r>
              <a:rPr lang="en-US" sz="2800" dirty="0"/>
              <a:t>, 2011).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9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>
                <a:solidFill>
                  <a:srgbClr val="000090"/>
                </a:solidFill>
              </a:rPr>
              <a:t>Ageism and Intergenerational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620000" cy="4983162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/>
              <a:t>Studies have found that intergenerational learning programs can help reduce negative stereotypes of older adults and increase knowledge of the past, present, and combat ageism (</a:t>
            </a:r>
            <a:r>
              <a:rPr lang="en-US" sz="2800" dirty="0" err="1"/>
              <a:t>Weinreich</a:t>
            </a:r>
            <a:r>
              <a:rPr lang="en-US" sz="2800" dirty="0"/>
              <a:t>, 2004).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75JMCCONATHA\Pictures\2009-07-07 vilcabamba, june 2009\PICTURES\0000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75JMCCONATHA\Pictures\2009-10-15 exercise in the fall 2009\exercise in the fall 2009 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5481" y="4150821"/>
            <a:ext cx="2800350" cy="195071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13" y="4066773"/>
            <a:ext cx="3067777" cy="23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5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92480"/>
          </a:xfrm>
        </p:spPr>
        <p:txBody>
          <a:bodyPr>
            <a:normAutofit fontScale="90000"/>
          </a:bodyPr>
          <a:lstStyle/>
          <a:p>
            <a:r>
              <a:rPr lang="en-US" sz="3500" i="1" dirty="0">
                <a:solidFill>
                  <a:srgbClr val="000090"/>
                </a:solidFill>
              </a:rPr>
              <a:t>Well-being and intergenerational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4793" y="1173480"/>
            <a:ext cx="8048157" cy="533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Contact across the generations increases feelings of social integration. </a:t>
            </a:r>
          </a:p>
          <a:p>
            <a:pPr marL="571500" indent="-457200"/>
            <a:r>
              <a:rPr lang="en-US" sz="2800" dirty="0"/>
              <a:t>Studies have indicated that feeling that one is vital member of an intergenerational community can promote well being and happiness.</a:t>
            </a:r>
          </a:p>
          <a:p>
            <a:pPr marL="571500" indent="-457200"/>
            <a:r>
              <a:rPr lang="en-US" sz="2800" dirty="0"/>
              <a:t>People of all ages benefit from multi-generational relationships, especially if that relationship is based on status equality.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48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1441</TotalTime>
  <Words>1519</Words>
  <Application>Microsoft Office PowerPoint</Application>
  <PresentationFormat>On-screen Show (4:3)</PresentationFormat>
  <Paragraphs>158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Civic</vt:lpstr>
      <vt:lpstr>ILEARN: Connecting Generations and Communities</vt:lpstr>
      <vt:lpstr>Goals of ILEARN</vt:lpstr>
      <vt:lpstr>The World Health Organization’s (WHO) Global Network of Age-Friendly Cities and Communities: Areas of Assessment</vt:lpstr>
      <vt:lpstr>Age Friendly Goals: West Chester, PA </vt:lpstr>
      <vt:lpstr>A glimpse of the community</vt:lpstr>
      <vt:lpstr>Documentary Video</vt:lpstr>
      <vt:lpstr>Intergenerational Learning</vt:lpstr>
      <vt:lpstr>Ageism and Intergenerational Learning</vt:lpstr>
      <vt:lpstr>Well-being and intergenerational learning</vt:lpstr>
      <vt:lpstr>The Contact hypothesis</vt:lpstr>
      <vt:lpstr> ILEARN</vt:lpstr>
      <vt:lpstr>Goals of ILEARN for younger generations</vt:lpstr>
      <vt:lpstr>ILEARN - An ongoing learning and mentoring project: A 5 year project review </vt:lpstr>
      <vt:lpstr>ILEARN</vt:lpstr>
      <vt:lpstr>ILEARN: A review of 5 years  </vt:lpstr>
      <vt:lpstr>Instructions for Meetings</vt:lpstr>
      <vt:lpstr>Younger adult participants: Pre and post Assessments: Assessing Ageism </vt:lpstr>
      <vt:lpstr>Pre and post Qualitative Assessment</vt:lpstr>
      <vt:lpstr>Results of Evaluations</vt:lpstr>
      <vt:lpstr>Subjective assessment by Elders</vt:lpstr>
      <vt:lpstr>Results of older adults assessments of program</vt:lpstr>
      <vt:lpstr>Subjective Assessment: Younger Participants</vt:lpstr>
      <vt:lpstr>Analysis of Results of ILEARN participation: Summary</vt:lpstr>
      <vt:lpstr>  ILEARN: A five year analysis</vt:lpstr>
      <vt:lpstr>ILEARN</vt:lpstr>
      <vt:lpstr>Theoretical and Practical Implications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Wisdom?</dc:title>
  <dc:creator>Tyler Scharadin</dc:creator>
  <cp:lastModifiedBy>Tahmaseb McConatha, Jasmin</cp:lastModifiedBy>
  <cp:revision>124</cp:revision>
  <cp:lastPrinted>2016-05-05T21:38:50Z</cp:lastPrinted>
  <dcterms:created xsi:type="dcterms:W3CDTF">2015-11-02T18:39:42Z</dcterms:created>
  <dcterms:modified xsi:type="dcterms:W3CDTF">2020-04-20T15:41:47Z</dcterms:modified>
</cp:coreProperties>
</file>