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64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3FDE2C-A737-410F-8E95-61F05251B406}" type="datetimeFigureOut">
              <a:rPr lang="en-US" smtClean="0"/>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326941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3FDE2C-A737-410F-8E95-61F05251B406}" type="datetimeFigureOut">
              <a:rPr lang="en-US" smtClean="0"/>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2771832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3FDE2C-A737-410F-8E95-61F05251B406}" type="datetimeFigureOut">
              <a:rPr lang="en-US" smtClean="0"/>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151421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3FDE2C-A737-410F-8E95-61F05251B406}" type="datetimeFigureOut">
              <a:rPr lang="en-US" smtClean="0"/>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227898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3FDE2C-A737-410F-8E95-61F05251B406}" type="datetimeFigureOut">
              <a:rPr lang="en-US" smtClean="0"/>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1334093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3FDE2C-A737-410F-8E95-61F05251B406}" type="datetimeFigureOut">
              <a:rPr lang="en-US" smtClean="0"/>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270494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3FDE2C-A737-410F-8E95-61F05251B406}" type="datetimeFigureOut">
              <a:rPr lang="en-US" smtClean="0"/>
              <a:t>5/6/2015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1280283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3FDE2C-A737-410F-8E95-61F05251B406}" type="datetimeFigureOut">
              <a:rPr lang="en-US" smtClean="0"/>
              <a:t>5/6/2015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3235625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3FDE2C-A737-410F-8E95-61F05251B406}" type="datetimeFigureOut">
              <a:rPr lang="en-US" smtClean="0"/>
              <a:t>5/6/2015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1277701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3FDE2C-A737-410F-8E95-61F05251B406}" type="datetimeFigureOut">
              <a:rPr lang="en-US" smtClean="0"/>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2524871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3FDE2C-A737-410F-8E95-61F05251B406}" type="datetimeFigureOut">
              <a:rPr lang="en-US" smtClean="0"/>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F5356-318A-4EC3-A2A4-1F7019D83277}" type="slidenum">
              <a:rPr lang="en-US" smtClean="0"/>
              <a:t>‹#›</a:t>
            </a:fld>
            <a:endParaRPr lang="en-US"/>
          </a:p>
        </p:txBody>
      </p:sp>
    </p:spTree>
    <p:extLst>
      <p:ext uri="{BB962C8B-B14F-4D97-AF65-F5344CB8AC3E}">
        <p14:creationId xmlns:p14="http://schemas.microsoft.com/office/powerpoint/2010/main" val="746832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400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FDE2C-A737-410F-8E95-61F05251B406}" type="datetimeFigureOut">
              <a:rPr lang="en-US" smtClean="0"/>
              <a:t>5/6/2015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F5356-318A-4EC3-A2A4-1F7019D83277}" type="slidenum">
              <a:rPr lang="en-US" smtClean="0"/>
              <a:t>‹#›</a:t>
            </a:fld>
            <a:endParaRPr lang="en-US"/>
          </a:p>
        </p:txBody>
      </p:sp>
    </p:spTree>
    <p:extLst>
      <p:ext uri="{BB962C8B-B14F-4D97-AF65-F5344CB8AC3E}">
        <p14:creationId xmlns:p14="http://schemas.microsoft.com/office/powerpoint/2010/main" val="2831257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http://instruct.math.lsa.umich.edu/lecturedemos/ma216/docs/3_4/spring.pn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Models of Spring-Mass Systems </a:t>
            </a:r>
            <a:b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Formulated as Cauchy Problems</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3812344"/>
            <a:ext cx="9144000" cy="1445455"/>
          </a:xfrm>
        </p:spPr>
        <p:txBody>
          <a:bodyPr>
            <a:normAutofit/>
          </a:bodyPr>
          <a:lstStyle/>
          <a:p>
            <a:r>
              <a:rPr lang="en-US" sz="4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Ricky Bartels</a:t>
            </a:r>
            <a:endParaRPr lang="en-US" sz="4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5274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Reaping the benefits of HCP</a:t>
            </a:r>
            <a:endParaRPr lang="en-US" dirty="0"/>
          </a:p>
        </p:txBody>
      </p:sp>
      <p:sp>
        <p:nvSpPr>
          <p:cNvPr id="3" name="Content Placeholder 2"/>
          <p:cNvSpPr>
            <a:spLocks noGrp="1"/>
          </p:cNvSpPr>
          <p:nvPr>
            <p:ph idx="1"/>
          </p:nvPr>
        </p:nvSpPr>
        <p:spPr>
          <a:xfrm>
            <a:off x="838200" y="1491175"/>
            <a:ext cx="10515600" cy="5233182"/>
          </a:xfrm>
        </p:spPr>
        <p:txBody>
          <a:bodyPr>
            <a:normAutofit fontScale="77500" lnSpcReduction="20000"/>
          </a:bodyPr>
          <a:lstStyle/>
          <a:p>
            <a:pPr marL="0" indent="0">
              <a:buNone/>
            </a:pPr>
            <a:r>
              <a:rPr lang="en-US" sz="3500" dirty="0" smtClean="0">
                <a:latin typeface="Times New Roman" panose="02020603050405020304" pitchFamily="18" charset="0"/>
                <a:cs typeface="Times New Roman" panose="02020603050405020304" pitchFamily="18" charset="0"/>
              </a:rPr>
              <a:t>What have we proven about any HCP? (And therefore about the generating system of ODEs?) </a:t>
            </a:r>
          </a:p>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Homogenous Cauchy Problems have unique classical solutions of the form U(t)= e</a:t>
            </a:r>
            <a:r>
              <a:rPr lang="en-US" sz="3500" baseline="30000" dirty="0" smtClean="0">
                <a:latin typeface="Times New Roman" panose="02020603050405020304" pitchFamily="18" charset="0"/>
                <a:cs typeface="Times New Roman" panose="02020603050405020304" pitchFamily="18" charset="0"/>
              </a:rPr>
              <a:t>At</a:t>
            </a:r>
            <a:r>
              <a:rPr lang="fr-FR" sz="3500" dirty="0" smtClean="0">
                <a:latin typeface="Times New Roman" panose="02020603050405020304" pitchFamily="18" charset="0"/>
                <a:cs typeface="Times New Roman" panose="02020603050405020304" pitchFamily="18" charset="0"/>
              </a:rPr>
              <a:t>U</a:t>
            </a:r>
            <a:r>
              <a:rPr lang="fr-FR" sz="3500" baseline="-25000" dirty="0" smtClean="0">
                <a:latin typeface="Times New Roman" panose="02020603050405020304" pitchFamily="18" charset="0"/>
                <a:cs typeface="Times New Roman" panose="02020603050405020304" pitchFamily="18" charset="0"/>
              </a:rPr>
              <a:t>o</a:t>
            </a:r>
            <a:r>
              <a:rPr lang="en-US" sz="3500" dirty="0" smtClean="0">
                <a:latin typeface="Times New Roman" panose="02020603050405020304" pitchFamily="18" charset="0"/>
                <a:cs typeface="Times New Roman" panose="02020603050405020304" pitchFamily="18" charset="0"/>
              </a:rPr>
              <a:t> </a:t>
            </a:r>
          </a:p>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The solutions to 2M-2S-HSM correspond to the first and third components of the solution vector.  </a:t>
            </a:r>
          </a:p>
          <a:p>
            <a:pPr marL="0" indent="0">
              <a:buNone/>
            </a:pP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Moreover, the solution to the general HCP is continuously dependent on its initial conditions. Therefore, the solutions to 2M-2S-HSM are also continuously dependent on their initial conditions. </a:t>
            </a: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 </a:t>
            </a:r>
            <a:endParaRPr lang="en-US"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58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Formulation of 2M-3S-HSM as a HCP</a:t>
            </a:r>
            <a:endParaRPr lang="en-US" dirty="0"/>
          </a:p>
        </p:txBody>
      </p:sp>
      <p:sp>
        <p:nvSpPr>
          <p:cNvPr id="3" name="Content Placeholder 2"/>
          <p:cNvSpPr>
            <a:spLocks noGrp="1"/>
          </p:cNvSpPr>
          <p:nvPr>
            <p:ph idx="1"/>
          </p:nvPr>
        </p:nvSpPr>
        <p:spPr/>
        <p:txBody>
          <a:bodyPr>
            <a:normAutofit/>
          </a:bodyPr>
          <a:lstStyle/>
          <a:p>
            <a:pPr marL="0" indent="0">
              <a:buNone/>
            </a:pPr>
            <a:r>
              <a:rPr lang="en-US" sz="3500" dirty="0" smtClean="0">
                <a:latin typeface="Times New Roman" panose="02020603050405020304" pitchFamily="18" charset="0"/>
                <a:cs typeface="Times New Roman" panose="02020603050405020304" pitchFamily="18" charset="0"/>
              </a:rPr>
              <a:t>2M-3S-HSM can also be formulated as a HCP. The solution vector is of the same form as for 2M-2S-HSM. All that changes are the components of the coefficient matrix. </a:t>
            </a:r>
            <a:endParaRPr lang="en-US"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0864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Formulation of 2M-3S-HSM as a HCP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pPr marL="0" indent="0">
                  <a:buNone/>
                </a:pPr>
                <a:r>
                  <a:rPr lang="en-US" sz="35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3500" i="1">
                            <a:latin typeface="Cambria Math"/>
                          </a:rPr>
                        </m:ctrlPr>
                      </m:dPr>
                      <m:e>
                        <m:m>
                          <m:mPr>
                            <m:mcs>
                              <m:mc>
                                <m:mcPr>
                                  <m:count m:val="4"/>
                                  <m:mcJc m:val="center"/>
                                </m:mcPr>
                              </m:mc>
                            </m:mcs>
                            <m:ctrlPr>
                              <a:rPr lang="en-US" sz="3500" i="1">
                                <a:latin typeface="Cambria Math"/>
                              </a:rPr>
                            </m:ctrlPr>
                          </m:mPr>
                          <m:mr>
                            <m:e>
                              <m:r>
                                <a:rPr lang="en-US" sz="3500" i="1">
                                  <a:latin typeface="Cambria Math"/>
                                </a:rPr>
                                <m:t>0</m:t>
                              </m:r>
                            </m:e>
                            <m:e>
                              <m:r>
                                <a:rPr lang="en-US" sz="3500" i="1">
                                  <a:latin typeface="Cambria Math"/>
                                </a:rPr>
                                <m:t>1</m:t>
                              </m:r>
                            </m:e>
                            <m:e>
                              <m:r>
                                <a:rPr lang="en-US" sz="3500" i="1">
                                  <a:latin typeface="Cambria Math"/>
                                </a:rPr>
                                <m:t>0</m:t>
                              </m:r>
                            </m:e>
                            <m:e>
                              <m:r>
                                <a:rPr lang="en-US" sz="3500" i="1">
                                  <a:latin typeface="Cambria Math"/>
                                </a:rPr>
                                <m:t>0</m:t>
                              </m:r>
                            </m:e>
                          </m:mr>
                          <m:mr>
                            <m:e>
                              <m:r>
                                <a:rPr lang="en-US" sz="3500" i="1">
                                  <a:latin typeface="Cambria Math"/>
                                </a:rPr>
                                <m:t>−(</m:t>
                              </m:r>
                              <m:r>
                                <a:rPr lang="en-US" sz="3500" i="1">
                                  <a:latin typeface="Cambria Math"/>
                                </a:rPr>
                                <m:t>𝑘</m:t>
                              </m:r>
                              <m:r>
                                <a:rPr lang="en-US" sz="3500" i="1">
                                  <a:latin typeface="Cambria Math"/>
                                </a:rPr>
                                <m:t>1+</m:t>
                              </m:r>
                              <m:r>
                                <a:rPr lang="en-US" sz="3500" i="1">
                                  <a:latin typeface="Cambria Math"/>
                                </a:rPr>
                                <m:t>𝑘</m:t>
                              </m:r>
                              <m:r>
                                <a:rPr lang="en-US" sz="3500" i="1">
                                  <a:latin typeface="Cambria Math"/>
                                </a:rPr>
                                <m:t>2)/</m:t>
                              </m:r>
                              <m:r>
                                <a:rPr lang="en-US" sz="3500" i="1">
                                  <a:latin typeface="Cambria Math"/>
                                </a:rPr>
                                <m:t>𝑚</m:t>
                              </m:r>
                              <m:r>
                                <a:rPr lang="en-US" sz="3500" i="1">
                                  <a:latin typeface="Cambria Math"/>
                                </a:rPr>
                                <m:t>1</m:t>
                              </m:r>
                            </m:e>
                            <m:e>
                              <m:r>
                                <a:rPr lang="en-US" sz="3500" i="1">
                                  <a:latin typeface="Cambria Math"/>
                                </a:rPr>
                                <m:t>0</m:t>
                              </m:r>
                            </m:e>
                            <m:e>
                              <m:r>
                                <a:rPr lang="en-US" sz="3500" i="1">
                                  <a:latin typeface="Cambria Math"/>
                                </a:rPr>
                                <m:t>𝑘</m:t>
                              </m:r>
                              <m:r>
                                <a:rPr lang="en-US" sz="3500" i="1">
                                  <a:latin typeface="Cambria Math"/>
                                </a:rPr>
                                <m:t>2/</m:t>
                              </m:r>
                              <m:r>
                                <a:rPr lang="en-US" sz="3500" i="1">
                                  <a:latin typeface="Cambria Math"/>
                                </a:rPr>
                                <m:t>𝑚</m:t>
                              </m:r>
                              <m:r>
                                <a:rPr lang="en-US" sz="3500" i="1">
                                  <a:latin typeface="Cambria Math"/>
                                </a:rPr>
                                <m:t>1</m:t>
                              </m:r>
                            </m:e>
                            <m:e>
                              <m:r>
                                <a:rPr lang="en-US" sz="3500" i="1">
                                  <a:latin typeface="Cambria Math"/>
                                </a:rPr>
                                <m:t>0</m:t>
                              </m:r>
                            </m:e>
                          </m:mr>
                          <m:mr>
                            <m:e>
                              <m:r>
                                <a:rPr lang="en-US" sz="3500" i="1">
                                  <a:latin typeface="Cambria Math"/>
                                </a:rPr>
                                <m:t>0</m:t>
                              </m:r>
                            </m:e>
                            <m:e>
                              <m:r>
                                <a:rPr lang="en-US" sz="3500" i="1">
                                  <a:latin typeface="Cambria Math"/>
                                </a:rPr>
                                <m:t>0</m:t>
                              </m:r>
                            </m:e>
                            <m:e>
                              <m:r>
                                <a:rPr lang="en-US" sz="3500" i="1">
                                  <a:latin typeface="Cambria Math"/>
                                </a:rPr>
                                <m:t>0</m:t>
                              </m:r>
                            </m:e>
                            <m:e>
                              <m:r>
                                <a:rPr lang="en-US" sz="3500" i="1">
                                  <a:latin typeface="Cambria Math"/>
                                </a:rPr>
                                <m:t>1</m:t>
                              </m:r>
                            </m:e>
                          </m:mr>
                          <m:mr>
                            <m:e>
                              <m:r>
                                <a:rPr lang="en-US" sz="3500" i="1">
                                  <a:latin typeface="Cambria Math"/>
                                </a:rPr>
                                <m:t>𝑘</m:t>
                              </m:r>
                              <m:r>
                                <a:rPr lang="en-US" sz="3500" i="1">
                                  <a:latin typeface="Cambria Math"/>
                                </a:rPr>
                                <m:t>2/</m:t>
                              </m:r>
                              <m:r>
                                <a:rPr lang="en-US" sz="3500" i="1">
                                  <a:latin typeface="Cambria Math"/>
                                </a:rPr>
                                <m:t>𝑚</m:t>
                              </m:r>
                              <m:r>
                                <a:rPr lang="en-US" sz="3500" i="1">
                                  <a:latin typeface="Cambria Math"/>
                                </a:rPr>
                                <m:t>2</m:t>
                              </m:r>
                            </m:e>
                            <m:e>
                              <m:r>
                                <a:rPr lang="en-US" sz="3500" i="1">
                                  <a:latin typeface="Cambria Math"/>
                                </a:rPr>
                                <m:t>0</m:t>
                              </m:r>
                            </m:e>
                            <m:e>
                              <m:r>
                                <a:rPr lang="en-US" sz="3500" i="1">
                                  <a:latin typeface="Cambria Math"/>
                                </a:rPr>
                                <m:t>−(</m:t>
                              </m:r>
                              <m:r>
                                <a:rPr lang="en-US" sz="3500" i="1">
                                  <a:latin typeface="Cambria Math"/>
                                </a:rPr>
                                <m:t>𝑘</m:t>
                              </m:r>
                              <m:r>
                                <a:rPr lang="en-US" sz="3500" i="1">
                                  <a:latin typeface="Cambria Math"/>
                                </a:rPr>
                                <m:t>2+</m:t>
                              </m:r>
                              <m:r>
                                <a:rPr lang="en-US" sz="3500" i="1">
                                  <a:latin typeface="Cambria Math"/>
                                </a:rPr>
                                <m:t>𝑘</m:t>
                              </m:r>
                              <m:r>
                                <a:rPr lang="en-US" sz="3500" i="1">
                                  <a:latin typeface="Cambria Math"/>
                                </a:rPr>
                                <m:t>3)/</m:t>
                              </m:r>
                              <m:r>
                                <a:rPr lang="en-US" sz="3500" i="1">
                                  <a:latin typeface="Cambria Math"/>
                                </a:rPr>
                                <m:t>𝑚</m:t>
                              </m:r>
                              <m:r>
                                <a:rPr lang="en-US" sz="3500" i="1">
                                  <a:latin typeface="Cambria Math"/>
                                </a:rPr>
                                <m:t>2</m:t>
                              </m:r>
                            </m:e>
                            <m:e>
                              <m:r>
                                <a:rPr lang="en-US" sz="3500" i="1">
                                  <a:latin typeface="Cambria Math"/>
                                </a:rPr>
                                <m:t>0</m:t>
                              </m:r>
                            </m:e>
                          </m:mr>
                        </m:m>
                      </m:e>
                    </m:d>
                  </m:oMath>
                </a14:m>
                <a:r>
                  <a:rPr lang="en-US" sz="3500" dirty="0">
                    <a:latin typeface="Times New Roman" panose="02020603050405020304" pitchFamily="18" charset="0"/>
                    <a:cs typeface="Times New Roman" panose="02020603050405020304" pitchFamily="18" charset="0"/>
                  </a:rPr>
                  <a:t>U(t)</a:t>
                </a:r>
              </a:p>
              <a:p>
                <a:pPr marL="0" indent="0">
                  <a:buNone/>
                </a:pPr>
                <a:r>
                  <a:rPr lang="en-US" sz="3500" dirty="0">
                    <a:latin typeface="Times New Roman" panose="02020603050405020304" pitchFamily="18" charset="0"/>
                    <a:cs typeface="Times New Roman" panose="02020603050405020304" pitchFamily="18" charset="0"/>
                  </a:rPr>
                  <a:t> </a:t>
                </a:r>
              </a:p>
              <a:p>
                <a:pPr marL="0" indent="0">
                  <a:buNone/>
                </a:pPr>
                <a:r>
                  <a:rPr lang="en-US" sz="3500" dirty="0">
                    <a:latin typeface="Times New Roman" panose="02020603050405020304" pitchFamily="18" charset="0"/>
                    <a:cs typeface="Times New Roman" panose="02020603050405020304" pitchFamily="18" charset="0"/>
                  </a:rPr>
                  <a:t>U(0)=</a:t>
                </a:r>
                <a:r>
                  <a:rPr lang="en-US" sz="3500" dirty="0" err="1">
                    <a:latin typeface="Times New Roman" panose="02020603050405020304" pitchFamily="18" charset="0"/>
                    <a:cs typeface="Times New Roman" panose="02020603050405020304" pitchFamily="18" charset="0"/>
                  </a:rPr>
                  <a:t>U</a:t>
                </a:r>
                <a:r>
                  <a:rPr lang="en-US" sz="3500" baseline="-25000" dirty="0" err="1">
                    <a:latin typeface="Times New Roman" panose="02020603050405020304" pitchFamily="18" charset="0"/>
                    <a:cs typeface="Times New Roman" panose="02020603050405020304" pitchFamily="18" charset="0"/>
                  </a:rPr>
                  <a:t>o</a:t>
                </a:r>
                <a:r>
                  <a:rPr lang="en-US" sz="3500" baseline="-25000" dirty="0">
                    <a:latin typeface="Times New Roman" panose="02020603050405020304" pitchFamily="18" charset="0"/>
                    <a:cs typeface="Times New Roman" panose="02020603050405020304" pitchFamily="18" charset="0"/>
                  </a:rPr>
                  <a:t> </a:t>
                </a:r>
                <a:r>
                  <a:rPr lang="en-US" sz="3500" dirty="0">
                    <a:latin typeface="Times New Roman" panose="02020603050405020304" pitchFamily="18" charset="0"/>
                    <a:cs typeface="Times New Roman" panose="02020603050405020304" pitchFamily="18" charset="0"/>
                  </a:rPr>
                  <a:t>=</a:t>
                </a:r>
                <a14:m>
                  <m:oMath xmlns:m="http://schemas.openxmlformats.org/officeDocument/2006/math">
                    <m:d>
                      <m:dPr>
                        <m:begChr m:val="["/>
                        <m:endChr m:val="]"/>
                        <m:ctrlPr>
                          <a:rPr lang="en-US" sz="3500" i="1">
                            <a:latin typeface="Cambria Math"/>
                          </a:rPr>
                        </m:ctrlPr>
                      </m:dPr>
                      <m:e>
                        <m:m>
                          <m:mPr>
                            <m:mcs>
                              <m:mc>
                                <m:mcPr>
                                  <m:count m:val="1"/>
                                  <m:mcJc m:val="center"/>
                                </m:mcPr>
                              </m:mc>
                            </m:mcs>
                            <m:ctrlPr>
                              <a:rPr lang="en-US" sz="3500" i="1">
                                <a:latin typeface="Cambria Math"/>
                              </a:rPr>
                            </m:ctrlPr>
                          </m:mPr>
                          <m:mr>
                            <m:e>
                              <m:r>
                                <a:rPr lang="en-US" sz="3500" i="1">
                                  <a:latin typeface="Cambria Math"/>
                                </a:rPr>
                                <m:t>𝑥</m:t>
                              </m:r>
                              <m:r>
                                <a:rPr lang="en-US" sz="3500" i="1">
                                  <a:latin typeface="Cambria Math"/>
                                </a:rPr>
                                <m:t>10</m:t>
                              </m:r>
                            </m:e>
                          </m:mr>
                          <m:mr>
                            <m:e>
                              <m:r>
                                <a:rPr lang="en-US" sz="3500" i="1">
                                  <a:latin typeface="Cambria Math"/>
                                </a:rPr>
                                <m:t>𝑥</m:t>
                              </m:r>
                              <m:r>
                                <a:rPr lang="en-US" sz="3500" i="1">
                                  <a:latin typeface="Cambria Math"/>
                                </a:rPr>
                                <m:t>11</m:t>
                              </m:r>
                            </m:e>
                          </m:mr>
                          <m:mr>
                            <m:e>
                              <m:r>
                                <a:rPr lang="en-US" sz="3500" i="1">
                                  <a:latin typeface="Cambria Math"/>
                                </a:rPr>
                                <m:t>𝑥</m:t>
                              </m:r>
                              <m:r>
                                <a:rPr lang="en-US" sz="3500" i="1">
                                  <a:latin typeface="Cambria Math"/>
                                </a:rPr>
                                <m:t>20</m:t>
                              </m:r>
                            </m:e>
                          </m:mr>
                          <m:mr>
                            <m:e>
                              <m:r>
                                <a:rPr lang="en-US" sz="3500" i="1">
                                  <a:latin typeface="Cambria Math"/>
                                </a:rPr>
                                <m:t>𝑥</m:t>
                              </m:r>
                              <m:r>
                                <a:rPr lang="en-US" sz="3500" i="1">
                                  <a:latin typeface="Cambria Math"/>
                                </a:rPr>
                                <m:t>21</m:t>
                              </m:r>
                            </m:e>
                          </m:mr>
                        </m:m>
                      </m:e>
                    </m:d>
                  </m:oMath>
                </a14:m>
                <a:r>
                  <a:rPr lang="en-US" sz="3500" dirty="0">
                    <a:latin typeface="Times New Roman" panose="02020603050405020304" pitchFamily="18" charset="0"/>
                    <a:cs typeface="Times New Roman" panose="02020603050405020304" pitchFamily="18" charset="0"/>
                  </a:rPr>
                  <a:t> , t &gt;0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739" t="-980" r="-1217" b="-1961"/>
                </a:stretch>
              </a:blipFill>
            </p:spPr>
            <p:txBody>
              <a:bodyPr/>
              <a:lstStyle/>
              <a:p>
                <a:r>
                  <a:rPr lang="en-US">
                    <a:noFill/>
                  </a:rPr>
                  <a:t> </a:t>
                </a:r>
              </a:p>
            </p:txBody>
          </p:sp>
        </mc:Fallback>
      </mc:AlternateContent>
    </p:spTree>
    <p:extLst>
      <p:ext uri="{BB962C8B-B14F-4D97-AF65-F5344CB8AC3E}">
        <p14:creationId xmlns:p14="http://schemas.microsoft.com/office/powerpoint/2010/main" val="3650389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nM-</a:t>
            </a:r>
            <a:r>
              <a:rPr lang="en-US" sz="5000" dirty="0" err="1"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nS</a:t>
            </a: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-HSM and nM-(n+1)S-HSM</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sz="3500" dirty="0" smtClean="0">
                <a:latin typeface="Times New Roman" panose="02020603050405020304" pitchFamily="18" charset="0"/>
                <a:cs typeface="Times New Roman" panose="02020603050405020304" pitchFamily="18" charset="0"/>
              </a:rPr>
              <a:t>What if, for both the horizontal and vertical spring mass systems just encountered, the number of masses (and thus the number of springs) is generalized? </a:t>
            </a:r>
          </a:p>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What systems of ODEs model the motion of the masses in these spring-mass systems? </a:t>
            </a:r>
          </a:p>
          <a:p>
            <a:pPr marL="0" indent="0">
              <a:buNone/>
            </a:pP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Do these systems of ODEs have solutions? </a:t>
            </a:r>
            <a:endParaRPr lang="en-US"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38518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nM-</a:t>
            </a:r>
            <a:r>
              <a:rPr lang="en-US" sz="5000" dirty="0" err="1"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nS</a:t>
            </a: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-HSM</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4"/>
            <a:ext cx="10515600" cy="5032376"/>
          </a:xfrm>
        </p:spPr>
        <p:txBody>
          <a:bodyPr>
            <a:normAutofit lnSpcReduction="10000"/>
          </a:bodyPr>
          <a:lstStyle/>
          <a:p>
            <a:pPr marL="0" indent="0">
              <a:buNone/>
            </a:pPr>
            <a:r>
              <a:rPr lang="en-US" sz="3200" dirty="0" smtClean="0">
                <a:latin typeface="Times New Roman" panose="02020603050405020304" pitchFamily="18" charset="0"/>
                <a:cs typeface="Times New Roman" panose="02020603050405020304" pitchFamily="18" charset="0"/>
              </a:rPr>
              <a:t>The following system of ODEs models the generalized vertical spring-mass system (uninfluenced by the force of gravity). </a:t>
            </a:r>
          </a:p>
          <a:p>
            <a:pPr marL="0" indent="0">
              <a:buNone/>
            </a:pPr>
            <a:r>
              <a:rPr lang="en-US" sz="3000" dirty="0">
                <a:latin typeface="Times New Roman" panose="02020603050405020304" pitchFamily="18" charset="0"/>
                <a:cs typeface="Times New Roman" panose="02020603050405020304" pitchFamily="18" charset="0"/>
              </a:rPr>
              <a:t>m</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”(t)= -k</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-k</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a:t>
            </a:r>
          </a:p>
          <a:p>
            <a:pPr marL="0" indent="0">
              <a:buNone/>
            </a:pPr>
            <a:r>
              <a:rPr lang="en-US" sz="3000" dirty="0">
                <a:latin typeface="Times New Roman" panose="02020603050405020304" pitchFamily="18" charset="0"/>
                <a:cs typeface="Times New Roman" panose="02020603050405020304" pitchFamily="18" charset="0"/>
              </a:rPr>
              <a:t>m</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”(t)= k</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1</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)-k</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a:t>
            </a:r>
          </a:p>
          <a:p>
            <a:pPr marL="0" indent="0">
              <a:buNone/>
            </a:pPr>
            <a:r>
              <a:rPr lang="en-US" sz="3000" dirty="0">
                <a:latin typeface="Times New Roman" panose="02020603050405020304" pitchFamily="18" charset="0"/>
                <a:cs typeface="Times New Roman" panose="02020603050405020304" pitchFamily="18" charset="0"/>
              </a:rPr>
              <a:t>m</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”(t)=k</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2</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 – k</a:t>
            </a:r>
            <a:r>
              <a:rPr lang="en-US" sz="3000" baseline="-25000" dirty="0">
                <a:latin typeface="Times New Roman" panose="02020603050405020304" pitchFamily="18" charset="0"/>
                <a:cs typeface="Times New Roman" panose="02020603050405020304" pitchFamily="18" charset="0"/>
              </a:rPr>
              <a:t>4</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3</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4</a:t>
            </a:r>
            <a:r>
              <a:rPr lang="en-US" sz="3000" dirty="0">
                <a:latin typeface="Times New Roman" panose="02020603050405020304" pitchFamily="18" charset="0"/>
                <a:cs typeface="Times New Roman" panose="02020603050405020304" pitchFamily="18" charset="0"/>
              </a:rPr>
              <a:t>)</a:t>
            </a:r>
          </a:p>
          <a:p>
            <a:pPr marL="0" indent="0">
              <a:buNone/>
            </a:pPr>
            <a:r>
              <a:rPr lang="en-US" sz="3000" b="1" dirty="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a:p>
            <a:pPr marL="0" indent="0">
              <a:buNone/>
            </a:pPr>
            <a:r>
              <a:rPr lang="en-US" sz="3000" b="1" dirty="0" smtClean="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a:p>
            <a:pPr marL="0" indent="0">
              <a:buNone/>
            </a:pPr>
            <a:r>
              <a:rPr lang="en-US" sz="3000" dirty="0" err="1">
                <a:latin typeface="Times New Roman" panose="02020603050405020304" pitchFamily="18" charset="0"/>
                <a:cs typeface="Times New Roman" panose="02020603050405020304" pitchFamily="18" charset="0"/>
              </a:rPr>
              <a:t>m</a:t>
            </a:r>
            <a:r>
              <a:rPr lang="en-US" sz="3000" baseline="-25000" dirty="0" err="1">
                <a:latin typeface="Times New Roman" panose="02020603050405020304" pitchFamily="18" charset="0"/>
                <a:cs typeface="Times New Roman" panose="02020603050405020304" pitchFamily="18" charset="0"/>
              </a:rPr>
              <a:t>n</a:t>
            </a:r>
            <a:r>
              <a:rPr lang="en-US" sz="3000" dirty="0" err="1">
                <a:latin typeface="Times New Roman" panose="02020603050405020304" pitchFamily="18" charset="0"/>
                <a:cs typeface="Times New Roman" panose="02020603050405020304" pitchFamily="18" charset="0"/>
              </a:rPr>
              <a:t>x</a:t>
            </a:r>
            <a:r>
              <a:rPr lang="en-US" sz="3000" baseline="-25000" dirty="0" err="1">
                <a:latin typeface="Times New Roman" panose="02020603050405020304" pitchFamily="18" charset="0"/>
                <a:cs typeface="Times New Roman" panose="02020603050405020304" pitchFamily="18" charset="0"/>
              </a:rPr>
              <a:t>n</a:t>
            </a:r>
            <a:r>
              <a:rPr lang="en-US" sz="3000" dirty="0">
                <a:latin typeface="Times New Roman" panose="02020603050405020304" pitchFamily="18" charset="0"/>
                <a:cs typeface="Times New Roman" panose="02020603050405020304" pitchFamily="18" charset="0"/>
              </a:rPr>
              <a:t>”(t)=</a:t>
            </a:r>
            <a:r>
              <a:rPr lang="en-US" sz="3000" dirty="0" err="1">
                <a:latin typeface="Times New Roman" panose="02020603050405020304" pitchFamily="18" charset="0"/>
                <a:cs typeface="Times New Roman" panose="02020603050405020304" pitchFamily="18" charset="0"/>
              </a:rPr>
              <a:t>k</a:t>
            </a:r>
            <a:r>
              <a:rPr lang="en-US" sz="3000" baseline="-25000" dirty="0" err="1">
                <a:latin typeface="Times New Roman" panose="02020603050405020304" pitchFamily="18" charset="0"/>
                <a:cs typeface="Times New Roman" panose="02020603050405020304" pitchFamily="18" charset="0"/>
              </a:rPr>
              <a:t>n</a:t>
            </a:r>
            <a:r>
              <a:rPr lang="en-US" sz="3000" dirty="0">
                <a:latin typeface="Times New Roman" panose="02020603050405020304" pitchFamily="18" charset="0"/>
                <a:cs typeface="Times New Roman" panose="02020603050405020304" pitchFamily="18" charset="0"/>
              </a:rPr>
              <a:t>(x</a:t>
            </a:r>
            <a:r>
              <a:rPr lang="en-US" sz="3000" baseline="-25000" dirty="0">
                <a:latin typeface="Times New Roman" panose="02020603050405020304" pitchFamily="18" charset="0"/>
                <a:cs typeface="Times New Roman" panose="02020603050405020304" pitchFamily="18" charset="0"/>
              </a:rPr>
              <a:t>n-1­ </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a:t>
            </a:r>
            <a:r>
              <a:rPr lang="en-US" sz="3000" baseline="-25000" dirty="0" err="1">
                <a:latin typeface="Times New Roman" panose="02020603050405020304" pitchFamily="18" charset="0"/>
                <a:cs typeface="Times New Roman" panose="02020603050405020304" pitchFamily="18" charset="0"/>
              </a:rPr>
              <a:t>n</a:t>
            </a:r>
            <a:r>
              <a:rPr lang="en-US" sz="3000" baseline="-25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 </a:t>
            </a:r>
          </a:p>
          <a:p>
            <a:pPr marL="0" indent="0">
              <a:buNone/>
            </a:pPr>
            <a:r>
              <a:rPr lang="en-US" sz="3000" dirty="0" smtClean="0">
                <a:latin typeface="Times New Roman" panose="02020603050405020304" pitchFamily="18" charset="0"/>
                <a:cs typeface="Times New Roman" panose="02020603050405020304" pitchFamily="18" charset="0"/>
              </a:rPr>
              <a:t>                                     with x</a:t>
            </a:r>
            <a:r>
              <a:rPr lang="en-US" sz="3000" baseline="-25000" dirty="0" smtClean="0">
                <a:latin typeface="Times New Roman" panose="02020603050405020304" pitchFamily="18" charset="0"/>
                <a:cs typeface="Times New Roman" panose="02020603050405020304" pitchFamily="18" charset="0"/>
              </a:rPr>
              <a:t>1</a:t>
            </a:r>
            <a:r>
              <a:rPr lang="en-US" sz="3000" dirty="0" smtClean="0">
                <a:latin typeface="Times New Roman" panose="02020603050405020304" pitchFamily="18" charset="0"/>
                <a:cs typeface="Times New Roman" panose="02020603050405020304" pitchFamily="18" charset="0"/>
              </a:rPr>
              <a:t>(0)=x</a:t>
            </a:r>
            <a:r>
              <a:rPr lang="en-US" sz="3000" baseline="-25000" dirty="0" smtClean="0">
                <a:latin typeface="Times New Roman" panose="02020603050405020304" pitchFamily="18" charset="0"/>
                <a:cs typeface="Times New Roman" panose="02020603050405020304" pitchFamily="18" charset="0"/>
              </a:rPr>
              <a:t>10</a:t>
            </a:r>
            <a:r>
              <a:rPr lang="en-US" sz="3000" dirty="0" smtClean="0">
                <a:latin typeface="Times New Roman" panose="02020603050405020304" pitchFamily="18" charset="0"/>
                <a:cs typeface="Times New Roman" panose="02020603050405020304" pitchFamily="18" charset="0"/>
              </a:rPr>
              <a:t> , x</a:t>
            </a:r>
            <a:r>
              <a:rPr lang="en-US" sz="3000" baseline="-25000" dirty="0" smtClean="0">
                <a:latin typeface="Times New Roman" panose="02020603050405020304" pitchFamily="18" charset="0"/>
                <a:cs typeface="Times New Roman" panose="02020603050405020304" pitchFamily="18" charset="0"/>
              </a:rPr>
              <a:t>1</a:t>
            </a:r>
            <a:r>
              <a:rPr lang="en-US" sz="3000" dirty="0" smtClean="0">
                <a:latin typeface="Times New Roman" panose="02020603050405020304" pitchFamily="18" charset="0"/>
                <a:cs typeface="Times New Roman" panose="02020603050405020304" pitchFamily="18" charset="0"/>
              </a:rPr>
              <a:t>’(0)=x</a:t>
            </a:r>
            <a:r>
              <a:rPr lang="en-US" sz="3000" baseline="-25000" dirty="0" smtClean="0">
                <a:latin typeface="Times New Roman" panose="02020603050405020304" pitchFamily="18" charset="0"/>
                <a:cs typeface="Times New Roman" panose="02020603050405020304" pitchFamily="18" charset="0"/>
              </a:rPr>
              <a:t>11</a:t>
            </a:r>
            <a:r>
              <a:rPr lang="en-US" sz="3000" dirty="0" smtClean="0">
                <a:latin typeface="Times New Roman" panose="02020603050405020304" pitchFamily="18" charset="0"/>
                <a:cs typeface="Times New Roman" panose="02020603050405020304" pitchFamily="18" charset="0"/>
              </a:rPr>
              <a:t> … </a:t>
            </a:r>
            <a:r>
              <a:rPr lang="en-US" sz="3000" dirty="0" err="1" smtClean="0">
                <a:latin typeface="Times New Roman" panose="02020603050405020304" pitchFamily="18" charset="0"/>
                <a:cs typeface="Times New Roman" panose="02020603050405020304" pitchFamily="18" charset="0"/>
              </a:rPr>
              <a:t>x</a:t>
            </a:r>
            <a:r>
              <a:rPr lang="en-US" sz="3000" baseline="-25000" dirty="0" err="1">
                <a:latin typeface="Times New Roman" panose="02020603050405020304" pitchFamily="18" charset="0"/>
                <a:cs typeface="Times New Roman" panose="02020603050405020304" pitchFamily="18" charset="0"/>
              </a:rPr>
              <a:t>n</a:t>
            </a:r>
            <a:r>
              <a:rPr lang="en-US" sz="3000" dirty="0" smtClean="0">
                <a:latin typeface="Times New Roman" panose="02020603050405020304" pitchFamily="18" charset="0"/>
                <a:cs typeface="Times New Roman" panose="02020603050405020304" pitchFamily="18" charset="0"/>
              </a:rPr>
              <a:t>(0)=x</a:t>
            </a:r>
            <a:r>
              <a:rPr lang="en-US" sz="3000" baseline="-25000" dirty="0" smtClean="0">
                <a:latin typeface="Times New Roman" panose="02020603050405020304" pitchFamily="18" charset="0"/>
                <a:cs typeface="Times New Roman" panose="02020603050405020304" pitchFamily="18" charset="0"/>
              </a:rPr>
              <a:t>n0</a:t>
            </a:r>
            <a:r>
              <a:rPr lang="en-US" sz="3000" dirty="0" smtClean="0">
                <a:latin typeface="Times New Roman" panose="02020603050405020304" pitchFamily="18" charset="0"/>
                <a:cs typeface="Times New Roman" panose="02020603050405020304" pitchFamily="18" charset="0"/>
              </a:rPr>
              <a:t> ,    </a:t>
            </a:r>
          </a:p>
          <a:p>
            <a:pPr marL="0" indent="0">
              <a:buNone/>
            </a:pP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x</a:t>
            </a:r>
            <a:r>
              <a:rPr lang="en-US" sz="3000" baseline="-25000" dirty="0" err="1" smtClean="0">
                <a:latin typeface="Times New Roman" panose="02020603050405020304" pitchFamily="18" charset="0"/>
                <a:cs typeface="Times New Roman" panose="02020603050405020304" pitchFamily="18" charset="0"/>
              </a:rPr>
              <a:t>n</a:t>
            </a:r>
            <a:r>
              <a:rPr lang="en-US" sz="3000" dirty="0" smtClean="0">
                <a:latin typeface="Times New Roman" panose="02020603050405020304" pitchFamily="18" charset="0"/>
                <a:cs typeface="Times New Roman" panose="02020603050405020304" pitchFamily="18" charset="0"/>
              </a:rPr>
              <a:t>’(0)=x</a:t>
            </a:r>
            <a:r>
              <a:rPr lang="en-US" sz="3000" baseline="-25000" dirty="0" smtClean="0">
                <a:latin typeface="Times New Roman" panose="02020603050405020304" pitchFamily="18" charset="0"/>
                <a:cs typeface="Times New Roman" panose="02020603050405020304" pitchFamily="18" charset="0"/>
              </a:rPr>
              <a:t>n1</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066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nM-</a:t>
            </a:r>
            <a:r>
              <a:rPr lang="en-US" dirty="0" err="1"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nS</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-HSM</a:t>
            </a:r>
            <a:endParaRPr lang="en-US" dirty="0"/>
          </a:p>
        </p:txBody>
      </p:sp>
      <p:sp>
        <p:nvSpPr>
          <p:cNvPr id="3" name="Content Placeholder 2"/>
          <p:cNvSpPr>
            <a:spLocks noGrp="1"/>
          </p:cNvSpPr>
          <p:nvPr>
            <p:ph idx="1"/>
          </p:nvPr>
        </p:nvSpPr>
        <p:spPr>
          <a:xfrm>
            <a:off x="838200" y="1506828"/>
            <a:ext cx="10515600" cy="5125791"/>
          </a:xfrm>
        </p:spPr>
        <p:txBody>
          <a:bodyPr>
            <a:normAutofit fontScale="62500" lnSpcReduction="20000"/>
          </a:bodyPr>
          <a:lstStyle/>
          <a:p>
            <a:pPr marL="0" indent="0">
              <a:lnSpc>
                <a:spcPct val="160000"/>
              </a:lnSpc>
              <a:buNone/>
            </a:pPr>
            <a:r>
              <a:rPr lang="en-US" sz="4000" dirty="0">
                <a:latin typeface="Times New Roman" panose="02020603050405020304" pitchFamily="18" charset="0"/>
                <a:cs typeface="Times New Roman" panose="02020603050405020304" pitchFamily="18" charset="0"/>
              </a:rPr>
              <a:t>Just as the system (2M-2S-HSM) could be reformulated as a HCP with a solution in </a:t>
            </a:r>
            <a:r>
              <a:rPr lang="en-US" sz="4000" dirty="0" smtClean="0">
                <a:latin typeface="Times New Roman" panose="02020603050405020304" pitchFamily="18" charset="0"/>
                <a:cs typeface="Times New Roman" panose="02020603050405020304" pitchFamily="18" charset="0"/>
              </a:rPr>
              <a:t>R</a:t>
            </a:r>
            <a:r>
              <a:rPr lang="en-US" sz="4000" baseline="30000" dirty="0" smtClean="0">
                <a:latin typeface="Times New Roman" panose="02020603050405020304" pitchFamily="18" charset="0"/>
                <a:cs typeface="Times New Roman" panose="02020603050405020304" pitchFamily="18" charset="0"/>
              </a:rPr>
              <a:t>4</a:t>
            </a:r>
            <a:r>
              <a:rPr lang="en-US" sz="4000" baseline="-25000" dirty="0" smtClean="0">
                <a:latin typeface="Times New Roman" panose="02020603050405020304" pitchFamily="18" charset="0"/>
                <a:cs typeface="Times New Roman" panose="02020603050405020304" pitchFamily="18" charset="0"/>
              </a:rPr>
              <a:t>,</a:t>
            </a:r>
            <a:r>
              <a:rPr lang="en-US" sz="4000" dirty="0" smtClean="0">
                <a:latin typeface="Times New Roman" panose="02020603050405020304" pitchFamily="18" charset="0"/>
                <a:cs typeface="Times New Roman" panose="02020603050405020304" pitchFamily="18" charset="0"/>
              </a:rPr>
              <a:t>this </a:t>
            </a:r>
            <a:r>
              <a:rPr lang="en-US" sz="4000" dirty="0">
                <a:latin typeface="Times New Roman" panose="02020603050405020304" pitchFamily="18" charset="0"/>
                <a:cs typeface="Times New Roman" panose="02020603050405020304" pitchFamily="18" charset="0"/>
              </a:rPr>
              <a:t>system can be reformulated as a HCP with a solution in </a:t>
            </a:r>
            <a:r>
              <a:rPr lang="en-US" sz="4000" dirty="0" smtClean="0">
                <a:latin typeface="Times New Roman" panose="02020603050405020304" pitchFamily="18" charset="0"/>
                <a:cs typeface="Times New Roman" panose="02020603050405020304" pitchFamily="18" charset="0"/>
              </a:rPr>
              <a:t>R</a:t>
            </a:r>
            <a:r>
              <a:rPr lang="en-US" sz="4000" baseline="30000" dirty="0" smtClean="0">
                <a:latin typeface="Times New Roman" panose="02020603050405020304" pitchFamily="18" charset="0"/>
                <a:cs typeface="Times New Roman" panose="02020603050405020304" pitchFamily="18" charset="0"/>
              </a:rPr>
              <a:t>2n</a:t>
            </a:r>
            <a:r>
              <a:rPr lang="en-US" sz="4000" baseline="-25000" dirty="0" smtClean="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 </a:t>
            </a:r>
          </a:p>
          <a:p>
            <a:pPr marL="0" indent="0">
              <a:lnSpc>
                <a:spcPct val="160000"/>
              </a:lnSpc>
              <a:buNone/>
            </a:pPr>
            <a:endParaRPr lang="en-US" sz="4000" dirty="0">
              <a:latin typeface="Times New Roman" panose="02020603050405020304" pitchFamily="18" charset="0"/>
              <a:cs typeface="Times New Roman" panose="02020603050405020304" pitchFamily="18" charset="0"/>
            </a:endParaRPr>
          </a:p>
          <a:p>
            <a:pPr marL="0" indent="0">
              <a:lnSpc>
                <a:spcPct val="160000"/>
              </a:lnSpc>
              <a:buNone/>
            </a:pPr>
            <a:r>
              <a:rPr lang="en-US" sz="4000" dirty="0" smtClean="0">
                <a:latin typeface="Times New Roman" panose="02020603050405020304" pitchFamily="18" charset="0"/>
                <a:cs typeface="Times New Roman" panose="02020603050405020304" pitchFamily="18" charset="0"/>
              </a:rPr>
              <a:t>As in the case of two masses, the solution vector consists of the solution of each ODE followed by its derivative. </a:t>
            </a:r>
          </a:p>
          <a:p>
            <a:pPr marL="0" indent="0">
              <a:lnSpc>
                <a:spcPct val="160000"/>
              </a:lnSpc>
              <a:buNone/>
            </a:pPr>
            <a:endParaRPr lang="en-US" sz="4000" dirty="0" smtClean="0">
              <a:latin typeface="Times New Roman" panose="02020603050405020304" pitchFamily="18" charset="0"/>
              <a:cs typeface="Times New Roman" panose="02020603050405020304" pitchFamily="18" charset="0"/>
            </a:endParaRPr>
          </a:p>
          <a:p>
            <a:pPr marL="0" indent="0">
              <a:lnSpc>
                <a:spcPct val="160000"/>
              </a:lnSpc>
              <a:buNone/>
            </a:pPr>
            <a:r>
              <a:rPr lang="en-US" sz="4000" dirty="0" smtClean="0">
                <a:latin typeface="Times New Roman" panose="02020603050405020304" pitchFamily="18" charset="0"/>
                <a:cs typeface="Times New Roman" panose="02020603050405020304" pitchFamily="18" charset="0"/>
              </a:rPr>
              <a:t>The generalized horizontal system, nM-(n+1)S-HSM can also be formulated as a HCP with a solution in R</a:t>
            </a:r>
            <a:r>
              <a:rPr lang="en-US" sz="4000" baseline="30000" dirty="0" smtClean="0">
                <a:latin typeface="Times New Roman" panose="02020603050405020304" pitchFamily="18" charset="0"/>
                <a:cs typeface="Times New Roman" panose="02020603050405020304" pitchFamily="18" charset="0"/>
              </a:rPr>
              <a:t>2n</a:t>
            </a:r>
            <a:r>
              <a:rPr lang="en-US" sz="4000" baseline="-25000" dirty="0" smtClean="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 </a:t>
            </a:r>
          </a:p>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endParaRPr lang="en-US"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43112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nM-</a:t>
            </a:r>
            <a:r>
              <a:rPr lang="en-US" dirty="0" err="1"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nS</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-HSM and nM-(n+1)S-HSM</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4"/>
                <a:ext cx="10515600" cy="4758055"/>
              </a:xfrm>
            </p:spPr>
            <p:txBody>
              <a:bodyPr>
                <a:normAutofit fontScale="92500" lnSpcReduction="10000"/>
              </a:bodyPr>
              <a:lstStyle/>
              <a:p>
                <a:pPr marL="0" indent="0">
                  <a:buNone/>
                </a:pPr>
                <a:r>
                  <a:rPr lang="en-US" sz="3500" dirty="0" smtClean="0">
                    <a:latin typeface="Times New Roman" panose="02020603050405020304" pitchFamily="18" charset="0"/>
                    <a:cs typeface="Times New Roman" panose="02020603050405020304" pitchFamily="18" charset="0"/>
                  </a:rPr>
                  <a:t>The two HCPs for these systems have solutions! </a:t>
                </a:r>
              </a:p>
              <a:p>
                <a:pPr marL="0" indent="0">
                  <a:buNone/>
                </a:pPr>
                <a:r>
                  <a:rPr lang="en-US" sz="3500" dirty="0" smtClean="0">
                    <a:latin typeface="Times New Roman" panose="02020603050405020304" pitchFamily="18" charset="0"/>
                    <a:cs typeface="Times New Roman" panose="02020603050405020304" pitchFamily="18" charset="0"/>
                  </a:rPr>
                  <a:t>The solutions to the original systems correspond to the odd numbered components of the solutions to the HCPs.</a:t>
                </a:r>
              </a:p>
              <a:p>
                <a:pPr marL="0" indent="0">
                  <a:buNone/>
                </a:pPr>
                <a:endParaRPr lang="en-US" sz="1900" dirty="0" smtClean="0">
                  <a:latin typeface="Times New Roman" panose="02020603050405020304" pitchFamily="18" charset="0"/>
                  <a:cs typeface="Times New Roman" panose="02020603050405020304" pitchFamily="18" charset="0"/>
                </a:endParaRPr>
              </a:p>
              <a:p>
                <a:pPr marL="0" indent="0">
                  <a:buNone/>
                </a:pPr>
                <a:r>
                  <a:rPr lang="en-US" sz="2700" dirty="0" smtClean="0">
                    <a:latin typeface="Times New Roman" panose="02020603050405020304" pitchFamily="18" charset="0"/>
                    <a:cs typeface="Times New Roman" panose="02020603050405020304" pitchFamily="18" charset="0"/>
                  </a:rPr>
                  <a:t>U(t</a:t>
                </a:r>
                <a:r>
                  <a:rPr lang="en-US" sz="2700" dirty="0">
                    <a:latin typeface="Times New Roman" panose="02020603050405020304" pitchFamily="18" charset="0"/>
                    <a:cs typeface="Times New Roman" panose="02020603050405020304" pitchFamily="18" charset="0"/>
                  </a:rPr>
                  <a:t>)=</a:t>
                </a:r>
                <a:r>
                  <a:rPr lang="en-US" sz="2700" baseline="30000" dirty="0">
                    <a:latin typeface="Times New Roman" panose="02020603050405020304" pitchFamily="18" charset="0"/>
                    <a:cs typeface="Times New Roman" panose="02020603050405020304" pitchFamily="18" charset="0"/>
                  </a:rPr>
                  <a:t> </a:t>
                </a:r>
                <a14:m>
                  <m:oMath xmlns:m="http://schemas.openxmlformats.org/officeDocument/2006/math">
                    <m:d>
                      <m:dPr>
                        <m:begChr m:val="["/>
                        <m:endChr m:val="]"/>
                        <m:ctrlPr>
                          <a:rPr lang="en-US" sz="2700" i="1">
                            <a:latin typeface="Cambria Math"/>
                          </a:rPr>
                        </m:ctrlPr>
                      </m:dPr>
                      <m:e>
                        <m:m>
                          <m:mPr>
                            <m:mcs>
                              <m:mc>
                                <m:mcPr>
                                  <m:count m:val="1"/>
                                  <m:mcJc m:val="center"/>
                                </m:mcPr>
                              </m:mc>
                            </m:mcs>
                            <m:ctrlPr>
                              <a:rPr lang="en-US" sz="2700" i="1">
                                <a:latin typeface="Cambria Math"/>
                              </a:rPr>
                            </m:ctrlPr>
                          </m:mPr>
                          <m:mr>
                            <m:e>
                              <m:r>
                                <a:rPr lang="en-US" sz="2700" i="1">
                                  <a:latin typeface="Cambria Math"/>
                                </a:rPr>
                                <m:t>𝑥</m:t>
                              </m:r>
                              <m:r>
                                <a:rPr lang="en-US" sz="2700" i="1">
                                  <a:latin typeface="Cambria Math"/>
                                </a:rPr>
                                <m:t>1(</m:t>
                              </m:r>
                              <m:r>
                                <a:rPr lang="en-US" sz="2700" i="1">
                                  <a:latin typeface="Cambria Math"/>
                                </a:rPr>
                                <m:t>𝑡</m:t>
                              </m:r>
                              <m:r>
                                <a:rPr lang="en-US" sz="2700" i="1">
                                  <a:latin typeface="Cambria Math"/>
                                </a:rPr>
                                <m:t>)</m:t>
                              </m:r>
                            </m:e>
                          </m:mr>
                          <m:mr>
                            <m:e>
                              <m:r>
                                <a:rPr lang="en-US" sz="2700" i="1">
                                  <a:latin typeface="Cambria Math"/>
                                </a:rPr>
                                <m:t>𝑥</m:t>
                              </m:r>
                              <m:r>
                                <a:rPr lang="en-US" sz="2700" i="1">
                                  <a:latin typeface="Cambria Math"/>
                                </a:rPr>
                                <m:t>1′(</m:t>
                              </m:r>
                              <m:r>
                                <a:rPr lang="en-US" sz="2700" i="1">
                                  <a:latin typeface="Cambria Math"/>
                                </a:rPr>
                                <m:t>𝑡</m:t>
                              </m:r>
                              <m:r>
                                <a:rPr lang="en-US" sz="2700" i="1">
                                  <a:latin typeface="Cambria Math"/>
                                </a:rPr>
                                <m:t>)</m:t>
                              </m:r>
                            </m:e>
                          </m:mr>
                          <m:mr>
                            <m:e>
                              <m:r>
                                <a:rPr lang="en-US" sz="2700" i="1">
                                  <a:latin typeface="Cambria Math"/>
                                </a:rPr>
                                <m:t>𝑥</m:t>
                              </m:r>
                              <m:r>
                                <a:rPr lang="en-US" sz="2700" i="1">
                                  <a:latin typeface="Cambria Math"/>
                                </a:rPr>
                                <m:t>2(</m:t>
                              </m:r>
                              <m:r>
                                <a:rPr lang="en-US" sz="2700" i="1">
                                  <a:latin typeface="Cambria Math"/>
                                </a:rPr>
                                <m:t>𝑡</m:t>
                              </m:r>
                              <m:r>
                                <a:rPr lang="en-US" sz="2700" i="1">
                                  <a:latin typeface="Cambria Math"/>
                                </a:rPr>
                                <m:t>)</m:t>
                              </m:r>
                            </m:e>
                          </m:mr>
                          <m:mr>
                            <m:e>
                              <m:r>
                                <a:rPr lang="en-US" sz="2700" i="1">
                                  <a:latin typeface="Cambria Math"/>
                                </a:rPr>
                                <m:t>𝑥</m:t>
                              </m:r>
                              <m:r>
                                <a:rPr lang="en-US" sz="2700" i="1">
                                  <a:latin typeface="Cambria Math"/>
                                </a:rPr>
                                <m:t>2′(</m:t>
                              </m:r>
                              <m:r>
                                <a:rPr lang="en-US" sz="2700" i="1">
                                  <a:latin typeface="Cambria Math"/>
                                </a:rPr>
                                <m:t>𝑡</m:t>
                              </m:r>
                              <m:r>
                                <a:rPr lang="en-US" sz="2700" i="1">
                                  <a:latin typeface="Cambria Math"/>
                                </a:rPr>
                                <m:t>)</m:t>
                              </m:r>
                            </m:e>
                          </m:mr>
                          <m:mr>
                            <m:e>
                              <m:r>
                                <a:rPr lang="en-US" sz="2700" i="1">
                                  <a:latin typeface="Cambria Math"/>
                                </a:rPr>
                                <m:t>.</m:t>
                              </m:r>
                            </m:e>
                          </m:mr>
                          <m:mr>
                            <m:e>
                              <m:r>
                                <a:rPr lang="en-US" sz="2700" i="1">
                                  <a:latin typeface="Cambria Math"/>
                                </a:rPr>
                                <m:t>.</m:t>
                              </m:r>
                            </m:e>
                          </m:mr>
                          <m:mr>
                            <m:e>
                              <m:r>
                                <a:rPr lang="en-US" sz="2700" i="1">
                                  <a:latin typeface="Cambria Math"/>
                                </a:rPr>
                                <m:t>𝑥𝑛</m:t>
                              </m:r>
                              <m:r>
                                <a:rPr lang="en-US" sz="2700" i="1">
                                  <a:latin typeface="Cambria Math"/>
                                </a:rPr>
                                <m:t>(</m:t>
                              </m:r>
                              <m:r>
                                <a:rPr lang="en-US" sz="2700" i="1">
                                  <a:latin typeface="Cambria Math"/>
                                </a:rPr>
                                <m:t>𝑡</m:t>
                              </m:r>
                              <m:r>
                                <a:rPr lang="en-US" sz="2700" i="1">
                                  <a:latin typeface="Cambria Math"/>
                                </a:rPr>
                                <m:t>)</m:t>
                              </m:r>
                            </m:e>
                          </m:mr>
                          <m:mr>
                            <m:e>
                              <m:r>
                                <a:rPr lang="en-US" sz="2700" i="1">
                                  <a:latin typeface="Cambria Math"/>
                                </a:rPr>
                                <m:t>𝑥𝑛</m:t>
                              </m:r>
                              <m:r>
                                <a:rPr lang="en-US" sz="2700" i="1">
                                  <a:latin typeface="Cambria Math"/>
                                </a:rPr>
                                <m:t>′(</m:t>
                              </m:r>
                              <m:r>
                                <a:rPr lang="en-US" sz="2700" i="1">
                                  <a:latin typeface="Cambria Math"/>
                                </a:rPr>
                                <m:t>𝑡</m:t>
                              </m:r>
                              <m:r>
                                <a:rPr lang="en-US" sz="2700" i="1">
                                  <a:latin typeface="Cambria Math"/>
                                </a:rPr>
                                <m:t>)</m:t>
                              </m:r>
                            </m:e>
                          </m:mr>
                        </m:m>
                      </m:e>
                    </m:d>
                  </m:oMath>
                </a14:m>
                <a:endParaRPr lang="en-US" sz="2700"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4"/>
                <a:ext cx="10515600" cy="4758055"/>
              </a:xfrm>
              <a:blipFill rotWithShape="0">
                <a:blip r:embed="rId2"/>
                <a:stretch>
                  <a:fillRect l="-1507" t="-3841"/>
                </a:stretch>
              </a:blipFill>
            </p:spPr>
            <p:txBody>
              <a:bodyPr/>
              <a:lstStyle/>
              <a:p>
                <a:r>
                  <a:rPr lang="en-US">
                    <a:noFill/>
                  </a:rPr>
                  <a:t> </a:t>
                </a:r>
              </a:p>
            </p:txBody>
          </p:sp>
        </mc:Fallback>
      </mc:AlternateContent>
    </p:spTree>
    <p:extLst>
      <p:ext uri="{BB962C8B-B14F-4D97-AF65-F5344CB8AC3E}">
        <p14:creationId xmlns:p14="http://schemas.microsoft.com/office/powerpoint/2010/main" val="1567861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Effects of Altering Parameters</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4500" dirty="0" smtClean="0">
                <a:solidFill>
                  <a:schemeClr val="tx1">
                    <a:lumMod val="95000"/>
                    <a:lumOff val="5000"/>
                  </a:schemeClr>
                </a:solidFill>
                <a:latin typeface="Times New Roman" panose="02020603050405020304" pitchFamily="18" charset="0"/>
                <a:cs typeface="Times New Roman" panose="02020603050405020304" pitchFamily="18" charset="0"/>
              </a:rPr>
              <a:t>How does choosing different values for the masses and spring constants in 2M-2S-HSM and 2M-3S-HSM affect the motion of the masses for fixed initial conditions? </a:t>
            </a:r>
          </a:p>
          <a:p>
            <a:pPr marL="0" indent="0">
              <a:buNone/>
            </a:pPr>
            <a:endParaRPr lang="en-US" sz="35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buNone/>
            </a:pPr>
            <a:endParaRPr lang="en-US" sz="35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9429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Altering the spring constants</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marL="0" indent="0">
              <a:lnSpc>
                <a:spcPct val="150000"/>
              </a:lnSpc>
              <a:buNone/>
            </a:pPr>
            <a:r>
              <a:rPr lang="en-US" sz="2500" dirty="0" smtClean="0">
                <a:latin typeface="Times New Roman" panose="02020603050405020304" pitchFamily="18" charset="0"/>
                <a:cs typeface="Times New Roman" panose="02020603050405020304" pitchFamily="18" charset="0"/>
              </a:rPr>
              <a:t>Hooke’s Law states F= -kx. The larger the value of k, the greater the force that must be applied to extend the spring a fixed distance. Colloquially, increasing k increases a spring’s “stiffness”. So if two springs with distinct spring constants (one larger than the other) are extended the same distance, we would expect the spring with the larger spring constant to cycle through its oscillations more quickly than that with the smaller constant. Thus, increasing the spring constant should increase the frequency of the oscillations of a spring for fixed masses and initial conditions. These conjectures were corroborated by experiments in MATLAB.   </a:t>
            </a:r>
            <a:endParaRPr lang="en-US"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38878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Altering the spring constants</a:t>
            </a:r>
            <a:endParaRPr lang="en-US" dirty="0"/>
          </a:p>
        </p:txBody>
      </p:sp>
      <p:pic>
        <p:nvPicPr>
          <p:cNvPr id="6" name="Content Placeholder 5"/>
          <p:cNvPicPr>
            <a:picLocks noGrp="1" noChangeAspect="1"/>
          </p:cNvPicPr>
          <p:nvPr>
            <p:ph idx="1"/>
          </p:nvPr>
        </p:nvPicPr>
        <p:blipFill>
          <a:blip r:embed="rId2"/>
          <a:stretch>
            <a:fillRect/>
          </a:stretch>
        </p:blipFill>
        <p:spPr>
          <a:xfrm>
            <a:off x="-205429" y="1488000"/>
            <a:ext cx="5794094" cy="4351338"/>
          </a:xfrm>
          <a:prstGeom prst="rect">
            <a:avLst/>
          </a:prstGeom>
        </p:spPr>
      </p:pic>
      <p:pic>
        <p:nvPicPr>
          <p:cNvPr id="7" name="Picture 6"/>
          <p:cNvPicPr>
            <a:picLocks noChangeAspect="1"/>
          </p:cNvPicPr>
          <p:nvPr/>
        </p:nvPicPr>
        <p:blipFill>
          <a:blip r:embed="rId3"/>
          <a:stretch>
            <a:fillRect/>
          </a:stretch>
        </p:blipFill>
        <p:spPr>
          <a:xfrm>
            <a:off x="5486400" y="1488001"/>
            <a:ext cx="5867400" cy="4406390"/>
          </a:xfrm>
          <a:prstGeom prst="rect">
            <a:avLst/>
          </a:prstGeom>
        </p:spPr>
      </p:pic>
      <p:sp>
        <p:nvSpPr>
          <p:cNvPr id="9" name="TextBox 8"/>
          <p:cNvSpPr txBox="1"/>
          <p:nvPr/>
        </p:nvSpPr>
        <p:spPr>
          <a:xfrm>
            <a:off x="683455" y="5739619"/>
            <a:ext cx="10036126" cy="861774"/>
          </a:xfrm>
          <a:prstGeom prst="rect">
            <a:avLst/>
          </a:prstGeom>
          <a:noFill/>
        </p:spPr>
        <p:txBody>
          <a:bodyPr wrap="square" rtlCol="0">
            <a:spAutoFit/>
          </a:bodyPr>
          <a:lstStyle/>
          <a:p>
            <a:r>
              <a:rPr lang="en-US" sz="2500" dirty="0" smtClean="0">
                <a:solidFill>
                  <a:schemeClr val="tx1">
                    <a:lumMod val="95000"/>
                    <a:lumOff val="5000"/>
                  </a:schemeClr>
                </a:solidFill>
                <a:latin typeface="Times New Roman" panose="02020603050405020304" pitchFamily="18" charset="0"/>
                <a:cs typeface="Times New Roman" panose="02020603050405020304" pitchFamily="18" charset="0"/>
              </a:rPr>
              <a:t>Graph of solutions of 2M-2S-HSM. The left solution had smaller spring constants, the right solution larger spring constants. </a:t>
            </a:r>
            <a:endParaRPr lang="en-US" sz="25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372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latin typeface="Times New Roman" panose="02020603050405020304" pitchFamily="18" charset="0"/>
                <a:cs typeface="Times New Roman" panose="02020603050405020304" pitchFamily="18" charset="0"/>
              </a:rPr>
              <a:t>                         </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Back to Basics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buNone/>
            </a:pPr>
            <a:r>
              <a:rPr lang="en-US" sz="3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modeling of more complex spring-mass systems (such as a system of n masses and n+1 springs under the influence of friction) builds upon the model of the following system you probably recognize from differential equations. </a:t>
            </a:r>
          </a:p>
          <a:p>
            <a:pPr marL="0" indent="0">
              <a:buNone/>
            </a:pPr>
            <a:endParaRPr lang="en-US" dirty="0" smtClean="0">
              <a:solidFill>
                <a:srgbClr val="FFFF00"/>
              </a:solidFill>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descr="http://instruct.math.lsa.umich.edu/lecturedemos/ma216/docs/3_4/spring.pn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2110154" y="3798277"/>
            <a:ext cx="7371471" cy="2912011"/>
          </a:xfrm>
          <a:prstGeom prst="rect">
            <a:avLst/>
          </a:prstGeom>
          <a:noFill/>
          <a:ln>
            <a:noFill/>
          </a:ln>
        </p:spPr>
      </p:pic>
    </p:spTree>
    <p:extLst>
      <p:ext uri="{BB962C8B-B14F-4D97-AF65-F5344CB8AC3E}">
        <p14:creationId xmlns:p14="http://schemas.microsoft.com/office/powerpoint/2010/main" val="25192888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Altering the masses </a:t>
            </a:r>
            <a:endParaRPr lang="en-US" dirty="0"/>
          </a:p>
        </p:txBody>
      </p:sp>
      <p:sp>
        <p:nvSpPr>
          <p:cNvPr id="3" name="Content Placeholder 2"/>
          <p:cNvSpPr>
            <a:spLocks noGrp="1"/>
          </p:cNvSpPr>
          <p:nvPr>
            <p:ph idx="1"/>
          </p:nvPr>
        </p:nvSpPr>
        <p:spPr/>
        <p:txBody>
          <a:bodyPr>
            <a:normAutofit fontScale="92500" lnSpcReduction="20000"/>
          </a:bodyPr>
          <a:lstStyle/>
          <a:p>
            <a:pPr marL="0" indent="0">
              <a:lnSpc>
                <a:spcPct val="150000"/>
              </a:lnSpc>
              <a:buNone/>
            </a:pPr>
            <a:r>
              <a:rPr lang="en-US" dirty="0" smtClean="0">
                <a:latin typeface="Times New Roman" panose="02020603050405020304" pitchFamily="18" charset="0"/>
                <a:cs typeface="Times New Roman" panose="02020603050405020304" pitchFamily="18" charset="0"/>
              </a:rPr>
              <a:t>Consider two systems of the form (2M-2S-HSM). Suppose for both systems, the initial conditions and spring constant values are the same, but the values of their masses differ. Considering the situation informally, it’d seem that if two springs (with the same spring constants) and different masses on their ends were displaced the same amount, it would be more “difficult” for the spring with the greater masses to reach the top of its oscillation once they are released. In other words, the greater the mass, the lower the frequency of its oscillations when all other parameters are fixed.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34590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Altering the masses </a:t>
            </a:r>
            <a:endParaRPr lang="en-US" sz="5000" dirty="0">
              <a:solidFill>
                <a:srgbClr val="FFFF0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177293" y="1417662"/>
            <a:ext cx="5794094" cy="4351338"/>
          </a:xfrm>
          <a:prstGeom prst="rect">
            <a:avLst/>
          </a:prstGeom>
        </p:spPr>
      </p:pic>
      <p:pic>
        <p:nvPicPr>
          <p:cNvPr id="5" name="Picture 4"/>
          <p:cNvPicPr>
            <a:picLocks noChangeAspect="1"/>
          </p:cNvPicPr>
          <p:nvPr/>
        </p:nvPicPr>
        <p:blipFill>
          <a:blip r:embed="rId3"/>
          <a:stretch>
            <a:fillRect/>
          </a:stretch>
        </p:blipFill>
        <p:spPr>
          <a:xfrm>
            <a:off x="5746865" y="1362900"/>
            <a:ext cx="5939932" cy="4460861"/>
          </a:xfrm>
          <a:prstGeom prst="rect">
            <a:avLst/>
          </a:prstGeom>
        </p:spPr>
      </p:pic>
      <p:sp>
        <p:nvSpPr>
          <p:cNvPr id="6" name="Rectangle 5"/>
          <p:cNvSpPr/>
          <p:nvPr/>
        </p:nvSpPr>
        <p:spPr>
          <a:xfrm>
            <a:off x="838200" y="5769000"/>
            <a:ext cx="10978662" cy="861774"/>
          </a:xfrm>
          <a:prstGeom prst="rect">
            <a:avLst/>
          </a:prstGeom>
        </p:spPr>
        <p:txBody>
          <a:bodyPr wrap="square">
            <a:spAutoFit/>
          </a:bodyPr>
          <a:lstStyle/>
          <a:p>
            <a:pPr lvl="0"/>
            <a:r>
              <a:rPr lang="en-US" sz="2500" dirty="0">
                <a:solidFill>
                  <a:prstClr val="black">
                    <a:lumMod val="95000"/>
                    <a:lumOff val="5000"/>
                  </a:prstClr>
                </a:solidFill>
                <a:latin typeface="Times New Roman" panose="02020603050405020304" pitchFamily="18" charset="0"/>
                <a:cs typeface="Times New Roman" panose="02020603050405020304" pitchFamily="18" charset="0"/>
              </a:rPr>
              <a:t>Graph of solutions of 2M-2S-HSM. The left solution had </a:t>
            </a:r>
            <a:r>
              <a:rPr lang="en-US" sz="2500" dirty="0" smtClean="0">
                <a:solidFill>
                  <a:prstClr val="black">
                    <a:lumMod val="95000"/>
                    <a:lumOff val="5000"/>
                  </a:prstClr>
                </a:solidFill>
                <a:latin typeface="Times New Roman" panose="02020603050405020304" pitchFamily="18" charset="0"/>
                <a:cs typeface="Times New Roman" panose="02020603050405020304" pitchFamily="18" charset="0"/>
              </a:rPr>
              <a:t>smaller mass values, </a:t>
            </a:r>
            <a:r>
              <a:rPr lang="en-US" sz="2500" dirty="0">
                <a:solidFill>
                  <a:prstClr val="black">
                    <a:lumMod val="95000"/>
                    <a:lumOff val="5000"/>
                  </a:prstClr>
                </a:solidFill>
                <a:latin typeface="Times New Roman" panose="02020603050405020304" pitchFamily="18" charset="0"/>
                <a:cs typeface="Times New Roman" panose="02020603050405020304" pitchFamily="18" charset="0"/>
              </a:rPr>
              <a:t>the right solution </a:t>
            </a:r>
            <a:r>
              <a:rPr lang="en-US" sz="2500" dirty="0" smtClean="0">
                <a:solidFill>
                  <a:prstClr val="black">
                    <a:lumMod val="95000"/>
                    <a:lumOff val="5000"/>
                  </a:prstClr>
                </a:solidFill>
                <a:latin typeface="Times New Roman" panose="02020603050405020304" pitchFamily="18" charset="0"/>
                <a:cs typeface="Times New Roman" panose="02020603050405020304" pitchFamily="18" charset="0"/>
              </a:rPr>
              <a:t>larger mass values. </a:t>
            </a:r>
            <a:endParaRPr lang="en-US" sz="2500" dirty="0">
              <a:solidFill>
                <a:prstClr val="black">
                  <a:lumMod val="95000"/>
                  <a:lumOff val="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7864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Dampening terms on HSM (HSMD)</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4000" dirty="0" smtClean="0">
                <a:latin typeface="Times New Roman" panose="02020603050405020304" pitchFamily="18" charset="0"/>
                <a:cs typeface="Times New Roman" panose="02020603050405020304" pitchFamily="18" charset="0"/>
              </a:rPr>
              <a:t>Suppose that a dampening term proportional to the velocity of the mass is added to each equation in (2M-2S-HSM) and (2M-3S-HSM).  </a:t>
            </a:r>
          </a:p>
          <a:p>
            <a:pPr marL="0" indent="0">
              <a:buNone/>
            </a:pPr>
            <a:endParaRPr lang="en-US" sz="4000" dirty="0" smtClean="0">
              <a:latin typeface="Times New Roman" panose="02020603050405020304" pitchFamily="18" charset="0"/>
              <a:cs typeface="Times New Roman" panose="02020603050405020304" pitchFamily="18" charset="0"/>
            </a:endParaRPr>
          </a:p>
          <a:p>
            <a:pPr marL="0" indent="0">
              <a:buNone/>
            </a:pPr>
            <a:r>
              <a:rPr lang="en-US" sz="4000" dirty="0" smtClean="0">
                <a:latin typeface="Times New Roman" panose="02020603050405020304" pitchFamily="18" charset="0"/>
                <a:cs typeface="Times New Roman" panose="02020603050405020304" pitchFamily="18" charset="0"/>
              </a:rPr>
              <a:t>Will (2M-2S-HSMD) and (2M-3S-HSMD) have solutions? </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3026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2M-2S-HSMD and 2M-3S-HSMD</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sz="3000" dirty="0" smtClean="0">
                <a:solidFill>
                  <a:schemeClr val="tx1">
                    <a:lumMod val="95000"/>
                    <a:lumOff val="5000"/>
                  </a:schemeClr>
                </a:solidFill>
                <a:latin typeface="Times New Roman" panose="02020603050405020304" pitchFamily="18" charset="0"/>
                <a:cs typeface="Times New Roman" panose="02020603050405020304" pitchFamily="18" charset="0"/>
              </a:rPr>
              <a:t>Physically speaking, what does the dampening term represent for each of these models? </a:t>
            </a:r>
          </a:p>
          <a:p>
            <a:pPr marL="0" indent="0">
              <a:buNone/>
            </a:pPr>
            <a:endParaRPr lang="en-US" sz="30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buNone/>
            </a:pPr>
            <a:r>
              <a:rPr lang="en-US" sz="3000" dirty="0" smtClean="0">
                <a:solidFill>
                  <a:schemeClr val="tx1">
                    <a:lumMod val="95000"/>
                    <a:lumOff val="5000"/>
                  </a:schemeClr>
                </a:solidFill>
                <a:latin typeface="Times New Roman" panose="02020603050405020304" pitchFamily="18" charset="0"/>
                <a:cs typeface="Times New Roman" panose="02020603050405020304" pitchFamily="18" charset="0"/>
              </a:rPr>
              <a:t>For 2M-3S-HSMD, the dampening term can represent the force of friction (which we know is proportional to the velocity of a mass moving across a horizontal surface). </a:t>
            </a:r>
          </a:p>
          <a:p>
            <a:pPr marL="0" indent="0">
              <a:buNone/>
            </a:pPr>
            <a:endParaRPr lang="en-US" sz="3000"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buNone/>
            </a:pPr>
            <a:r>
              <a:rPr lang="en-US" sz="3000" dirty="0" smtClean="0">
                <a:solidFill>
                  <a:schemeClr val="tx1">
                    <a:lumMod val="95000"/>
                    <a:lumOff val="5000"/>
                  </a:schemeClr>
                </a:solidFill>
                <a:latin typeface="Times New Roman" panose="02020603050405020304" pitchFamily="18" charset="0"/>
                <a:cs typeface="Times New Roman" panose="02020603050405020304" pitchFamily="18" charset="0"/>
              </a:rPr>
              <a:t>For 2M-2S-HSMD, the dampening term can represent the drag force (which acts upon the mass as it oscillates through the air, or any other medium.</a:t>
            </a:r>
          </a:p>
          <a:p>
            <a:pPr marL="0" indent="0">
              <a:buNone/>
            </a:pPr>
            <a:endParaRPr lang="en-US" dirty="0">
              <a:solidFill>
                <a:schemeClr val="tx1">
                  <a:lumMod val="95000"/>
                  <a:lumOff val="5000"/>
                </a:schemeClr>
              </a:solidFill>
              <a:latin typeface="Times New Roman" panose="02020603050405020304" pitchFamily="18" charset="0"/>
              <a:cs typeface="Times New Roman" panose="02020603050405020304" pitchFamily="18" charset="0"/>
            </a:endParaRPr>
          </a:p>
          <a:p>
            <a:pPr marL="0" indent="0">
              <a:buNone/>
            </a:pPr>
            <a:endParaRPr lang="en-US"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475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2M-2S-HSMD and 2M-3S-HSMD</a:t>
            </a:r>
            <a:endParaRPr lang="en-US" dirty="0"/>
          </a:p>
        </p:txBody>
      </p:sp>
      <p:sp>
        <p:nvSpPr>
          <p:cNvPr id="3" name="Content Placeholder 2"/>
          <p:cNvSpPr>
            <a:spLocks noGrp="1"/>
          </p:cNvSpPr>
          <p:nvPr>
            <p:ph idx="1"/>
          </p:nvPr>
        </p:nvSpPr>
        <p:spPr>
          <a:xfrm>
            <a:off x="838200" y="1825625"/>
            <a:ext cx="10515600" cy="4898732"/>
          </a:xfrm>
        </p:spPr>
        <p:txBody>
          <a:bodyPr/>
          <a:lstStyle/>
          <a:p>
            <a:pPr marL="0" indent="0">
              <a:buNone/>
            </a:pPr>
            <a:r>
              <a:rPr lang="en-US" dirty="0" smtClean="0">
                <a:latin typeface="Times New Roman" panose="02020603050405020304" pitchFamily="18" charset="0"/>
                <a:cs typeface="Times New Roman" panose="02020603050405020304" pitchFamily="18" charset="0"/>
              </a:rPr>
              <a:t>Both models are amenable to the addition of a dampening term proportional to the velocity of the masses, in the sense that each can still be written as a HCP of the same form and dimensions. </a:t>
            </a:r>
          </a:p>
          <a:p>
            <a:pPr marL="0" indent="0">
              <a:buNone/>
            </a:pPr>
            <a:r>
              <a:rPr lang="en-US" dirty="0" smtClean="0">
                <a:solidFill>
                  <a:schemeClr val="bg1"/>
                </a:solidFill>
                <a:latin typeface="Times New Roman" panose="02020603050405020304" pitchFamily="18" charset="0"/>
                <a:cs typeface="Times New Roman" panose="02020603050405020304" pitchFamily="18" charset="0"/>
              </a:rPr>
              <a:t>2M-2S-HSMD </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t &gt;</a:t>
            </a:r>
            <a:r>
              <a:rPr lang="en-US" dirty="0" smtClean="0">
                <a:latin typeface="Times New Roman" panose="02020603050405020304" pitchFamily="18" charset="0"/>
                <a:cs typeface="Times New Roman" panose="02020603050405020304" pitchFamily="18" charset="0"/>
              </a:rPr>
              <a:t>0</a:t>
            </a:r>
          </a:p>
          <a:p>
            <a:pPr marL="0" indent="0">
              <a:buNone/>
            </a:pPr>
            <a:r>
              <a:rPr lang="en-US" dirty="0" smtClean="0">
                <a:solidFill>
                  <a:schemeClr val="bg1"/>
                </a:solidFill>
                <a:latin typeface="Times New Roman" panose="02020603050405020304" pitchFamily="18" charset="0"/>
                <a:cs typeface="Times New Roman" panose="02020603050405020304" pitchFamily="18" charset="0"/>
              </a:rPr>
              <a:t>2M-3S-HSMD</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 &gt; 0</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30965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40117"/>
          </a:xfrm>
        </p:spPr>
        <p:txBody>
          <a:bodyPr>
            <a:normAutofit/>
          </a:bodyPr>
          <a:lstStyle/>
          <a:p>
            <a:pPr algn="ctr"/>
            <a:r>
              <a:rPr lang="en-US" sz="4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Formulation of 2M-2S-HSMD as HCP</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68813" y="1223889"/>
                <a:ext cx="11493304" cy="5401994"/>
              </a:xfrm>
            </p:spPr>
            <p:txBody>
              <a:bodyPr>
                <a:noAutofit/>
              </a:bodyPr>
              <a:lstStyle/>
              <a:p>
                <a:pPr marL="0" indent="0">
                  <a:buNone/>
                </a:pPr>
                <a:r>
                  <a:rPr lang="en-US" sz="2000" dirty="0" smtClean="0"/>
                  <a:t> </a:t>
                </a:r>
                <a:r>
                  <a:rPr lang="en-US" sz="2200" dirty="0" smtClean="0">
                    <a:latin typeface="Times New Roman" panose="02020603050405020304" pitchFamily="18" charset="0"/>
                    <a:cs typeface="Times New Roman" panose="02020603050405020304" pitchFamily="18" charset="0"/>
                  </a:rPr>
                  <a:t>Let U(t)= </a:t>
                </a:r>
                <a14:m>
                  <m:oMath xmlns:m="http://schemas.openxmlformats.org/officeDocument/2006/math">
                    <m:d>
                      <m:dPr>
                        <m:begChr m:val="["/>
                        <m:endChr m:val="]"/>
                        <m:ctrlPr>
                          <a:rPr lang="en-US" sz="2200" i="1">
                            <a:latin typeface="Cambria Math"/>
                          </a:rPr>
                        </m:ctrlPr>
                      </m:dPr>
                      <m:e>
                        <m:m>
                          <m:mPr>
                            <m:mcs>
                              <m:mc>
                                <m:mcPr>
                                  <m:count m:val="1"/>
                                  <m:mcJc m:val="center"/>
                                </m:mcPr>
                              </m:mc>
                            </m:mcs>
                            <m:ctrlPr>
                              <a:rPr lang="en-US" sz="2200" i="1">
                                <a:latin typeface="Cambria Math"/>
                              </a:rPr>
                            </m:ctrlPr>
                          </m:mPr>
                          <m:mr>
                            <m:e>
                              <m:r>
                                <a:rPr lang="en-US" sz="2200" i="1">
                                  <a:latin typeface="Cambria Math"/>
                                </a:rPr>
                                <m:t>𝑥</m:t>
                              </m:r>
                              <m:r>
                                <a:rPr lang="en-US" sz="2200" i="1">
                                  <a:latin typeface="Cambria Math"/>
                                </a:rPr>
                                <m:t>1(</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1′(</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2(</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2′(</m:t>
                              </m:r>
                              <m:r>
                                <a:rPr lang="en-US" sz="2200" i="1">
                                  <a:latin typeface="Cambria Math"/>
                                </a:rPr>
                                <m:t>𝑡</m:t>
                              </m:r>
                              <m:r>
                                <a:rPr lang="en-US" sz="2200" i="1">
                                  <a:latin typeface="Cambria Math"/>
                                </a:rPr>
                                <m:t>)</m:t>
                              </m:r>
                            </m:e>
                          </m:mr>
                        </m:m>
                      </m:e>
                    </m:d>
                  </m:oMath>
                </a14:m>
                <a:r>
                  <a:rPr lang="en-US" sz="2200" dirty="0">
                    <a:latin typeface="Times New Roman" panose="02020603050405020304" pitchFamily="18" charset="0"/>
                    <a:cs typeface="Times New Roman" panose="02020603050405020304" pitchFamily="18" charset="0"/>
                  </a:rPr>
                  <a:t>   so U’(t)= </a:t>
                </a:r>
                <a14:m>
                  <m:oMath xmlns:m="http://schemas.openxmlformats.org/officeDocument/2006/math">
                    <m:d>
                      <m:dPr>
                        <m:begChr m:val="["/>
                        <m:endChr m:val="]"/>
                        <m:ctrlPr>
                          <a:rPr lang="en-US" sz="2200" i="1">
                            <a:latin typeface="Cambria Math"/>
                          </a:rPr>
                        </m:ctrlPr>
                      </m:dPr>
                      <m:e>
                        <m:m>
                          <m:mPr>
                            <m:mcs>
                              <m:mc>
                                <m:mcPr>
                                  <m:count m:val="1"/>
                                  <m:mcJc m:val="center"/>
                                </m:mcPr>
                              </m:mc>
                            </m:mcs>
                            <m:ctrlPr>
                              <a:rPr lang="en-US" sz="2200" i="1">
                                <a:latin typeface="Cambria Math"/>
                              </a:rPr>
                            </m:ctrlPr>
                          </m:mPr>
                          <m:mr>
                            <m:e>
                              <m:r>
                                <a:rPr lang="en-US" sz="2200" i="1">
                                  <a:latin typeface="Cambria Math"/>
                                </a:rPr>
                                <m:t>𝑥</m:t>
                              </m:r>
                              <m:r>
                                <a:rPr lang="en-US" sz="2200" i="1">
                                  <a:latin typeface="Cambria Math"/>
                                </a:rPr>
                                <m:t>1′(</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1′′(</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2′(</m:t>
                              </m:r>
                              <m:r>
                                <a:rPr lang="en-US" sz="2200" i="1">
                                  <a:latin typeface="Cambria Math"/>
                                </a:rPr>
                                <m:t>𝑡</m:t>
                              </m:r>
                              <m:r>
                                <a:rPr lang="en-US" sz="2200" i="1">
                                  <a:latin typeface="Cambria Math"/>
                                </a:rPr>
                                <m:t>)</m:t>
                              </m:r>
                            </m:e>
                          </m:mr>
                          <m:mr>
                            <m:e>
                              <m:r>
                                <a:rPr lang="en-US" sz="2200" i="1">
                                  <a:latin typeface="Cambria Math"/>
                                </a:rPr>
                                <m:t>𝑥</m:t>
                              </m:r>
                              <m:r>
                                <a:rPr lang="en-US" sz="2200" i="1">
                                  <a:latin typeface="Cambria Math"/>
                                </a:rPr>
                                <m:t>2′′(</m:t>
                              </m:r>
                              <m:r>
                                <a:rPr lang="en-US" sz="2200" i="1">
                                  <a:latin typeface="Cambria Math"/>
                                </a:rPr>
                                <m:t>𝑡</m:t>
                              </m:r>
                              <m:r>
                                <a:rPr lang="en-US" sz="2200" i="1">
                                  <a:latin typeface="Cambria Math"/>
                                </a:rPr>
                                <m:t>)</m:t>
                              </m:r>
                            </m:e>
                          </m:mr>
                        </m:m>
                      </m:e>
                    </m:d>
                  </m:oMath>
                </a14:m>
                <a:r>
                  <a:rPr lang="en-US" sz="2200" dirty="0">
                    <a:latin typeface="Times New Roman" panose="02020603050405020304" pitchFamily="18" charset="0"/>
                    <a:cs typeface="Times New Roman" panose="02020603050405020304" pitchFamily="18" charset="0"/>
                  </a:rPr>
                  <a:t>         </a:t>
                </a:r>
              </a:p>
              <a:p>
                <a:pPr marL="0" indent="0">
                  <a:buNone/>
                </a:pPr>
                <a:r>
                  <a:rPr lang="en-US" sz="2200" dirty="0">
                    <a:latin typeface="Times New Roman" panose="02020603050405020304" pitchFamily="18" charset="0"/>
                    <a:cs typeface="Times New Roman" panose="02020603050405020304" pitchFamily="18" charset="0"/>
                  </a:rPr>
                  <a:t>Assume the same ICs: x</a:t>
                </a:r>
                <a:r>
                  <a:rPr lang="en-US" sz="2200" baseline="-25000" dirty="0">
                    <a:latin typeface="Times New Roman" panose="02020603050405020304" pitchFamily="18" charset="0"/>
                    <a:cs typeface="Times New Roman" panose="02020603050405020304" pitchFamily="18" charset="0"/>
                  </a:rPr>
                  <a:t>1 </a:t>
                </a:r>
                <a:r>
                  <a:rPr lang="en-US" sz="2200" dirty="0">
                    <a:latin typeface="Times New Roman" panose="02020603050405020304" pitchFamily="18" charset="0"/>
                    <a:cs typeface="Times New Roman" panose="02020603050405020304" pitchFamily="18" charset="0"/>
                  </a:rPr>
                  <a:t>(0)=x</a:t>
                </a:r>
                <a:r>
                  <a:rPr lang="en-US" sz="2200" baseline="-25000" dirty="0">
                    <a:latin typeface="Times New Roman" panose="02020603050405020304" pitchFamily="18" charset="0"/>
                    <a:cs typeface="Times New Roman" panose="02020603050405020304" pitchFamily="18" charset="0"/>
                  </a:rPr>
                  <a:t>10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1</a:t>
                </a:r>
                <a:r>
                  <a:rPr lang="en-US" sz="2200" dirty="0">
                    <a:latin typeface="Times New Roman" panose="02020603050405020304" pitchFamily="18" charset="0"/>
                    <a:cs typeface="Times New Roman" panose="02020603050405020304" pitchFamily="18" charset="0"/>
                  </a:rPr>
                  <a:t>’(0)=x</a:t>
                </a:r>
                <a:r>
                  <a:rPr lang="en-US" sz="2200" baseline="-25000" dirty="0">
                    <a:latin typeface="Times New Roman" panose="02020603050405020304" pitchFamily="18" charset="0"/>
                    <a:cs typeface="Times New Roman" panose="02020603050405020304" pitchFamily="18" charset="0"/>
                  </a:rPr>
                  <a:t>11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(0)=x</a:t>
                </a:r>
                <a:r>
                  <a:rPr lang="en-US" sz="2200" baseline="-25000" dirty="0">
                    <a:latin typeface="Times New Roman" panose="02020603050405020304" pitchFamily="18" charset="0"/>
                    <a:cs typeface="Times New Roman" panose="02020603050405020304" pitchFamily="18" charset="0"/>
                  </a:rPr>
                  <a:t>20 </a:t>
                </a:r>
                <a:r>
                  <a:rPr lang="en-US" sz="2200" dirty="0">
                    <a:latin typeface="Times New Roman" panose="02020603050405020304" pitchFamily="18" charset="0"/>
                    <a:cs typeface="Times New Roman" panose="02020603050405020304" pitchFamily="18" charset="0"/>
                  </a:rPr>
                  <a:t>, x</a:t>
                </a:r>
                <a:r>
                  <a:rPr lang="en-US" sz="2200" baseline="-25000" dirty="0">
                    <a:latin typeface="Times New Roman" panose="02020603050405020304" pitchFamily="18" charset="0"/>
                    <a:cs typeface="Times New Roman" panose="02020603050405020304" pitchFamily="18" charset="0"/>
                  </a:rPr>
                  <a:t>2</a:t>
                </a:r>
                <a:r>
                  <a:rPr lang="en-US" sz="2200" dirty="0">
                    <a:latin typeface="Times New Roman" panose="02020603050405020304" pitchFamily="18" charset="0"/>
                    <a:cs typeface="Times New Roman" panose="02020603050405020304" pitchFamily="18" charset="0"/>
                  </a:rPr>
                  <a:t>’(0)=x</a:t>
                </a:r>
                <a:r>
                  <a:rPr lang="en-US" sz="2200" baseline="-25000" dirty="0">
                    <a:latin typeface="Times New Roman" panose="02020603050405020304" pitchFamily="18" charset="0"/>
                    <a:cs typeface="Times New Roman" panose="02020603050405020304" pitchFamily="18" charset="0"/>
                  </a:rPr>
                  <a:t>21</a:t>
                </a:r>
                <a:endParaRPr lang="en-US" sz="2200" dirty="0">
                  <a:latin typeface="Times New Roman" panose="02020603050405020304" pitchFamily="18" charset="0"/>
                  <a:cs typeface="Times New Roman" panose="02020603050405020304" pitchFamily="18" charset="0"/>
                </a:endParaRPr>
              </a:p>
              <a:p>
                <a:pPr marL="0" indent="0">
                  <a:buNone/>
                </a:pPr>
                <a:r>
                  <a:rPr lang="en-US" sz="2200" dirty="0">
                    <a:latin typeface="Times New Roman" panose="02020603050405020304" pitchFamily="18" charset="0"/>
                    <a:cs typeface="Times New Roman" panose="02020603050405020304" pitchFamily="18" charset="0"/>
                  </a:rPr>
                  <a:t>This yields the following HCP for the dampened spring mass model: </a:t>
                </a:r>
              </a:p>
              <a:p>
                <a:pPr marL="0" indent="0">
                  <a:buNone/>
                </a:pPr>
                <a:r>
                  <a:rPr lang="en-US" sz="2200" dirty="0">
                    <a:latin typeface="Times New Roman" panose="02020603050405020304" pitchFamily="18" charset="0"/>
                    <a:cs typeface="Times New Roman" panose="02020603050405020304" pitchFamily="18" charset="0"/>
                  </a:rPr>
                  <a:t> </a:t>
                </a:r>
              </a:p>
              <a:p>
                <a:pPr marL="0" indent="0">
                  <a:buNone/>
                </a:pPr>
                <a:r>
                  <a:rPr lang="en-US" sz="22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2200" i="1">
                            <a:latin typeface="Cambria Math"/>
                          </a:rPr>
                        </m:ctrlPr>
                      </m:dPr>
                      <m:e>
                        <m:m>
                          <m:mPr>
                            <m:mcs>
                              <m:mc>
                                <m:mcPr>
                                  <m:count m:val="4"/>
                                  <m:mcJc m:val="center"/>
                                </m:mcPr>
                              </m:mc>
                            </m:mcs>
                            <m:ctrlPr>
                              <a:rPr lang="en-US" sz="2200" i="1">
                                <a:latin typeface="Cambria Math"/>
                              </a:rPr>
                            </m:ctrlPr>
                          </m:mPr>
                          <m:mr>
                            <m:e>
                              <m:r>
                                <a:rPr lang="en-US" sz="2200" i="1">
                                  <a:latin typeface="Cambria Math"/>
                                </a:rPr>
                                <m:t>0</m:t>
                              </m:r>
                            </m:e>
                            <m:e>
                              <m:r>
                                <a:rPr lang="en-US" sz="2200" i="1">
                                  <a:latin typeface="Cambria Math"/>
                                </a:rPr>
                                <m:t>1</m:t>
                              </m:r>
                            </m:e>
                            <m:e>
                              <m:r>
                                <a:rPr lang="en-US" sz="2200" i="1">
                                  <a:latin typeface="Cambria Math"/>
                                </a:rPr>
                                <m:t>0</m:t>
                              </m:r>
                            </m:e>
                            <m:e>
                              <m:r>
                                <a:rPr lang="en-US" sz="2200" i="1">
                                  <a:latin typeface="Cambria Math"/>
                                </a:rPr>
                                <m:t>0</m:t>
                              </m:r>
                            </m:e>
                          </m:mr>
                          <m:mr>
                            <m:e>
                              <m:r>
                                <a:rPr lang="en-US" sz="2200" i="1">
                                  <a:latin typeface="Cambria Math"/>
                                </a:rPr>
                                <m:t>−(</m:t>
                              </m:r>
                              <m:r>
                                <a:rPr lang="en-US" sz="2200" i="1">
                                  <a:latin typeface="Cambria Math"/>
                                </a:rPr>
                                <m:t>𝑘</m:t>
                              </m:r>
                              <m:r>
                                <a:rPr lang="en-US" sz="2200" i="1">
                                  <a:latin typeface="Cambria Math"/>
                                </a:rPr>
                                <m:t>1+</m:t>
                              </m:r>
                              <m:r>
                                <a:rPr lang="en-US" sz="2200" i="1">
                                  <a:latin typeface="Cambria Math"/>
                                </a:rPr>
                                <m:t>𝑘</m:t>
                              </m:r>
                              <m:r>
                                <a:rPr lang="en-US" sz="2200" i="1">
                                  <a:latin typeface="Cambria Math"/>
                                </a:rPr>
                                <m:t>2)/</m:t>
                              </m:r>
                              <m:r>
                                <a:rPr lang="en-US" sz="2200" i="1">
                                  <a:latin typeface="Cambria Math"/>
                                </a:rPr>
                                <m:t>𝑚</m:t>
                              </m:r>
                              <m:r>
                                <a:rPr lang="en-US" sz="2200" i="1">
                                  <a:latin typeface="Cambria Math"/>
                                </a:rPr>
                                <m:t>1</m:t>
                              </m:r>
                            </m:e>
                            <m:e>
                              <m:r>
                                <a:rPr lang="en-US" sz="2200" i="1">
                                  <a:latin typeface="Cambria Math"/>
                                </a:rPr>
                                <m:t>−</m:t>
                              </m:r>
                              <m:r>
                                <a:rPr lang="en-US" sz="2200" i="1">
                                  <a:latin typeface="Cambria Math"/>
                                </a:rPr>
                                <m:t>𝑟</m:t>
                              </m:r>
                              <m:r>
                                <a:rPr lang="en-US" sz="2200" i="1">
                                  <a:latin typeface="Cambria Math"/>
                                </a:rPr>
                                <m:t>1/</m:t>
                              </m:r>
                              <m:r>
                                <a:rPr lang="en-US" sz="2200" i="1">
                                  <a:latin typeface="Cambria Math"/>
                                </a:rPr>
                                <m:t>𝑚</m:t>
                              </m:r>
                              <m:r>
                                <a:rPr lang="en-US" sz="2200" i="1">
                                  <a:latin typeface="Cambria Math"/>
                                </a:rPr>
                                <m:t>1</m:t>
                              </m:r>
                            </m:e>
                            <m:e>
                              <m:r>
                                <a:rPr lang="en-US" sz="2200" i="1">
                                  <a:latin typeface="Cambria Math"/>
                                </a:rPr>
                                <m:t>𝑘</m:t>
                              </m:r>
                              <m:r>
                                <a:rPr lang="en-US" sz="2200" i="1">
                                  <a:latin typeface="Cambria Math"/>
                                </a:rPr>
                                <m:t>2/</m:t>
                              </m:r>
                              <m:r>
                                <a:rPr lang="en-US" sz="2200" i="1">
                                  <a:latin typeface="Cambria Math"/>
                                </a:rPr>
                                <m:t>𝑚</m:t>
                              </m:r>
                              <m:r>
                                <a:rPr lang="en-US" sz="2200" i="1">
                                  <a:latin typeface="Cambria Math"/>
                                </a:rPr>
                                <m:t>1</m:t>
                              </m:r>
                            </m:e>
                            <m:e>
                              <m:r>
                                <a:rPr lang="en-US" sz="2200" i="1">
                                  <a:latin typeface="Cambria Math"/>
                                </a:rPr>
                                <m:t>0</m:t>
                              </m:r>
                            </m:e>
                          </m:mr>
                          <m:mr>
                            <m:e>
                              <m:r>
                                <a:rPr lang="en-US" sz="2200" i="1">
                                  <a:latin typeface="Cambria Math"/>
                                </a:rPr>
                                <m:t>0</m:t>
                              </m:r>
                            </m:e>
                            <m:e>
                              <m:r>
                                <a:rPr lang="en-US" sz="2200" i="1">
                                  <a:latin typeface="Cambria Math"/>
                                </a:rPr>
                                <m:t>0</m:t>
                              </m:r>
                            </m:e>
                            <m:e>
                              <m:r>
                                <a:rPr lang="en-US" sz="2200" i="1">
                                  <a:latin typeface="Cambria Math"/>
                                </a:rPr>
                                <m:t>0</m:t>
                              </m:r>
                            </m:e>
                            <m:e>
                              <m:r>
                                <a:rPr lang="en-US" sz="2200" i="1">
                                  <a:latin typeface="Cambria Math"/>
                                </a:rPr>
                                <m:t>1</m:t>
                              </m:r>
                            </m:e>
                          </m:mr>
                          <m:mr>
                            <m:e>
                              <m:r>
                                <a:rPr lang="en-US" sz="2200" i="1">
                                  <a:latin typeface="Cambria Math"/>
                                </a:rPr>
                                <m:t>𝑘</m:t>
                              </m:r>
                              <m:r>
                                <a:rPr lang="en-US" sz="2200" i="1">
                                  <a:latin typeface="Cambria Math"/>
                                </a:rPr>
                                <m:t>2/</m:t>
                              </m:r>
                              <m:r>
                                <a:rPr lang="en-US" sz="2200" i="1">
                                  <a:latin typeface="Cambria Math"/>
                                </a:rPr>
                                <m:t>𝑚</m:t>
                              </m:r>
                              <m:r>
                                <a:rPr lang="en-US" sz="2200" i="1">
                                  <a:latin typeface="Cambria Math"/>
                                </a:rPr>
                                <m:t>2</m:t>
                              </m:r>
                            </m:e>
                            <m:e>
                              <m:r>
                                <a:rPr lang="en-US" sz="2200" i="1">
                                  <a:latin typeface="Cambria Math"/>
                                </a:rPr>
                                <m:t>0</m:t>
                              </m:r>
                            </m:e>
                            <m:e>
                              <m:r>
                                <a:rPr lang="en-US" sz="2200" i="1">
                                  <a:latin typeface="Cambria Math"/>
                                </a:rPr>
                                <m:t>−</m:t>
                              </m:r>
                              <m:r>
                                <a:rPr lang="en-US" sz="2200" i="1">
                                  <a:latin typeface="Cambria Math"/>
                                </a:rPr>
                                <m:t>𝑘</m:t>
                              </m:r>
                              <m:r>
                                <a:rPr lang="en-US" sz="2200" i="1">
                                  <a:latin typeface="Cambria Math"/>
                                </a:rPr>
                                <m:t>2/</m:t>
                              </m:r>
                              <m:r>
                                <a:rPr lang="en-US" sz="2200" i="1">
                                  <a:latin typeface="Cambria Math"/>
                                </a:rPr>
                                <m:t>𝑚</m:t>
                              </m:r>
                              <m:r>
                                <a:rPr lang="en-US" sz="2200" i="1">
                                  <a:latin typeface="Cambria Math"/>
                                </a:rPr>
                                <m:t>2</m:t>
                              </m:r>
                            </m:e>
                            <m:e>
                              <m:r>
                                <a:rPr lang="en-US" sz="2200" i="1">
                                  <a:latin typeface="Cambria Math"/>
                                </a:rPr>
                                <m:t>−</m:t>
                              </m:r>
                              <m:r>
                                <a:rPr lang="en-US" sz="2200" i="1">
                                  <a:latin typeface="Cambria Math"/>
                                </a:rPr>
                                <m:t>𝑟</m:t>
                              </m:r>
                              <m:r>
                                <a:rPr lang="en-US" sz="2200" i="1">
                                  <a:latin typeface="Cambria Math"/>
                                </a:rPr>
                                <m:t>2/</m:t>
                              </m:r>
                              <m:r>
                                <a:rPr lang="en-US" sz="2200" i="1">
                                  <a:latin typeface="Cambria Math"/>
                                </a:rPr>
                                <m:t>𝑚</m:t>
                              </m:r>
                              <m:r>
                                <a:rPr lang="en-US" sz="2200" i="1">
                                  <a:latin typeface="Cambria Math"/>
                                </a:rPr>
                                <m:t>2</m:t>
                              </m:r>
                            </m:e>
                          </m:mr>
                        </m:m>
                      </m:e>
                    </m:d>
                  </m:oMath>
                </a14:m>
                <a:r>
                  <a:rPr lang="en-US" sz="2200" dirty="0">
                    <a:latin typeface="Times New Roman" panose="02020603050405020304" pitchFamily="18" charset="0"/>
                    <a:cs typeface="Times New Roman" panose="02020603050405020304" pitchFamily="18" charset="0"/>
                  </a:rPr>
                  <a:t>U(t)</a:t>
                </a:r>
              </a:p>
              <a:p>
                <a:pPr marL="0" indent="0">
                  <a:buNone/>
                </a:pPr>
                <a:r>
                  <a:rPr lang="en-US" sz="2200" dirty="0">
                    <a:latin typeface="Times New Roman" panose="02020603050405020304" pitchFamily="18" charset="0"/>
                    <a:cs typeface="Times New Roman" panose="02020603050405020304" pitchFamily="18" charset="0"/>
                  </a:rPr>
                  <a:t> </a:t>
                </a:r>
              </a:p>
              <a:p>
                <a:pPr marL="0" indent="0">
                  <a:buNone/>
                </a:pPr>
                <a:r>
                  <a:rPr lang="en-US" sz="2200" dirty="0">
                    <a:latin typeface="Times New Roman" panose="02020603050405020304" pitchFamily="18" charset="0"/>
                    <a:cs typeface="Times New Roman" panose="02020603050405020304" pitchFamily="18" charset="0"/>
                  </a:rPr>
                  <a:t>U(0)= </a:t>
                </a:r>
                <a14:m>
                  <m:oMath xmlns:m="http://schemas.openxmlformats.org/officeDocument/2006/math">
                    <m:d>
                      <m:dPr>
                        <m:begChr m:val="["/>
                        <m:endChr m:val="]"/>
                        <m:ctrlPr>
                          <a:rPr lang="en-US" sz="2200" i="1">
                            <a:latin typeface="Cambria Math"/>
                          </a:rPr>
                        </m:ctrlPr>
                      </m:dPr>
                      <m:e>
                        <m:m>
                          <m:mPr>
                            <m:mcs>
                              <m:mc>
                                <m:mcPr>
                                  <m:count m:val="1"/>
                                  <m:mcJc m:val="center"/>
                                </m:mcPr>
                              </m:mc>
                            </m:mcs>
                            <m:ctrlPr>
                              <a:rPr lang="en-US" sz="2200" i="1">
                                <a:latin typeface="Cambria Math"/>
                              </a:rPr>
                            </m:ctrlPr>
                          </m:mPr>
                          <m:mr>
                            <m:e>
                              <m:r>
                                <a:rPr lang="en-US" sz="2200" i="1">
                                  <a:latin typeface="Cambria Math"/>
                                </a:rPr>
                                <m:t>𝑥</m:t>
                              </m:r>
                              <m:r>
                                <a:rPr lang="en-US" sz="2200" i="1">
                                  <a:latin typeface="Cambria Math"/>
                                </a:rPr>
                                <m:t>10</m:t>
                              </m:r>
                            </m:e>
                          </m:mr>
                          <m:mr>
                            <m:e>
                              <m:r>
                                <a:rPr lang="en-US" sz="2200" i="1">
                                  <a:latin typeface="Cambria Math"/>
                                </a:rPr>
                                <m:t>𝑥</m:t>
                              </m:r>
                              <m:r>
                                <a:rPr lang="en-US" sz="2200" i="1">
                                  <a:latin typeface="Cambria Math"/>
                                </a:rPr>
                                <m:t>11</m:t>
                              </m:r>
                            </m:e>
                          </m:mr>
                          <m:mr>
                            <m:e>
                              <m:r>
                                <a:rPr lang="en-US" sz="2200" i="1">
                                  <a:latin typeface="Cambria Math"/>
                                </a:rPr>
                                <m:t>𝑥</m:t>
                              </m:r>
                              <m:r>
                                <a:rPr lang="en-US" sz="2200" i="1">
                                  <a:latin typeface="Cambria Math"/>
                                </a:rPr>
                                <m:t>20</m:t>
                              </m:r>
                            </m:e>
                          </m:mr>
                          <m:mr>
                            <m:e>
                              <m:r>
                                <a:rPr lang="en-US" sz="2200" i="1">
                                  <a:latin typeface="Cambria Math"/>
                                </a:rPr>
                                <m:t>𝑥</m:t>
                              </m:r>
                              <m:r>
                                <a:rPr lang="en-US" sz="2200" i="1">
                                  <a:latin typeface="Cambria Math"/>
                                </a:rPr>
                                <m:t>21</m:t>
                              </m:r>
                            </m:e>
                          </m:mr>
                        </m:m>
                      </m:e>
                    </m:d>
                  </m:oMath>
                </a14:m>
                <a:r>
                  <a:rPr lang="en-US" sz="2200" dirty="0">
                    <a:latin typeface="Times New Roman" panose="02020603050405020304" pitchFamily="18" charset="0"/>
                    <a:cs typeface="Times New Roman" panose="02020603050405020304" pitchFamily="18" charset="0"/>
                  </a:rPr>
                  <a:t> , t </a:t>
                </a:r>
                <a:r>
                  <a:rPr lang="en-US" sz="2200" dirty="0" smtClean="0">
                    <a:latin typeface="Times New Roman" panose="02020603050405020304" pitchFamily="18" charset="0"/>
                    <a:cs typeface="Times New Roman" panose="02020603050405020304" pitchFamily="18" charset="0"/>
                  </a:rPr>
                  <a:t>&gt; 0</a:t>
                </a:r>
                <a:endParaRPr lang="en-US" sz="2200"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68813" y="1223889"/>
                <a:ext cx="11493304" cy="5401994"/>
              </a:xfrm>
              <a:blipFill rotWithShape="0">
                <a:blip r:embed="rId2"/>
                <a:stretch>
                  <a:fillRect l="-690" t="-339" b="-3273"/>
                </a:stretch>
              </a:blipFill>
            </p:spPr>
            <p:txBody>
              <a:bodyPr/>
              <a:lstStyle/>
              <a:p>
                <a:r>
                  <a:rPr lang="en-US">
                    <a:noFill/>
                  </a:rPr>
                  <a:t> </a:t>
                </a:r>
              </a:p>
            </p:txBody>
          </p:sp>
        </mc:Fallback>
      </mc:AlternateContent>
    </p:spTree>
    <p:extLst>
      <p:ext uri="{BB962C8B-B14F-4D97-AF65-F5344CB8AC3E}">
        <p14:creationId xmlns:p14="http://schemas.microsoft.com/office/powerpoint/2010/main" val="26884350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Formulation of 2M-3S-HSMD as HCP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25000" lnSpcReduction="20000"/>
              </a:bodyPr>
              <a:lstStyle/>
              <a:p>
                <a:pPr marL="0" indent="0">
                  <a:buNone/>
                </a:pPr>
                <a:r>
                  <a:rPr lang="en-US" sz="8800" dirty="0" smtClean="0">
                    <a:latin typeface="Times New Roman" panose="02020603050405020304" pitchFamily="18" charset="0"/>
                    <a:cs typeface="Times New Roman" panose="02020603050405020304" pitchFamily="18" charset="0"/>
                  </a:rPr>
                  <a:t>Let U(t)= </a:t>
                </a:r>
                <a14:m>
                  <m:oMath xmlns:m="http://schemas.openxmlformats.org/officeDocument/2006/math">
                    <m:d>
                      <m:dPr>
                        <m:begChr m:val="["/>
                        <m:endChr m:val="]"/>
                        <m:ctrlPr>
                          <a:rPr lang="en-US" sz="8800" i="1">
                            <a:latin typeface="Cambria Math"/>
                          </a:rPr>
                        </m:ctrlPr>
                      </m:dPr>
                      <m:e>
                        <m:m>
                          <m:mPr>
                            <m:mcs>
                              <m:mc>
                                <m:mcPr>
                                  <m:count m:val="1"/>
                                  <m:mcJc m:val="center"/>
                                </m:mcPr>
                              </m:mc>
                            </m:mcs>
                            <m:ctrlPr>
                              <a:rPr lang="en-US" sz="8800" i="1">
                                <a:latin typeface="Cambria Math"/>
                              </a:rPr>
                            </m:ctrlPr>
                          </m:mPr>
                          <m:mr>
                            <m:e>
                              <m:r>
                                <a:rPr lang="en-US" sz="8800" i="1">
                                  <a:latin typeface="Cambria Math"/>
                                </a:rPr>
                                <m:t>𝑥</m:t>
                              </m:r>
                              <m:r>
                                <a:rPr lang="en-US" sz="8800" i="1">
                                  <a:latin typeface="Cambria Math"/>
                                </a:rPr>
                                <m:t>1(</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1′(</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2(</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2′(</m:t>
                              </m:r>
                              <m:r>
                                <a:rPr lang="en-US" sz="8800" i="1">
                                  <a:latin typeface="Cambria Math"/>
                                </a:rPr>
                                <m:t>𝑡</m:t>
                              </m:r>
                              <m:r>
                                <a:rPr lang="en-US" sz="8800" i="1">
                                  <a:latin typeface="Cambria Math"/>
                                </a:rPr>
                                <m:t>)</m:t>
                              </m:r>
                            </m:e>
                          </m:mr>
                        </m:m>
                      </m:e>
                    </m:d>
                  </m:oMath>
                </a14:m>
                <a:r>
                  <a:rPr lang="en-US" sz="8800" dirty="0">
                    <a:latin typeface="Times New Roman" panose="02020603050405020304" pitchFamily="18" charset="0"/>
                    <a:cs typeface="Times New Roman" panose="02020603050405020304" pitchFamily="18" charset="0"/>
                  </a:rPr>
                  <a:t>   so U’(t)= </a:t>
                </a:r>
                <a14:m>
                  <m:oMath xmlns:m="http://schemas.openxmlformats.org/officeDocument/2006/math">
                    <m:d>
                      <m:dPr>
                        <m:begChr m:val="["/>
                        <m:endChr m:val="]"/>
                        <m:ctrlPr>
                          <a:rPr lang="en-US" sz="8800" i="1">
                            <a:latin typeface="Cambria Math"/>
                          </a:rPr>
                        </m:ctrlPr>
                      </m:dPr>
                      <m:e>
                        <m:m>
                          <m:mPr>
                            <m:mcs>
                              <m:mc>
                                <m:mcPr>
                                  <m:count m:val="1"/>
                                  <m:mcJc m:val="center"/>
                                </m:mcPr>
                              </m:mc>
                            </m:mcs>
                            <m:ctrlPr>
                              <a:rPr lang="en-US" sz="8800" i="1">
                                <a:latin typeface="Cambria Math"/>
                              </a:rPr>
                            </m:ctrlPr>
                          </m:mPr>
                          <m:mr>
                            <m:e>
                              <m:r>
                                <a:rPr lang="en-US" sz="8800" i="1">
                                  <a:latin typeface="Cambria Math"/>
                                </a:rPr>
                                <m:t>𝑥</m:t>
                              </m:r>
                              <m:r>
                                <a:rPr lang="en-US" sz="8800" i="1">
                                  <a:latin typeface="Cambria Math"/>
                                </a:rPr>
                                <m:t>1′(</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1′′(</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2′(</m:t>
                              </m:r>
                              <m:r>
                                <a:rPr lang="en-US" sz="8800" i="1">
                                  <a:latin typeface="Cambria Math"/>
                                </a:rPr>
                                <m:t>𝑡</m:t>
                              </m:r>
                              <m:r>
                                <a:rPr lang="en-US" sz="8800" i="1">
                                  <a:latin typeface="Cambria Math"/>
                                </a:rPr>
                                <m:t>)</m:t>
                              </m:r>
                            </m:e>
                          </m:mr>
                          <m:mr>
                            <m:e>
                              <m:r>
                                <a:rPr lang="en-US" sz="8800" i="1">
                                  <a:latin typeface="Cambria Math"/>
                                </a:rPr>
                                <m:t>𝑥</m:t>
                              </m:r>
                              <m:r>
                                <a:rPr lang="en-US" sz="8800" i="1">
                                  <a:latin typeface="Cambria Math"/>
                                </a:rPr>
                                <m:t>2′′(</m:t>
                              </m:r>
                              <m:r>
                                <a:rPr lang="en-US" sz="8800" i="1">
                                  <a:latin typeface="Cambria Math"/>
                                </a:rPr>
                                <m:t>𝑡</m:t>
                              </m:r>
                              <m:r>
                                <a:rPr lang="en-US" sz="8800" i="1">
                                  <a:latin typeface="Cambria Math"/>
                                </a:rPr>
                                <m:t>)</m:t>
                              </m:r>
                            </m:e>
                          </m:mr>
                        </m:m>
                      </m:e>
                    </m:d>
                  </m:oMath>
                </a14:m>
                <a:r>
                  <a:rPr lang="en-US" sz="8800" dirty="0">
                    <a:latin typeface="Times New Roman" panose="02020603050405020304" pitchFamily="18" charset="0"/>
                    <a:cs typeface="Times New Roman" panose="02020603050405020304" pitchFamily="18" charset="0"/>
                  </a:rPr>
                  <a:t>         </a:t>
                </a:r>
              </a:p>
              <a:p>
                <a:pPr marL="0" indent="0">
                  <a:buNone/>
                </a:pPr>
                <a:endParaRPr lang="en-US" sz="8800" dirty="0" smtClean="0">
                  <a:latin typeface="Times New Roman" panose="02020603050405020304" pitchFamily="18" charset="0"/>
                  <a:cs typeface="Times New Roman" panose="02020603050405020304" pitchFamily="18" charset="0"/>
                </a:endParaRPr>
              </a:p>
              <a:p>
                <a:pPr marL="0" indent="0">
                  <a:buNone/>
                </a:pPr>
                <a:r>
                  <a:rPr lang="en-US" sz="8800" dirty="0" smtClean="0">
                    <a:latin typeface="Times New Roman" panose="02020603050405020304" pitchFamily="18" charset="0"/>
                    <a:cs typeface="Times New Roman" panose="02020603050405020304" pitchFamily="18" charset="0"/>
                  </a:rPr>
                  <a:t>Assume </a:t>
                </a:r>
                <a:r>
                  <a:rPr lang="en-US" sz="8800" dirty="0">
                    <a:latin typeface="Times New Roman" panose="02020603050405020304" pitchFamily="18" charset="0"/>
                    <a:cs typeface="Times New Roman" panose="02020603050405020304" pitchFamily="18" charset="0"/>
                  </a:rPr>
                  <a:t>the following ICs: x</a:t>
                </a:r>
                <a:r>
                  <a:rPr lang="en-US" sz="8800" baseline="-25000" dirty="0">
                    <a:latin typeface="Times New Roman" panose="02020603050405020304" pitchFamily="18" charset="0"/>
                    <a:cs typeface="Times New Roman" panose="02020603050405020304" pitchFamily="18" charset="0"/>
                  </a:rPr>
                  <a:t>1 </a:t>
                </a:r>
                <a:r>
                  <a:rPr lang="en-US" sz="8800" dirty="0">
                    <a:latin typeface="Times New Roman" panose="02020603050405020304" pitchFamily="18" charset="0"/>
                    <a:cs typeface="Times New Roman" panose="02020603050405020304" pitchFamily="18" charset="0"/>
                  </a:rPr>
                  <a:t>(0)=x</a:t>
                </a:r>
                <a:r>
                  <a:rPr lang="en-US" sz="8800" baseline="-25000" dirty="0">
                    <a:latin typeface="Times New Roman" panose="02020603050405020304" pitchFamily="18" charset="0"/>
                    <a:cs typeface="Times New Roman" panose="02020603050405020304" pitchFamily="18" charset="0"/>
                  </a:rPr>
                  <a:t>10 </a:t>
                </a:r>
                <a:r>
                  <a:rPr lang="en-US" sz="8800" dirty="0">
                    <a:latin typeface="Times New Roman" panose="02020603050405020304" pitchFamily="18" charset="0"/>
                    <a:cs typeface="Times New Roman" panose="02020603050405020304" pitchFamily="18" charset="0"/>
                  </a:rPr>
                  <a:t>, x</a:t>
                </a:r>
                <a:r>
                  <a:rPr lang="en-US" sz="8800" baseline="-25000" dirty="0">
                    <a:latin typeface="Times New Roman" panose="02020603050405020304" pitchFamily="18" charset="0"/>
                    <a:cs typeface="Times New Roman" panose="02020603050405020304" pitchFamily="18" charset="0"/>
                  </a:rPr>
                  <a:t>1</a:t>
                </a:r>
                <a:r>
                  <a:rPr lang="en-US" sz="8800" dirty="0">
                    <a:latin typeface="Times New Roman" panose="02020603050405020304" pitchFamily="18" charset="0"/>
                    <a:cs typeface="Times New Roman" panose="02020603050405020304" pitchFamily="18" charset="0"/>
                  </a:rPr>
                  <a:t>’(0)=x</a:t>
                </a:r>
                <a:r>
                  <a:rPr lang="en-US" sz="8800" baseline="-25000" dirty="0">
                    <a:latin typeface="Times New Roman" panose="02020603050405020304" pitchFamily="18" charset="0"/>
                    <a:cs typeface="Times New Roman" panose="02020603050405020304" pitchFamily="18" charset="0"/>
                  </a:rPr>
                  <a:t>11 </a:t>
                </a:r>
                <a:r>
                  <a:rPr lang="en-US" sz="8800" dirty="0">
                    <a:latin typeface="Times New Roman" panose="02020603050405020304" pitchFamily="18" charset="0"/>
                    <a:cs typeface="Times New Roman" panose="02020603050405020304" pitchFamily="18" charset="0"/>
                  </a:rPr>
                  <a:t>, x</a:t>
                </a:r>
                <a:r>
                  <a:rPr lang="en-US" sz="8800" baseline="-25000" dirty="0">
                    <a:latin typeface="Times New Roman" panose="02020603050405020304" pitchFamily="18" charset="0"/>
                    <a:cs typeface="Times New Roman" panose="02020603050405020304" pitchFamily="18" charset="0"/>
                  </a:rPr>
                  <a:t>2</a:t>
                </a:r>
                <a:r>
                  <a:rPr lang="en-US" sz="8800" dirty="0">
                    <a:latin typeface="Times New Roman" panose="02020603050405020304" pitchFamily="18" charset="0"/>
                    <a:cs typeface="Times New Roman" panose="02020603050405020304" pitchFamily="18" charset="0"/>
                  </a:rPr>
                  <a:t>(0)=x</a:t>
                </a:r>
                <a:r>
                  <a:rPr lang="en-US" sz="8800" baseline="-25000" dirty="0">
                    <a:latin typeface="Times New Roman" panose="02020603050405020304" pitchFamily="18" charset="0"/>
                    <a:cs typeface="Times New Roman" panose="02020603050405020304" pitchFamily="18" charset="0"/>
                  </a:rPr>
                  <a:t>20 </a:t>
                </a:r>
                <a:r>
                  <a:rPr lang="en-US" sz="8800" dirty="0">
                    <a:latin typeface="Times New Roman" panose="02020603050405020304" pitchFamily="18" charset="0"/>
                    <a:cs typeface="Times New Roman" panose="02020603050405020304" pitchFamily="18" charset="0"/>
                  </a:rPr>
                  <a:t>, x</a:t>
                </a:r>
                <a:r>
                  <a:rPr lang="en-US" sz="8800" baseline="-25000" dirty="0">
                    <a:latin typeface="Times New Roman" panose="02020603050405020304" pitchFamily="18" charset="0"/>
                    <a:cs typeface="Times New Roman" panose="02020603050405020304" pitchFamily="18" charset="0"/>
                  </a:rPr>
                  <a:t>2</a:t>
                </a:r>
                <a:r>
                  <a:rPr lang="en-US" sz="8800" dirty="0">
                    <a:latin typeface="Times New Roman" panose="02020603050405020304" pitchFamily="18" charset="0"/>
                    <a:cs typeface="Times New Roman" panose="02020603050405020304" pitchFamily="18" charset="0"/>
                  </a:rPr>
                  <a:t>’(0)=x</a:t>
                </a:r>
                <a:r>
                  <a:rPr lang="en-US" sz="8800" baseline="-25000" dirty="0">
                    <a:latin typeface="Times New Roman" panose="02020603050405020304" pitchFamily="18" charset="0"/>
                    <a:cs typeface="Times New Roman" panose="02020603050405020304" pitchFamily="18" charset="0"/>
                  </a:rPr>
                  <a:t>21</a:t>
                </a:r>
                <a:endParaRPr lang="en-US" sz="8800" dirty="0">
                  <a:latin typeface="Times New Roman" panose="02020603050405020304" pitchFamily="18" charset="0"/>
                  <a:cs typeface="Times New Roman" panose="02020603050405020304" pitchFamily="18" charset="0"/>
                </a:endParaRPr>
              </a:p>
              <a:p>
                <a:pPr marL="0" indent="0">
                  <a:buNone/>
                </a:pPr>
                <a:r>
                  <a:rPr lang="en-US" sz="8800" dirty="0">
                    <a:latin typeface="Times New Roman" panose="02020603050405020304" pitchFamily="18" charset="0"/>
                    <a:cs typeface="Times New Roman" panose="02020603050405020304" pitchFamily="18" charset="0"/>
                  </a:rPr>
                  <a:t>This yields the following HCP for the dampened spring mass model: </a:t>
                </a:r>
              </a:p>
              <a:p>
                <a:pPr marL="0" indent="0">
                  <a:buNone/>
                </a:pPr>
                <a:r>
                  <a:rPr lang="en-US" sz="8800" dirty="0">
                    <a:latin typeface="Times New Roman" panose="02020603050405020304" pitchFamily="18" charset="0"/>
                    <a:cs typeface="Times New Roman" panose="02020603050405020304" pitchFamily="18" charset="0"/>
                  </a:rPr>
                  <a:t> </a:t>
                </a:r>
              </a:p>
              <a:p>
                <a:pPr marL="0" indent="0">
                  <a:buNone/>
                </a:pPr>
                <a:r>
                  <a:rPr lang="en-US" sz="88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8800" i="1">
                            <a:latin typeface="Cambria Math"/>
                          </a:rPr>
                        </m:ctrlPr>
                      </m:dPr>
                      <m:e>
                        <m:m>
                          <m:mPr>
                            <m:mcs>
                              <m:mc>
                                <m:mcPr>
                                  <m:count m:val="4"/>
                                  <m:mcJc m:val="center"/>
                                </m:mcPr>
                              </m:mc>
                            </m:mcs>
                            <m:ctrlPr>
                              <a:rPr lang="en-US" sz="8800" i="1">
                                <a:latin typeface="Cambria Math"/>
                              </a:rPr>
                            </m:ctrlPr>
                          </m:mPr>
                          <m:mr>
                            <m:e>
                              <m:r>
                                <a:rPr lang="en-US" sz="8800" i="1">
                                  <a:latin typeface="Cambria Math"/>
                                </a:rPr>
                                <m:t>0</m:t>
                              </m:r>
                            </m:e>
                            <m:e>
                              <m:r>
                                <a:rPr lang="en-US" sz="8800" i="1">
                                  <a:latin typeface="Cambria Math"/>
                                </a:rPr>
                                <m:t>1</m:t>
                              </m:r>
                            </m:e>
                            <m:e>
                              <m:r>
                                <a:rPr lang="en-US" sz="8800" i="1">
                                  <a:latin typeface="Cambria Math"/>
                                </a:rPr>
                                <m:t>0</m:t>
                              </m:r>
                            </m:e>
                            <m:e>
                              <m:r>
                                <a:rPr lang="en-US" sz="8800" i="1">
                                  <a:latin typeface="Cambria Math"/>
                                </a:rPr>
                                <m:t>0</m:t>
                              </m:r>
                            </m:e>
                          </m:mr>
                          <m:mr>
                            <m:e>
                              <m:r>
                                <a:rPr lang="en-US" sz="8800" i="1">
                                  <a:latin typeface="Cambria Math"/>
                                </a:rPr>
                                <m:t>−(</m:t>
                              </m:r>
                              <m:r>
                                <a:rPr lang="en-US" sz="8800" i="1">
                                  <a:latin typeface="Cambria Math"/>
                                </a:rPr>
                                <m:t>𝑘</m:t>
                              </m:r>
                              <m:r>
                                <a:rPr lang="en-US" sz="8800" i="1">
                                  <a:latin typeface="Cambria Math"/>
                                </a:rPr>
                                <m:t>1+</m:t>
                              </m:r>
                              <m:r>
                                <a:rPr lang="en-US" sz="8800" i="1">
                                  <a:latin typeface="Cambria Math"/>
                                </a:rPr>
                                <m:t>𝑘</m:t>
                              </m:r>
                              <m:r>
                                <a:rPr lang="en-US" sz="8800" i="1">
                                  <a:latin typeface="Cambria Math"/>
                                </a:rPr>
                                <m:t>2)/</m:t>
                              </m:r>
                              <m:r>
                                <a:rPr lang="en-US" sz="8800" i="1">
                                  <a:latin typeface="Cambria Math"/>
                                </a:rPr>
                                <m:t>𝑚</m:t>
                              </m:r>
                              <m:r>
                                <a:rPr lang="en-US" sz="8800" i="1">
                                  <a:latin typeface="Cambria Math"/>
                                </a:rPr>
                                <m:t>1</m:t>
                              </m:r>
                            </m:e>
                            <m:e>
                              <m:r>
                                <a:rPr lang="en-US" sz="8800" i="1">
                                  <a:latin typeface="Cambria Math"/>
                                </a:rPr>
                                <m:t>−</m:t>
                              </m:r>
                              <m:r>
                                <a:rPr lang="en-US" sz="8800" i="1">
                                  <a:latin typeface="Cambria Math"/>
                                </a:rPr>
                                <m:t>𝑟</m:t>
                              </m:r>
                              <m:r>
                                <a:rPr lang="en-US" sz="8800" i="1">
                                  <a:latin typeface="Cambria Math"/>
                                </a:rPr>
                                <m:t>1/</m:t>
                              </m:r>
                              <m:r>
                                <a:rPr lang="en-US" sz="8800" i="1">
                                  <a:latin typeface="Cambria Math"/>
                                </a:rPr>
                                <m:t>𝑚</m:t>
                              </m:r>
                              <m:r>
                                <a:rPr lang="en-US" sz="8800" i="1">
                                  <a:latin typeface="Cambria Math"/>
                                </a:rPr>
                                <m:t>1</m:t>
                              </m:r>
                            </m:e>
                            <m:e>
                              <m:r>
                                <a:rPr lang="en-US" sz="8800" i="1">
                                  <a:latin typeface="Cambria Math"/>
                                </a:rPr>
                                <m:t>𝑘</m:t>
                              </m:r>
                              <m:r>
                                <a:rPr lang="en-US" sz="8800" i="1">
                                  <a:latin typeface="Cambria Math"/>
                                </a:rPr>
                                <m:t>2/</m:t>
                              </m:r>
                              <m:r>
                                <a:rPr lang="en-US" sz="8800" i="1">
                                  <a:latin typeface="Cambria Math"/>
                                </a:rPr>
                                <m:t>𝑚</m:t>
                              </m:r>
                              <m:r>
                                <a:rPr lang="en-US" sz="8800" i="1">
                                  <a:latin typeface="Cambria Math"/>
                                </a:rPr>
                                <m:t>1</m:t>
                              </m:r>
                            </m:e>
                            <m:e>
                              <m:r>
                                <a:rPr lang="en-US" sz="8800" i="1">
                                  <a:latin typeface="Cambria Math"/>
                                </a:rPr>
                                <m:t>0</m:t>
                              </m:r>
                            </m:e>
                          </m:mr>
                          <m:mr>
                            <m:e>
                              <m:r>
                                <a:rPr lang="en-US" sz="8800" i="1">
                                  <a:latin typeface="Cambria Math"/>
                                </a:rPr>
                                <m:t>0</m:t>
                              </m:r>
                            </m:e>
                            <m:e>
                              <m:r>
                                <a:rPr lang="en-US" sz="8800" i="1">
                                  <a:latin typeface="Cambria Math"/>
                                </a:rPr>
                                <m:t>0</m:t>
                              </m:r>
                            </m:e>
                            <m:e>
                              <m:r>
                                <a:rPr lang="en-US" sz="8800" i="1">
                                  <a:latin typeface="Cambria Math"/>
                                </a:rPr>
                                <m:t>0</m:t>
                              </m:r>
                            </m:e>
                            <m:e>
                              <m:r>
                                <a:rPr lang="en-US" sz="8800" i="1">
                                  <a:latin typeface="Cambria Math"/>
                                </a:rPr>
                                <m:t>1</m:t>
                              </m:r>
                            </m:e>
                          </m:mr>
                          <m:mr>
                            <m:e>
                              <m:r>
                                <a:rPr lang="en-US" sz="8800" i="1">
                                  <a:latin typeface="Cambria Math"/>
                                </a:rPr>
                                <m:t>𝑘</m:t>
                              </m:r>
                              <m:r>
                                <a:rPr lang="en-US" sz="8800" i="1">
                                  <a:latin typeface="Cambria Math"/>
                                </a:rPr>
                                <m:t>2/</m:t>
                              </m:r>
                              <m:r>
                                <a:rPr lang="en-US" sz="8800" i="1">
                                  <a:latin typeface="Cambria Math"/>
                                </a:rPr>
                                <m:t>𝑚</m:t>
                              </m:r>
                              <m:r>
                                <a:rPr lang="en-US" sz="8800" i="1">
                                  <a:latin typeface="Cambria Math"/>
                                </a:rPr>
                                <m:t>2</m:t>
                              </m:r>
                            </m:e>
                            <m:e>
                              <m:r>
                                <a:rPr lang="en-US" sz="8800" i="1">
                                  <a:latin typeface="Cambria Math"/>
                                </a:rPr>
                                <m:t>0</m:t>
                              </m:r>
                            </m:e>
                            <m:e>
                              <m:r>
                                <a:rPr lang="en-US" sz="8800" i="1">
                                  <a:latin typeface="Cambria Math"/>
                                </a:rPr>
                                <m:t>−(</m:t>
                              </m:r>
                              <m:r>
                                <a:rPr lang="en-US" sz="8800" i="1">
                                  <a:latin typeface="Cambria Math"/>
                                </a:rPr>
                                <m:t>𝑘</m:t>
                              </m:r>
                              <m:r>
                                <a:rPr lang="en-US" sz="8800" i="1">
                                  <a:latin typeface="Cambria Math"/>
                                </a:rPr>
                                <m:t>2+</m:t>
                              </m:r>
                              <m:r>
                                <a:rPr lang="en-US" sz="8800" i="1">
                                  <a:latin typeface="Cambria Math"/>
                                </a:rPr>
                                <m:t>𝑘</m:t>
                              </m:r>
                              <m:r>
                                <a:rPr lang="en-US" sz="8800" i="1">
                                  <a:latin typeface="Cambria Math"/>
                                </a:rPr>
                                <m:t>3)/</m:t>
                              </m:r>
                              <m:r>
                                <a:rPr lang="en-US" sz="8800" i="1">
                                  <a:latin typeface="Cambria Math"/>
                                </a:rPr>
                                <m:t>𝑚</m:t>
                              </m:r>
                              <m:r>
                                <a:rPr lang="en-US" sz="8800" i="1">
                                  <a:latin typeface="Cambria Math"/>
                                </a:rPr>
                                <m:t>2</m:t>
                              </m:r>
                            </m:e>
                            <m:e>
                              <m:r>
                                <a:rPr lang="en-US" sz="8800" i="1">
                                  <a:latin typeface="Cambria Math"/>
                                </a:rPr>
                                <m:t>−</m:t>
                              </m:r>
                              <m:r>
                                <a:rPr lang="en-US" sz="8800" i="1">
                                  <a:latin typeface="Cambria Math"/>
                                </a:rPr>
                                <m:t>𝑟</m:t>
                              </m:r>
                              <m:r>
                                <a:rPr lang="en-US" sz="8800" i="1">
                                  <a:latin typeface="Cambria Math"/>
                                </a:rPr>
                                <m:t>2/</m:t>
                              </m:r>
                              <m:r>
                                <a:rPr lang="en-US" sz="8800" i="1">
                                  <a:latin typeface="Cambria Math"/>
                                </a:rPr>
                                <m:t>𝑚</m:t>
                              </m:r>
                              <m:r>
                                <a:rPr lang="en-US" sz="8800" i="1">
                                  <a:latin typeface="Cambria Math"/>
                                </a:rPr>
                                <m:t>2</m:t>
                              </m:r>
                            </m:e>
                          </m:mr>
                        </m:m>
                      </m:e>
                    </m:d>
                  </m:oMath>
                </a14:m>
                <a:r>
                  <a:rPr lang="en-US" sz="8800" dirty="0">
                    <a:latin typeface="Times New Roman" panose="02020603050405020304" pitchFamily="18" charset="0"/>
                    <a:cs typeface="Times New Roman" panose="02020603050405020304" pitchFamily="18" charset="0"/>
                  </a:rPr>
                  <a:t>U(t)</a:t>
                </a:r>
              </a:p>
              <a:p>
                <a:pPr marL="0" indent="0">
                  <a:buNone/>
                </a:pPr>
                <a:r>
                  <a:rPr lang="en-US" sz="8800" dirty="0">
                    <a:latin typeface="Times New Roman" panose="02020603050405020304" pitchFamily="18" charset="0"/>
                    <a:cs typeface="Times New Roman" panose="02020603050405020304" pitchFamily="18" charset="0"/>
                  </a:rPr>
                  <a:t> </a:t>
                </a:r>
              </a:p>
              <a:p>
                <a:pPr marL="0" indent="0">
                  <a:buNone/>
                </a:pPr>
                <a:r>
                  <a:rPr lang="en-US" sz="8800" dirty="0">
                    <a:latin typeface="Times New Roman" panose="02020603050405020304" pitchFamily="18" charset="0"/>
                    <a:cs typeface="Times New Roman" panose="02020603050405020304" pitchFamily="18" charset="0"/>
                  </a:rPr>
                  <a:t>U(0)= </a:t>
                </a:r>
                <a14:m>
                  <m:oMath xmlns:m="http://schemas.openxmlformats.org/officeDocument/2006/math">
                    <m:d>
                      <m:dPr>
                        <m:begChr m:val="["/>
                        <m:endChr m:val="]"/>
                        <m:ctrlPr>
                          <a:rPr lang="en-US" sz="8800" i="1">
                            <a:latin typeface="Cambria Math"/>
                          </a:rPr>
                        </m:ctrlPr>
                      </m:dPr>
                      <m:e>
                        <m:m>
                          <m:mPr>
                            <m:mcs>
                              <m:mc>
                                <m:mcPr>
                                  <m:count m:val="1"/>
                                  <m:mcJc m:val="center"/>
                                </m:mcPr>
                              </m:mc>
                            </m:mcs>
                            <m:ctrlPr>
                              <a:rPr lang="en-US" sz="8800" i="1">
                                <a:latin typeface="Cambria Math"/>
                              </a:rPr>
                            </m:ctrlPr>
                          </m:mPr>
                          <m:mr>
                            <m:e>
                              <m:r>
                                <a:rPr lang="en-US" sz="8800" i="1">
                                  <a:latin typeface="Cambria Math"/>
                                </a:rPr>
                                <m:t>𝑥</m:t>
                              </m:r>
                              <m:r>
                                <a:rPr lang="en-US" sz="8800" i="1">
                                  <a:latin typeface="Cambria Math"/>
                                </a:rPr>
                                <m:t>10</m:t>
                              </m:r>
                            </m:e>
                          </m:mr>
                          <m:mr>
                            <m:e>
                              <m:r>
                                <a:rPr lang="en-US" sz="8800" i="1">
                                  <a:latin typeface="Cambria Math"/>
                                </a:rPr>
                                <m:t>𝑥</m:t>
                              </m:r>
                              <m:r>
                                <a:rPr lang="en-US" sz="8800" i="1">
                                  <a:latin typeface="Cambria Math"/>
                                </a:rPr>
                                <m:t>11</m:t>
                              </m:r>
                            </m:e>
                          </m:mr>
                          <m:mr>
                            <m:e>
                              <m:r>
                                <a:rPr lang="en-US" sz="8800" i="1">
                                  <a:latin typeface="Cambria Math"/>
                                </a:rPr>
                                <m:t>𝑥</m:t>
                              </m:r>
                              <m:r>
                                <a:rPr lang="en-US" sz="8800" i="1">
                                  <a:latin typeface="Cambria Math"/>
                                </a:rPr>
                                <m:t>20</m:t>
                              </m:r>
                            </m:e>
                          </m:mr>
                          <m:mr>
                            <m:e>
                              <m:r>
                                <a:rPr lang="en-US" sz="8800" i="1">
                                  <a:latin typeface="Cambria Math"/>
                                </a:rPr>
                                <m:t>𝑥</m:t>
                              </m:r>
                              <m:r>
                                <a:rPr lang="en-US" sz="8800" i="1">
                                  <a:latin typeface="Cambria Math"/>
                                </a:rPr>
                                <m:t>21</m:t>
                              </m:r>
                            </m:e>
                          </m:mr>
                        </m:m>
                      </m:e>
                    </m:d>
                  </m:oMath>
                </a14:m>
                <a:r>
                  <a:rPr lang="en-US" sz="8800" dirty="0">
                    <a:latin typeface="Times New Roman" panose="02020603050405020304" pitchFamily="18" charset="0"/>
                    <a:cs typeface="Times New Roman" panose="02020603050405020304" pitchFamily="18" charset="0"/>
                  </a:rPr>
                  <a:t> , t &gt; 0</a:t>
                </a:r>
              </a:p>
              <a:p>
                <a:pPr marL="0" indent="0">
                  <a:buNone/>
                </a:pPr>
                <a:endParaRPr lang="en-US" sz="35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754" t="-5322" b="-13866"/>
                </a:stretch>
              </a:blipFill>
            </p:spPr>
            <p:txBody>
              <a:bodyPr/>
              <a:lstStyle/>
              <a:p>
                <a:r>
                  <a:rPr lang="en-US">
                    <a:noFill/>
                  </a:rPr>
                  <a:t> </a:t>
                </a:r>
              </a:p>
            </p:txBody>
          </p:sp>
        </mc:Fallback>
      </mc:AlternateContent>
    </p:spTree>
    <p:extLst>
      <p:ext uri="{BB962C8B-B14F-4D97-AF65-F5344CB8AC3E}">
        <p14:creationId xmlns:p14="http://schemas.microsoft.com/office/powerpoint/2010/main" val="2900169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2M-2S-HSMD and 2M-3S-HSMD</a:t>
            </a:r>
            <a:endParaRPr lang="en-US" dirty="0"/>
          </a:p>
        </p:txBody>
      </p:sp>
      <p:sp>
        <p:nvSpPr>
          <p:cNvPr id="3" name="Content Placeholder 2"/>
          <p:cNvSpPr>
            <a:spLocks noGrp="1"/>
          </p:cNvSpPr>
          <p:nvPr>
            <p:ph idx="1"/>
          </p:nvPr>
        </p:nvSpPr>
        <p:spPr/>
        <p:txBody>
          <a:bodyPr>
            <a:normAutofit/>
          </a:bodyPr>
          <a:lstStyle/>
          <a:p>
            <a:pPr marL="0" indent="0">
              <a:buNone/>
            </a:pPr>
            <a:r>
              <a:rPr lang="en-US" sz="3500" dirty="0" smtClean="0">
                <a:latin typeface="Times New Roman" panose="02020603050405020304" pitchFamily="18" charset="0"/>
                <a:cs typeface="Times New Roman" panose="02020603050405020304" pitchFamily="18" charset="0"/>
              </a:rPr>
              <a:t>Both of these models can be formulated as HCP, and therefore have solutions, and depend continuously on their initial data. </a:t>
            </a:r>
            <a:endParaRPr lang="en-US"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75792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Non-Homogenous Case</a:t>
            </a:r>
            <a:endParaRPr lang="en-US" dirty="0"/>
          </a:p>
        </p:txBody>
      </p:sp>
      <p:sp>
        <p:nvSpPr>
          <p:cNvPr id="3" name="Content Placeholder 2"/>
          <p:cNvSpPr>
            <a:spLocks noGrp="1"/>
          </p:cNvSpPr>
          <p:nvPr>
            <p:ph idx="1"/>
          </p:nvPr>
        </p:nvSpPr>
        <p:spPr/>
        <p:txBody>
          <a:bodyPr>
            <a:normAutofit fontScale="92500" lnSpcReduction="20000"/>
          </a:bodyPr>
          <a:lstStyle/>
          <a:p>
            <a:pPr marL="0" indent="0">
              <a:lnSpc>
                <a:spcPct val="150000"/>
              </a:lnSpc>
              <a:buNone/>
            </a:pPr>
            <a:r>
              <a:rPr lang="en-US" dirty="0" smtClean="0">
                <a:latin typeface="Times New Roman" panose="02020603050405020304" pitchFamily="18" charset="0"/>
                <a:cs typeface="Times New Roman" panose="02020603050405020304" pitchFamily="18" charset="0"/>
              </a:rPr>
              <a:t>The models of vertical spring-mass systems encountered so far have limited power in accurately describing the motion of the masses in those systems. Particularly, the force of gravity was omitted from both 2M-2S-HSM and 2M-2S-HSMD. In the case of 2M-3S-HSM and 2M-3S-HSMD, the issue is not so much the inaccuracy of the models’ descriptions of the masses’ motions, but the highly idealized nature of the systems they described. The addition of physically significant forcing terms to each model addresses these issues.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8434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 and 2M-2S-HSMD</a:t>
            </a:r>
            <a:endParaRPr lang="en-US" dirty="0"/>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The addition of the force of gravity to the net forces acting on the masses in these models is given below.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(t))+m</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g</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(t))+m</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g , t &gt;0</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m</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g</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’(t)+m</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g , t &gt;0</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125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B050"/>
            </a:gs>
            <a:gs pos="46000">
              <a:schemeClr val="accent6">
                <a:lumMod val="95000"/>
                <a:lumOff val="5000"/>
              </a:schemeClr>
            </a:gs>
            <a:gs pos="100000">
              <a:schemeClr val="accent6">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solidFill>
                  <a:srgbClr val="FFFF00"/>
                </a:solidFill>
                <a:latin typeface="Times New Roman" panose="02020603050405020304" pitchFamily="18" charset="0"/>
                <a:cs typeface="Times New Roman" panose="02020603050405020304" pitchFamily="18" charset="0"/>
              </a:rPr>
              <a:t>Hooke’s Law + Newton’s 2</a:t>
            </a:r>
            <a:r>
              <a:rPr lang="en-US" sz="3800" baseline="30000" dirty="0" smtClean="0">
                <a:solidFill>
                  <a:srgbClr val="FFFF00"/>
                </a:solidFill>
                <a:latin typeface="Times New Roman" panose="02020603050405020304" pitchFamily="18" charset="0"/>
                <a:cs typeface="Times New Roman" panose="02020603050405020304" pitchFamily="18" charset="0"/>
              </a:rPr>
              <a:t>nd</a:t>
            </a:r>
            <a:r>
              <a:rPr lang="en-US" sz="3800" dirty="0" smtClean="0">
                <a:solidFill>
                  <a:srgbClr val="FFFF00"/>
                </a:solidFill>
                <a:latin typeface="Times New Roman" panose="02020603050405020304" pitchFamily="18" charset="0"/>
                <a:cs typeface="Times New Roman" panose="02020603050405020304" pitchFamily="18" charset="0"/>
              </a:rPr>
              <a:t> Law of Motion       Homogenous model of a simple oscillating mass. </a:t>
            </a:r>
            <a:endParaRPr lang="en-US" sz="3800" dirty="0">
              <a:solidFill>
                <a:srgbClr val="FFFF00"/>
              </a:solidFill>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838200" y="1861099"/>
            <a:ext cx="10515600" cy="4351338"/>
          </a:xfrm>
        </p:spPr>
        <p:txBody>
          <a:bodyPr>
            <a:normAutofit fontScale="92500" lnSpcReduction="10000"/>
          </a:bodyPr>
          <a:lstStyle/>
          <a:p>
            <a:pPr>
              <a:buFont typeface="Wingdings" panose="05000000000000000000" pitchFamily="2" charset="2"/>
              <a:buChar char="v"/>
            </a:pPr>
            <a:r>
              <a:rPr lang="en-US" dirty="0" smtClean="0">
                <a:solidFill>
                  <a:srgbClr val="FFFF00"/>
                </a:solidFill>
                <a:latin typeface="Times New Roman" panose="02020603050405020304" pitchFamily="18" charset="0"/>
                <a:cs typeface="Times New Roman" panose="02020603050405020304" pitchFamily="18" charset="0"/>
              </a:rPr>
              <a:t> </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Assume the magnitude of the mass’s displacement is small, and the surface is frictionless.</a:t>
            </a:r>
          </a:p>
          <a:p>
            <a:pPr>
              <a:buFont typeface="Wingdings" panose="05000000000000000000" pitchFamily="2" charset="2"/>
              <a:buChar char="v"/>
            </a:pP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Hooke’s Law states that the restoring force of the spring, F, is proportional to the distance the mass was extended from its equilibrium position. Particularly,  F= -kx </a:t>
            </a:r>
            <a:b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Newton’s Second Law of Motion states that the net-force on a particle equals the mass of a particle times its acceleration. (F=ma</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If x(t) is the mass’s position function, where x=0 when the particle is at its equilibrium position, then x”(t) is its acceleration. </a:t>
            </a:r>
          </a:p>
          <a:p>
            <a:pPr>
              <a:buFont typeface="Wingdings" panose="05000000000000000000" pitchFamily="2" charset="2"/>
              <a:buChar char="v"/>
            </a:pP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Therefore, mx”(t)= -</a:t>
            </a:r>
            <a:r>
              <a:rPr lang="en-US" dirty="0" err="1"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kx</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ight Arrow 6"/>
          <p:cNvSpPr/>
          <p:nvPr/>
        </p:nvSpPr>
        <p:spPr>
          <a:xfrm flipV="1">
            <a:off x="9748911" y="535536"/>
            <a:ext cx="1012873" cy="4923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51664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2M-3S-HSM and 2M-3S-HSMD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Times New Roman" panose="02020603050405020304" pitchFamily="18" charset="0"/>
                <a:cs typeface="Times New Roman" panose="02020603050405020304" pitchFamily="18" charset="0"/>
              </a:rPr>
              <a:t>What sort of forcing term can be added to these models? Rather than having the left and right-most springs attached to rigid walls, suppose they are attached to pistons that oscillate back and forth. The force of such pistons on the masses is captured by the following models.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a:t>
            </a:r>
            <a:r>
              <a:rPr lang="en-US" dirty="0" err="1">
                <a:latin typeface="Times New Roman" panose="02020603050405020304" pitchFamily="18" charset="0"/>
                <a:cs typeface="Times New Roman" panose="02020603050405020304" pitchFamily="18" charset="0"/>
              </a:rPr>
              <a:t>F</a:t>
            </a:r>
            <a:r>
              <a:rPr lang="en-US" baseline="-25000" dirty="0" err="1">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cos</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ωt</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a:t>
            </a:r>
            <a:r>
              <a:rPr lang="en-US" dirty="0" err="1">
                <a:latin typeface="Times New Roman" panose="02020603050405020304" pitchFamily="18" charset="0"/>
                <a:cs typeface="Times New Roman" panose="02020603050405020304" pitchFamily="18" charset="0"/>
              </a:rPr>
              <a:t>F</a:t>
            </a:r>
            <a:r>
              <a:rPr lang="en-US" baseline="-25000" dirty="0" err="1">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cos</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ωt</a:t>
            </a:r>
            <a:r>
              <a:rPr lang="en-US" dirty="0">
                <a:latin typeface="Times New Roman" panose="02020603050405020304" pitchFamily="18" charset="0"/>
                <a:cs typeface="Times New Roman" panose="02020603050405020304" pitchFamily="18" charset="0"/>
              </a:rPr>
              <a:t>) </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 &gt; 0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-k</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 </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 </a:t>
            </a:r>
            <a:r>
              <a:rPr lang="en-US" dirty="0" err="1">
                <a:latin typeface="Times New Roman" panose="02020603050405020304" pitchFamily="18" charset="0"/>
                <a:cs typeface="Times New Roman" panose="02020603050405020304" pitchFamily="18" charset="0"/>
              </a:rPr>
              <a:t>F</a:t>
            </a:r>
            <a:r>
              <a:rPr lang="en-US" baseline="-25000" dirty="0" err="1">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cos</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ωt</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m</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(t)-k</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(t)-x</a:t>
            </a:r>
            <a:r>
              <a:rPr lang="en-US" baseline="-25000"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(t))-r</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x</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’(t)+ </a:t>
            </a:r>
            <a:r>
              <a:rPr lang="en-US" dirty="0" err="1">
                <a:latin typeface="Times New Roman" panose="02020603050405020304" pitchFamily="18" charset="0"/>
                <a:cs typeface="Times New Roman" panose="02020603050405020304" pitchFamily="18" charset="0"/>
              </a:rPr>
              <a:t>F</a:t>
            </a:r>
            <a:r>
              <a:rPr lang="en-US" baseline="-25000" dirty="0" err="1">
                <a:latin typeface="Times New Roman" panose="02020603050405020304" pitchFamily="18" charset="0"/>
                <a:cs typeface="Times New Roman" panose="02020603050405020304" pitchFamily="18" charset="0"/>
              </a:rPr>
              <a:t>d</a:t>
            </a:r>
            <a:r>
              <a:rPr lang="en-US" dirty="0" err="1">
                <a:latin typeface="Times New Roman" panose="02020603050405020304" pitchFamily="18" charset="0"/>
                <a:cs typeface="Times New Roman" panose="02020603050405020304" pitchFamily="18" charset="0"/>
              </a:rPr>
              <a:t>cos</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ωt</a:t>
            </a:r>
            <a:r>
              <a:rPr lang="en-US" dirty="0">
                <a:latin typeface="Times New Roman" panose="02020603050405020304" pitchFamily="18" charset="0"/>
                <a:cs typeface="Times New Roman" panose="02020603050405020304" pitchFamily="18" charset="0"/>
              </a:rPr>
              <a:t>)  </a:t>
            </a:r>
            <a:r>
              <a:rPr lang="en-US" baseline="-250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t &gt; 0</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64206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Non-CP</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lnSpc>
                    <a:spcPct val="150000"/>
                  </a:lnSpc>
                  <a:buNone/>
                </a:pPr>
                <a:r>
                  <a:rPr lang="en-US" dirty="0" smtClean="0">
                    <a:latin typeface="Times New Roman" panose="02020603050405020304" pitchFamily="18" charset="0"/>
                    <a:cs typeface="Times New Roman" panose="02020603050405020304" pitchFamily="18" charset="0"/>
                  </a:rPr>
                  <a:t>Rather than proving the existence of a solution to these non-homogenous models by actually solving them, it is easier to formulate them each as a non-CP. As long as the forcing terms in each case are continuous functions, then each non-CP will have a unique classical solution given by the variation of parameters formula.</a:t>
                </a:r>
              </a:p>
              <a:p>
                <a:pPr marL="0" indent="0">
                  <a:lnSpc>
                    <a:spcPct val="150000"/>
                  </a:lnSpc>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U(t)=</a:t>
                </a:r>
                <a:r>
                  <a:rPr lang="en-US" dirty="0" err="1">
                    <a:latin typeface="Times New Roman" panose="02020603050405020304" pitchFamily="18" charset="0"/>
                    <a:cs typeface="Times New Roman" panose="02020603050405020304" pitchFamily="18" charset="0"/>
                  </a:rPr>
                  <a:t>e</a:t>
                </a:r>
                <a:r>
                  <a:rPr lang="en-US" baseline="30000" dirty="0" err="1">
                    <a:latin typeface="Times New Roman" panose="02020603050405020304" pitchFamily="18" charset="0"/>
                    <a:cs typeface="Times New Roman" panose="02020603050405020304" pitchFamily="18" charset="0"/>
                  </a:rPr>
                  <a:t>A</a:t>
                </a:r>
                <a:r>
                  <a:rPr lang="en-US" baseline="30000" dirty="0">
                    <a:latin typeface="Times New Roman" panose="02020603050405020304" pitchFamily="18" charset="0"/>
                    <a:cs typeface="Times New Roman" panose="02020603050405020304" pitchFamily="18" charset="0"/>
                  </a:rPr>
                  <a:t>(t)</a:t>
                </a:r>
                <a:r>
                  <a:rPr lang="en-US" dirty="0" err="1">
                    <a:latin typeface="Times New Roman" panose="02020603050405020304" pitchFamily="18" charset="0"/>
                    <a:cs typeface="Times New Roman" panose="02020603050405020304" pitchFamily="18" charset="0"/>
                  </a:rPr>
                  <a:t>U</a:t>
                </a:r>
                <a:r>
                  <a:rPr lang="en-US" baseline="-25000" dirty="0" err="1">
                    <a:latin typeface="Times New Roman" panose="02020603050405020304" pitchFamily="18" charset="0"/>
                    <a:cs typeface="Times New Roman" panose="02020603050405020304" pitchFamily="18" charset="0"/>
                  </a:rPr>
                  <a:t>o</a:t>
                </a:r>
                <a:r>
                  <a:rPr lang="en-US" dirty="0">
                    <a:latin typeface="Times New Roman" panose="02020603050405020304" pitchFamily="18" charset="0"/>
                    <a:cs typeface="Times New Roman" panose="02020603050405020304" pitchFamily="18" charset="0"/>
                  </a:rPr>
                  <a:t> + </a:t>
                </a:r>
                <a14:m>
                  <m:oMath xmlns:m="http://schemas.openxmlformats.org/officeDocument/2006/math">
                    <m:nary>
                      <m:naryPr>
                        <m:limLoc m:val="subSup"/>
                        <m:ctrlPr>
                          <a:rPr lang="en-US" i="1">
                            <a:latin typeface="Cambria Math"/>
                          </a:rPr>
                        </m:ctrlPr>
                      </m:naryPr>
                      <m:sub>
                        <m:r>
                          <a:rPr lang="en-US" i="1">
                            <a:latin typeface="Cambria Math"/>
                          </a:rPr>
                          <m:t>0</m:t>
                        </m:r>
                      </m:sub>
                      <m:sup>
                        <m:r>
                          <a:rPr lang="en-US" i="1">
                            <a:latin typeface="Cambria Math"/>
                          </a:rPr>
                          <m:t>𝑡</m:t>
                        </m:r>
                      </m:sup>
                      <m:e>
                        <m:r>
                          <m:rPr>
                            <m:sty m:val="p"/>
                          </m:rPr>
                          <a:rPr lang="en-US">
                            <a:latin typeface="Cambria Math"/>
                          </a:rPr>
                          <m:t>e</m:t>
                        </m:r>
                        <m:r>
                          <a:rPr lang="en-US" baseline="30000">
                            <a:latin typeface="Cambria Math"/>
                          </a:rPr>
                          <m:t>^</m:t>
                        </m:r>
                        <m:d>
                          <m:dPr>
                            <m:ctrlPr>
                              <a:rPr lang="en-US" i="1" baseline="30000">
                                <a:latin typeface="Cambria Math"/>
                              </a:rPr>
                            </m:ctrlPr>
                          </m:dPr>
                          <m:e>
                            <m:r>
                              <m:rPr>
                                <m:sty m:val="p"/>
                              </m:rPr>
                              <a:rPr lang="en-US" baseline="30000">
                                <a:latin typeface="Cambria Math"/>
                              </a:rPr>
                              <m:t>A</m:t>
                            </m:r>
                            <m:d>
                              <m:dPr>
                                <m:ctrlPr>
                                  <a:rPr lang="en-US" i="1" baseline="30000">
                                    <a:latin typeface="Cambria Math"/>
                                  </a:rPr>
                                </m:ctrlPr>
                              </m:dPr>
                              <m:e>
                                <m:r>
                                  <m:rPr>
                                    <m:sty m:val="p"/>
                                  </m:rPr>
                                  <a:rPr lang="en-US" baseline="30000">
                                    <a:latin typeface="Cambria Math"/>
                                  </a:rPr>
                                  <m:t>t</m:t>
                                </m:r>
                                <m:r>
                                  <a:rPr lang="en-US" b="0" i="1" baseline="30000" smtClean="0">
                                    <a:latin typeface="Cambria Math" panose="02040503050406030204" pitchFamily="18" charset="0"/>
                                  </a:rPr>
                                  <m:t>−</m:t>
                                </m:r>
                                <m:r>
                                  <m:rPr>
                                    <m:sty m:val="p"/>
                                  </m:rPr>
                                  <a:rPr lang="en-US" baseline="30000">
                                    <a:latin typeface="Cambria Math"/>
                                  </a:rPr>
                                  <m:t>s</m:t>
                                </m:r>
                              </m:e>
                            </m:d>
                          </m:e>
                        </m:d>
                        <m:r>
                          <m:rPr>
                            <m:sty m:val="p"/>
                          </m:rPr>
                          <a:rPr lang="en-US" baseline="30000">
                            <a:latin typeface="Cambria Math"/>
                          </a:rPr>
                          <m:t>F</m:t>
                        </m:r>
                        <m:d>
                          <m:dPr>
                            <m:ctrlPr>
                              <a:rPr lang="en-US" i="1" baseline="30000">
                                <a:latin typeface="Cambria Math"/>
                              </a:rPr>
                            </m:ctrlPr>
                          </m:dPr>
                          <m:e>
                            <m:r>
                              <a:rPr lang="en-US" b="0" i="1" baseline="30000" smtClean="0">
                                <a:latin typeface="Cambria Math" panose="02040503050406030204" pitchFamily="18" charset="0"/>
                              </a:rPr>
                              <m:t>𝑠</m:t>
                            </m:r>
                          </m:e>
                        </m:d>
                        <m:r>
                          <m:rPr>
                            <m:sty m:val="p"/>
                          </m:rPr>
                          <a:rPr lang="en-US" baseline="30000">
                            <a:latin typeface="Cambria Math"/>
                          </a:rPr>
                          <m:t>ds</m:t>
                        </m:r>
                      </m:e>
                    </m:nary>
                  </m:oMath>
                </a14:m>
                <a:r>
                  <a:rPr lang="en-US" dirty="0">
                    <a:latin typeface="Times New Roman" panose="02020603050405020304" pitchFamily="18" charset="0"/>
                    <a:cs typeface="Times New Roman" panose="02020603050405020304" pitchFamily="18" charset="0"/>
                  </a:rPr>
                  <a:t> for all t &gt; 0 .</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a:stretch>
              </a:blipFill>
            </p:spPr>
            <p:txBody>
              <a:bodyPr/>
              <a:lstStyle/>
              <a:p>
                <a:r>
                  <a:rPr lang="en-US">
                    <a:noFill/>
                  </a:rPr>
                  <a:t> </a:t>
                </a:r>
              </a:p>
            </p:txBody>
          </p:sp>
        </mc:Fallback>
      </mc:AlternateContent>
    </p:spTree>
    <p:extLst>
      <p:ext uri="{BB962C8B-B14F-4D97-AF65-F5344CB8AC3E}">
        <p14:creationId xmlns:p14="http://schemas.microsoft.com/office/powerpoint/2010/main" val="32439878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 as a non-CP</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Content Placeholder 12"/>
              <p:cNvSpPr>
                <a:spLocks noGrp="1"/>
              </p:cNvSpPr>
              <p:nvPr>
                <p:ph idx="1"/>
              </p:nvPr>
            </p:nvSpPr>
            <p:spPr>
              <a:xfrm>
                <a:off x="838200" y="1481070"/>
                <a:ext cx="10515600" cy="4695893"/>
              </a:xfrm>
            </p:spPr>
            <p:txBody>
              <a:bodyPr>
                <a:normAutofit fontScale="47500" lnSpcReduction="20000"/>
              </a:bodyPr>
              <a:lstStyle/>
              <a:p>
                <a:pPr marL="0" indent="0">
                  <a:buNone/>
                </a:pPr>
                <a:endParaRPr lang="en-US" sz="4000" dirty="0" smtClean="0">
                  <a:latin typeface="Times New Roman" panose="02020603050405020304" pitchFamily="18" charset="0"/>
                  <a:cs typeface="Times New Roman" panose="02020603050405020304" pitchFamily="18" charset="0"/>
                </a:endParaRPr>
              </a:p>
              <a:p>
                <a:pPr marL="0" indent="0">
                  <a:buNone/>
                </a:pPr>
                <a:r>
                  <a:rPr lang="en-US" sz="4000" dirty="0" smtClean="0">
                    <a:latin typeface="Times New Roman" panose="02020603050405020304" pitchFamily="18" charset="0"/>
                    <a:cs typeface="Times New Roman" panose="02020603050405020304" pitchFamily="18" charset="0"/>
                  </a:rPr>
                  <a:t>Let </a:t>
                </a:r>
                <a:r>
                  <a:rPr lang="en-US" sz="40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4000" i="1">
                            <a:latin typeface="Cambria Math"/>
                          </a:rPr>
                        </m:ctrlPr>
                      </m:dPr>
                      <m:e>
                        <m:m>
                          <m:mPr>
                            <m:mcs>
                              <m:mc>
                                <m:mcPr>
                                  <m:count m:val="1"/>
                                  <m:mcJc m:val="center"/>
                                </m:mcPr>
                              </m:mc>
                            </m:mcs>
                            <m:ctrlPr>
                              <a:rPr lang="en-US" sz="4000" i="1">
                                <a:latin typeface="Cambria Math"/>
                              </a:rPr>
                            </m:ctrlPr>
                          </m:mPr>
                          <m:mr>
                            <m:e>
                              <m:r>
                                <a:rPr lang="en-US" sz="4000" i="1">
                                  <a:latin typeface="Cambria Math"/>
                                </a:rPr>
                                <m:t>𝑥</m:t>
                              </m:r>
                              <m:r>
                                <a:rPr lang="en-US" sz="4000" i="1">
                                  <a:latin typeface="Cambria Math"/>
                                </a:rPr>
                                <m:t>1(</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1′(</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2(</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2′(</m:t>
                              </m:r>
                              <m:r>
                                <a:rPr lang="en-US" sz="4000" i="1">
                                  <a:latin typeface="Cambria Math"/>
                                </a:rPr>
                                <m:t>𝑡</m:t>
                              </m:r>
                              <m:r>
                                <a:rPr lang="en-US" sz="4000" i="1">
                                  <a:latin typeface="Cambria Math"/>
                                </a:rPr>
                                <m:t>)</m:t>
                              </m:r>
                            </m:e>
                          </m:mr>
                        </m:m>
                      </m:e>
                    </m:d>
                  </m:oMath>
                </a14:m>
                <a:r>
                  <a:rPr lang="en-US" sz="4000" dirty="0">
                    <a:latin typeface="Times New Roman" panose="02020603050405020304" pitchFamily="18" charset="0"/>
                    <a:cs typeface="Times New Roman" panose="02020603050405020304" pitchFamily="18" charset="0"/>
                  </a:rPr>
                  <a:t>         Then U’(t)= </a:t>
                </a:r>
                <a14:m>
                  <m:oMath xmlns:m="http://schemas.openxmlformats.org/officeDocument/2006/math">
                    <m:d>
                      <m:dPr>
                        <m:begChr m:val="["/>
                        <m:endChr m:val="]"/>
                        <m:ctrlPr>
                          <a:rPr lang="en-US" sz="4000" i="1">
                            <a:latin typeface="Cambria Math"/>
                          </a:rPr>
                        </m:ctrlPr>
                      </m:dPr>
                      <m:e>
                        <m:m>
                          <m:mPr>
                            <m:mcs>
                              <m:mc>
                                <m:mcPr>
                                  <m:count m:val="1"/>
                                  <m:mcJc m:val="center"/>
                                </m:mcPr>
                              </m:mc>
                            </m:mcs>
                            <m:ctrlPr>
                              <a:rPr lang="en-US" sz="4000" i="1">
                                <a:latin typeface="Cambria Math"/>
                              </a:rPr>
                            </m:ctrlPr>
                          </m:mPr>
                          <m:mr>
                            <m:e>
                              <m:r>
                                <a:rPr lang="en-US" sz="4000" i="1">
                                  <a:latin typeface="Cambria Math"/>
                                </a:rPr>
                                <m:t>𝑥</m:t>
                              </m:r>
                              <m:r>
                                <a:rPr lang="en-US" sz="4000" i="1">
                                  <a:latin typeface="Cambria Math"/>
                                </a:rPr>
                                <m:t>1′(</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1′′(</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2′(</m:t>
                              </m:r>
                              <m:r>
                                <a:rPr lang="en-US" sz="4000" i="1">
                                  <a:latin typeface="Cambria Math"/>
                                </a:rPr>
                                <m:t>𝑡</m:t>
                              </m:r>
                              <m:r>
                                <a:rPr lang="en-US" sz="4000" i="1">
                                  <a:latin typeface="Cambria Math"/>
                                </a:rPr>
                                <m:t>)</m:t>
                              </m:r>
                            </m:e>
                          </m:mr>
                          <m:mr>
                            <m:e>
                              <m:r>
                                <a:rPr lang="en-US" sz="4000" i="1">
                                  <a:latin typeface="Cambria Math"/>
                                </a:rPr>
                                <m:t>𝑥</m:t>
                              </m:r>
                              <m:r>
                                <a:rPr lang="en-US" sz="4000" i="1">
                                  <a:latin typeface="Cambria Math"/>
                                </a:rPr>
                                <m:t>2′′(</m:t>
                              </m:r>
                              <m:r>
                                <a:rPr lang="en-US" sz="4000" i="1">
                                  <a:latin typeface="Cambria Math"/>
                                </a:rPr>
                                <m:t>𝑡</m:t>
                              </m:r>
                              <m:r>
                                <a:rPr lang="en-US" sz="4000" i="1">
                                  <a:latin typeface="Cambria Math"/>
                                </a:rPr>
                                <m:t>)</m:t>
                              </m:r>
                            </m:e>
                          </m:mr>
                        </m:m>
                      </m:e>
                    </m:d>
                  </m:oMath>
                </a14:m>
                <a:r>
                  <a:rPr lang="en-US" sz="4000" dirty="0">
                    <a:latin typeface="Times New Roman" panose="02020603050405020304" pitchFamily="18" charset="0"/>
                    <a:cs typeface="Times New Roman" panose="02020603050405020304" pitchFamily="18" charset="0"/>
                  </a:rPr>
                  <a:t>    and the original system of equations can be </a:t>
                </a:r>
                <a:endParaRPr lang="en-US" sz="4000" dirty="0" smtClean="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pPr marL="0" indent="0">
                  <a:buNone/>
                </a:pPr>
                <a:r>
                  <a:rPr lang="en-US" sz="4000" dirty="0" smtClean="0">
                    <a:latin typeface="Times New Roman" panose="02020603050405020304" pitchFamily="18" charset="0"/>
                    <a:cs typeface="Times New Roman" panose="02020603050405020304" pitchFamily="18" charset="0"/>
                  </a:rPr>
                  <a:t>rewritten </a:t>
                </a:r>
                <a:r>
                  <a:rPr lang="en-US" sz="4000" dirty="0">
                    <a:latin typeface="Times New Roman" panose="02020603050405020304" pitchFamily="18" charset="0"/>
                    <a:cs typeface="Times New Roman" panose="02020603050405020304" pitchFamily="18" charset="0"/>
                  </a:rPr>
                  <a:t>as</a:t>
                </a:r>
              </a:p>
              <a:p>
                <a:pPr marL="0" indent="0">
                  <a:buNone/>
                </a:pPr>
                <a:r>
                  <a:rPr lang="en-US" sz="4000" dirty="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4000" i="1">
                            <a:latin typeface="Cambria Math"/>
                          </a:rPr>
                        </m:ctrlPr>
                      </m:dPr>
                      <m:e>
                        <m:m>
                          <m:mPr>
                            <m:mcs>
                              <m:mc>
                                <m:mcPr>
                                  <m:count m:val="4"/>
                                  <m:mcJc m:val="center"/>
                                </m:mcPr>
                              </m:mc>
                            </m:mcs>
                            <m:ctrlPr>
                              <a:rPr lang="en-US" sz="4000" i="1">
                                <a:latin typeface="Cambria Math"/>
                              </a:rPr>
                            </m:ctrlPr>
                          </m:mPr>
                          <m:mr>
                            <m:e>
                              <m:r>
                                <a:rPr lang="en-US" sz="4000" i="1">
                                  <a:latin typeface="Cambria Math"/>
                                </a:rPr>
                                <m:t>0</m:t>
                              </m:r>
                            </m:e>
                            <m:e>
                              <m:r>
                                <a:rPr lang="en-US" sz="4000" i="1">
                                  <a:latin typeface="Cambria Math"/>
                                </a:rPr>
                                <m:t>1</m:t>
                              </m:r>
                            </m:e>
                            <m:e>
                              <m:r>
                                <a:rPr lang="en-US" sz="4000" i="1">
                                  <a:latin typeface="Cambria Math"/>
                                </a:rPr>
                                <m:t>0</m:t>
                              </m:r>
                            </m:e>
                            <m:e>
                              <m:r>
                                <a:rPr lang="en-US" sz="4000" i="1">
                                  <a:latin typeface="Cambria Math"/>
                                </a:rPr>
                                <m:t>0</m:t>
                              </m:r>
                            </m:e>
                          </m:mr>
                          <m:mr>
                            <m:e>
                              <m:r>
                                <a:rPr lang="en-US" sz="4000" i="1">
                                  <a:latin typeface="Cambria Math"/>
                                </a:rPr>
                                <m:t>−(</m:t>
                              </m:r>
                              <m:r>
                                <a:rPr lang="en-US" sz="4000" i="1">
                                  <a:latin typeface="Cambria Math"/>
                                </a:rPr>
                                <m:t>𝑘</m:t>
                              </m:r>
                              <m:r>
                                <a:rPr lang="en-US" sz="4000" i="1">
                                  <a:latin typeface="Cambria Math"/>
                                </a:rPr>
                                <m:t>1+</m:t>
                              </m:r>
                              <m:r>
                                <a:rPr lang="en-US" sz="4000" i="1">
                                  <a:latin typeface="Cambria Math"/>
                                </a:rPr>
                                <m:t>𝑘</m:t>
                              </m:r>
                              <m:r>
                                <a:rPr lang="en-US" sz="4000" i="1">
                                  <a:latin typeface="Cambria Math"/>
                                </a:rPr>
                                <m:t>2)/</m:t>
                              </m:r>
                              <m:r>
                                <a:rPr lang="en-US" sz="4000" i="1">
                                  <a:latin typeface="Cambria Math"/>
                                </a:rPr>
                                <m:t>𝑚</m:t>
                              </m:r>
                              <m:r>
                                <a:rPr lang="en-US" sz="4000" i="1">
                                  <a:latin typeface="Cambria Math"/>
                                </a:rPr>
                                <m:t>1</m:t>
                              </m:r>
                            </m:e>
                            <m:e>
                              <m:r>
                                <a:rPr lang="en-US" sz="4000" i="1">
                                  <a:latin typeface="Cambria Math"/>
                                </a:rPr>
                                <m:t>0</m:t>
                              </m:r>
                            </m:e>
                            <m:e>
                              <m:r>
                                <a:rPr lang="en-US" sz="4000" i="1">
                                  <a:latin typeface="Cambria Math"/>
                                </a:rPr>
                                <m:t>𝑘</m:t>
                              </m:r>
                              <m:r>
                                <a:rPr lang="en-US" sz="4000" i="1">
                                  <a:latin typeface="Cambria Math"/>
                                </a:rPr>
                                <m:t>2/</m:t>
                              </m:r>
                              <m:r>
                                <a:rPr lang="en-US" sz="4000" i="1">
                                  <a:latin typeface="Cambria Math"/>
                                </a:rPr>
                                <m:t>𝑚</m:t>
                              </m:r>
                              <m:r>
                                <a:rPr lang="en-US" sz="4000" i="1">
                                  <a:latin typeface="Cambria Math"/>
                                </a:rPr>
                                <m:t>1</m:t>
                              </m:r>
                            </m:e>
                            <m:e>
                              <m:r>
                                <a:rPr lang="en-US" sz="4000" i="1">
                                  <a:latin typeface="Cambria Math"/>
                                </a:rPr>
                                <m:t>0</m:t>
                              </m:r>
                            </m:e>
                          </m:mr>
                          <m:mr>
                            <m:e>
                              <m:r>
                                <a:rPr lang="en-US" sz="4000" i="1">
                                  <a:latin typeface="Cambria Math"/>
                                </a:rPr>
                                <m:t>0</m:t>
                              </m:r>
                            </m:e>
                            <m:e>
                              <m:r>
                                <a:rPr lang="en-US" sz="4000" i="1">
                                  <a:latin typeface="Cambria Math"/>
                                </a:rPr>
                                <m:t>0</m:t>
                              </m:r>
                            </m:e>
                            <m:e>
                              <m:r>
                                <a:rPr lang="en-US" sz="4000" i="1">
                                  <a:latin typeface="Cambria Math"/>
                                </a:rPr>
                                <m:t>0</m:t>
                              </m:r>
                            </m:e>
                            <m:e>
                              <m:r>
                                <a:rPr lang="en-US" sz="4000" i="1">
                                  <a:latin typeface="Cambria Math"/>
                                </a:rPr>
                                <m:t>1</m:t>
                              </m:r>
                            </m:e>
                          </m:mr>
                          <m:mr>
                            <m:e>
                              <m:r>
                                <a:rPr lang="en-US" sz="4000" i="1">
                                  <a:latin typeface="Cambria Math"/>
                                </a:rPr>
                                <m:t>𝑘</m:t>
                              </m:r>
                              <m:r>
                                <a:rPr lang="en-US" sz="4000" i="1">
                                  <a:latin typeface="Cambria Math"/>
                                </a:rPr>
                                <m:t>2/</m:t>
                              </m:r>
                              <m:r>
                                <a:rPr lang="en-US" sz="4000" i="1">
                                  <a:latin typeface="Cambria Math"/>
                                </a:rPr>
                                <m:t>𝑚</m:t>
                              </m:r>
                              <m:r>
                                <a:rPr lang="en-US" sz="4000" i="1">
                                  <a:latin typeface="Cambria Math"/>
                                </a:rPr>
                                <m:t>2</m:t>
                              </m:r>
                            </m:e>
                            <m:e>
                              <m:r>
                                <a:rPr lang="en-US" sz="4000" i="1">
                                  <a:latin typeface="Cambria Math"/>
                                </a:rPr>
                                <m:t>0</m:t>
                              </m:r>
                            </m:e>
                            <m:e>
                              <m:r>
                                <a:rPr lang="en-US" sz="4000" i="1">
                                  <a:latin typeface="Cambria Math"/>
                                </a:rPr>
                                <m:t>−</m:t>
                              </m:r>
                              <m:r>
                                <a:rPr lang="en-US" sz="4000" i="1">
                                  <a:latin typeface="Cambria Math"/>
                                </a:rPr>
                                <m:t>𝑘</m:t>
                              </m:r>
                              <m:r>
                                <a:rPr lang="en-US" sz="4000" i="1">
                                  <a:latin typeface="Cambria Math"/>
                                </a:rPr>
                                <m:t>2/</m:t>
                              </m:r>
                              <m:r>
                                <a:rPr lang="en-US" sz="4000" i="1">
                                  <a:latin typeface="Cambria Math"/>
                                </a:rPr>
                                <m:t>𝑚</m:t>
                              </m:r>
                              <m:r>
                                <a:rPr lang="en-US" sz="4000" i="1">
                                  <a:latin typeface="Cambria Math"/>
                                </a:rPr>
                                <m:t>2</m:t>
                              </m:r>
                            </m:e>
                            <m:e>
                              <m:r>
                                <a:rPr lang="en-US" sz="4000" i="1">
                                  <a:latin typeface="Cambria Math"/>
                                </a:rPr>
                                <m:t>0</m:t>
                              </m:r>
                            </m:e>
                          </m:mr>
                        </m:m>
                      </m:e>
                    </m:d>
                  </m:oMath>
                </a14:m>
                <a:r>
                  <a:rPr lang="en-US" sz="4000" dirty="0">
                    <a:latin typeface="Times New Roman" panose="02020603050405020304" pitchFamily="18" charset="0"/>
                    <a:cs typeface="Times New Roman" panose="02020603050405020304" pitchFamily="18" charset="0"/>
                  </a:rPr>
                  <a:t>U(t) + </a:t>
                </a:r>
                <a14:m>
                  <m:oMath xmlns:m="http://schemas.openxmlformats.org/officeDocument/2006/math">
                    <m:d>
                      <m:dPr>
                        <m:begChr m:val="["/>
                        <m:endChr m:val="]"/>
                        <m:ctrlPr>
                          <a:rPr lang="en-US" sz="4000" i="1">
                            <a:latin typeface="Cambria Math"/>
                          </a:rPr>
                        </m:ctrlPr>
                      </m:dPr>
                      <m:e>
                        <m:m>
                          <m:mPr>
                            <m:mcs>
                              <m:mc>
                                <m:mcPr>
                                  <m:count m:val="1"/>
                                  <m:mcJc m:val="center"/>
                                </m:mcPr>
                              </m:mc>
                            </m:mcs>
                            <m:ctrlPr>
                              <a:rPr lang="en-US" sz="4000" i="1">
                                <a:latin typeface="Cambria Math"/>
                              </a:rPr>
                            </m:ctrlPr>
                          </m:mPr>
                          <m:mr>
                            <m:e>
                              <m:r>
                                <a:rPr lang="en-US" sz="4000" i="1">
                                  <a:latin typeface="Cambria Math"/>
                                </a:rPr>
                                <m:t>0</m:t>
                              </m:r>
                            </m:e>
                          </m:mr>
                          <m:mr>
                            <m:e>
                              <m:r>
                                <a:rPr lang="en-US" sz="4000" i="1">
                                  <a:latin typeface="Cambria Math"/>
                                </a:rPr>
                                <m:t>𝑔</m:t>
                              </m:r>
                            </m:e>
                          </m:mr>
                          <m:mr>
                            <m:e>
                              <m:r>
                                <a:rPr lang="en-US" sz="4000" i="1">
                                  <a:latin typeface="Cambria Math"/>
                                </a:rPr>
                                <m:t>0</m:t>
                              </m:r>
                            </m:e>
                          </m:mr>
                          <m:mr>
                            <m:e>
                              <m:r>
                                <a:rPr lang="en-US" sz="4000" i="1">
                                  <a:latin typeface="Cambria Math"/>
                                </a:rPr>
                                <m:t>𝑔</m:t>
                              </m:r>
                            </m:e>
                          </m:mr>
                        </m:m>
                      </m:e>
                    </m:d>
                  </m:oMath>
                </a14:m>
                <a:endParaRPr lang="en-US" sz="4000" dirty="0">
                  <a:latin typeface="Times New Roman" panose="02020603050405020304" pitchFamily="18" charset="0"/>
                  <a:cs typeface="Times New Roman" panose="02020603050405020304" pitchFamily="18" charset="0"/>
                </a:endParaRPr>
              </a:p>
              <a:p>
                <a:pPr marL="0" indent="0">
                  <a:buNone/>
                </a:pPr>
                <a:endParaRPr lang="en-US" sz="4000" dirty="0">
                  <a:latin typeface="Times New Roman" panose="02020603050405020304" pitchFamily="18" charset="0"/>
                  <a:cs typeface="Times New Roman" panose="02020603050405020304" pitchFamily="18" charset="0"/>
                </a:endParaRPr>
              </a:p>
              <a:p>
                <a:pPr marL="0" indent="0">
                  <a:buNone/>
                </a:pPr>
                <a:r>
                  <a:rPr lang="en-US" sz="4000" dirty="0">
                    <a:latin typeface="Times New Roman" panose="02020603050405020304" pitchFamily="18" charset="0"/>
                    <a:cs typeface="Times New Roman" panose="02020603050405020304" pitchFamily="18" charset="0"/>
                  </a:rPr>
                  <a:t>U(0)=</a:t>
                </a:r>
                <a:r>
                  <a:rPr lang="en-US" sz="4000" dirty="0" err="1">
                    <a:latin typeface="Times New Roman" panose="02020603050405020304" pitchFamily="18" charset="0"/>
                    <a:cs typeface="Times New Roman" panose="02020603050405020304" pitchFamily="18" charset="0"/>
                  </a:rPr>
                  <a:t>U</a:t>
                </a:r>
                <a:r>
                  <a:rPr lang="en-US" sz="4000" baseline="-25000" dirty="0" err="1">
                    <a:latin typeface="Times New Roman" panose="02020603050405020304" pitchFamily="18" charset="0"/>
                    <a:cs typeface="Times New Roman" panose="02020603050405020304" pitchFamily="18" charset="0"/>
                  </a:rPr>
                  <a:t>o</a:t>
                </a:r>
                <a:r>
                  <a:rPr lang="en-US" sz="4000" baseline="-25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 </a:t>
                </a:r>
                <a14:m>
                  <m:oMath xmlns:m="http://schemas.openxmlformats.org/officeDocument/2006/math">
                    <m:d>
                      <m:dPr>
                        <m:begChr m:val="["/>
                        <m:endChr m:val="]"/>
                        <m:ctrlPr>
                          <a:rPr lang="en-US" sz="4000" i="1">
                            <a:latin typeface="Cambria Math"/>
                          </a:rPr>
                        </m:ctrlPr>
                      </m:dPr>
                      <m:e>
                        <m:m>
                          <m:mPr>
                            <m:mcs>
                              <m:mc>
                                <m:mcPr>
                                  <m:count m:val="1"/>
                                  <m:mcJc m:val="center"/>
                                </m:mcPr>
                              </m:mc>
                            </m:mcs>
                            <m:ctrlPr>
                              <a:rPr lang="en-US" sz="4000" i="1">
                                <a:latin typeface="Cambria Math"/>
                              </a:rPr>
                            </m:ctrlPr>
                          </m:mPr>
                          <m:mr>
                            <m:e>
                              <m:r>
                                <a:rPr lang="en-US" sz="4000" i="1">
                                  <a:latin typeface="Cambria Math"/>
                                </a:rPr>
                                <m:t>𝑥</m:t>
                              </m:r>
                              <m:r>
                                <a:rPr lang="en-US" sz="4000" i="1">
                                  <a:latin typeface="Cambria Math"/>
                                </a:rPr>
                                <m:t>10</m:t>
                              </m:r>
                            </m:e>
                          </m:mr>
                          <m:mr>
                            <m:e>
                              <m:r>
                                <a:rPr lang="en-US" sz="4000" i="1">
                                  <a:latin typeface="Cambria Math"/>
                                </a:rPr>
                                <m:t>𝑥</m:t>
                              </m:r>
                              <m:r>
                                <a:rPr lang="en-US" sz="4000" i="1">
                                  <a:latin typeface="Cambria Math"/>
                                </a:rPr>
                                <m:t>11</m:t>
                              </m:r>
                            </m:e>
                          </m:mr>
                          <m:mr>
                            <m:e>
                              <m:r>
                                <a:rPr lang="en-US" sz="4000" i="1">
                                  <a:latin typeface="Cambria Math"/>
                                </a:rPr>
                                <m:t>𝑥</m:t>
                              </m:r>
                              <m:r>
                                <a:rPr lang="en-US" sz="4000" i="1">
                                  <a:latin typeface="Cambria Math"/>
                                </a:rPr>
                                <m:t>20</m:t>
                              </m:r>
                            </m:e>
                          </m:mr>
                          <m:mr>
                            <m:e>
                              <m:r>
                                <a:rPr lang="en-US" sz="4000" i="1">
                                  <a:latin typeface="Cambria Math"/>
                                </a:rPr>
                                <m:t>𝑥</m:t>
                              </m:r>
                              <m:r>
                                <a:rPr lang="en-US" sz="4000" i="1">
                                  <a:latin typeface="Cambria Math"/>
                                </a:rPr>
                                <m:t>21</m:t>
                              </m:r>
                            </m:e>
                          </m:mr>
                        </m:m>
                      </m:e>
                    </m:d>
                  </m:oMath>
                </a14:m>
                <a:r>
                  <a:rPr lang="en-US" sz="4000" dirty="0">
                    <a:latin typeface="Times New Roman" panose="02020603050405020304" pitchFamily="18" charset="0"/>
                    <a:cs typeface="Times New Roman" panose="02020603050405020304" pitchFamily="18" charset="0"/>
                  </a:rPr>
                  <a:t> , t &gt; 0</a:t>
                </a:r>
              </a:p>
              <a:p>
                <a:pPr marL="0" indent="0">
                  <a:buNone/>
                </a:pPr>
                <a:r>
                  <a:rPr lang="en-US" dirty="0"/>
                  <a:t> </a:t>
                </a:r>
              </a:p>
              <a:p>
                <a:pPr marL="0" indent="0">
                  <a:buNone/>
                </a:pPr>
                <a:endParaRPr lang="en-US" dirty="0"/>
              </a:p>
            </p:txBody>
          </p:sp>
        </mc:Choice>
        <mc:Fallback xmlns="">
          <p:sp>
            <p:nvSpPr>
              <p:cNvPr id="13" name="Content Placeholder 12"/>
              <p:cNvSpPr>
                <a:spLocks noGrp="1" noRot="1" noChangeAspect="1" noMove="1" noResize="1" noEditPoints="1" noAdjustHandles="1" noChangeArrowheads="1" noChangeShapeType="1" noTextEdit="1"/>
              </p:cNvSpPr>
              <p:nvPr>
                <p:ph idx="1"/>
              </p:nvPr>
            </p:nvSpPr>
            <p:spPr>
              <a:xfrm>
                <a:off x="838200" y="1481070"/>
                <a:ext cx="10515600" cy="4695893"/>
              </a:xfrm>
              <a:blipFill rotWithShape="0">
                <a:blip r:embed="rId2"/>
                <a:stretch>
                  <a:fillRect l="-580"/>
                </a:stretch>
              </a:blipFill>
            </p:spPr>
            <p:txBody>
              <a:bodyPr/>
              <a:lstStyle/>
              <a:p>
                <a:r>
                  <a:rPr lang="en-US">
                    <a:noFill/>
                  </a:rPr>
                  <a:t> </a:t>
                </a:r>
              </a:p>
            </p:txBody>
          </p:sp>
        </mc:Fallback>
      </mc:AlternateContent>
    </p:spTree>
    <p:extLst>
      <p:ext uri="{BB962C8B-B14F-4D97-AF65-F5344CB8AC3E}">
        <p14:creationId xmlns:p14="http://schemas.microsoft.com/office/powerpoint/2010/main" val="22433838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2M-3S-HSMD as a non-CP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4546" y="1365162"/>
                <a:ext cx="11199254" cy="5280337"/>
              </a:xfrm>
            </p:spPr>
            <p:txBody>
              <a:bodyPr>
                <a:normAutofit fontScale="85000" lnSpcReduction="10000"/>
              </a:bodyPr>
              <a:lstStyle/>
              <a:p>
                <a:pPr marL="0" indent="0">
                  <a:buNone/>
                </a:pPr>
                <a:r>
                  <a:rPr lang="en-US"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i="1">
                            <a:latin typeface="Cambria Math"/>
                          </a:rPr>
                        </m:ctrlPr>
                      </m:dPr>
                      <m:e>
                        <m:m>
                          <m:mPr>
                            <m:mcs>
                              <m:mc>
                                <m:mcPr>
                                  <m:count m:val="4"/>
                                  <m:mcJc m:val="center"/>
                                </m:mcPr>
                              </m:mc>
                            </m:mcs>
                            <m:ctrlPr>
                              <a:rPr lang="en-US" i="1">
                                <a:latin typeface="Cambria Math"/>
                              </a:rPr>
                            </m:ctrlPr>
                          </m:mPr>
                          <m:mr>
                            <m:e>
                              <m:r>
                                <a:rPr lang="en-US" i="1">
                                  <a:latin typeface="Cambria Math"/>
                                </a:rPr>
                                <m:t>0</m:t>
                              </m:r>
                            </m:e>
                            <m:e>
                              <m:r>
                                <a:rPr lang="en-US" i="1">
                                  <a:latin typeface="Cambria Math"/>
                                </a:rPr>
                                <m:t>1</m:t>
                              </m:r>
                            </m:e>
                            <m:e>
                              <m:r>
                                <a:rPr lang="en-US" i="1">
                                  <a:latin typeface="Cambria Math"/>
                                </a:rPr>
                                <m:t>0</m:t>
                              </m:r>
                            </m:e>
                            <m:e>
                              <m:r>
                                <a:rPr lang="en-US" i="1">
                                  <a:latin typeface="Cambria Math"/>
                                </a:rPr>
                                <m:t>0</m:t>
                              </m:r>
                            </m:e>
                          </m:mr>
                          <m:mr>
                            <m:e>
                              <m:r>
                                <a:rPr lang="en-US" i="1">
                                  <a:latin typeface="Cambria Math"/>
                                </a:rPr>
                                <m:t>−(</m:t>
                              </m:r>
                              <m:r>
                                <a:rPr lang="en-US" i="1">
                                  <a:latin typeface="Cambria Math"/>
                                </a:rPr>
                                <m:t>𝑘</m:t>
                              </m:r>
                              <m:r>
                                <a:rPr lang="en-US" i="1">
                                  <a:latin typeface="Cambria Math"/>
                                </a:rPr>
                                <m:t>1+</m:t>
                              </m:r>
                              <m:r>
                                <a:rPr lang="en-US" i="1">
                                  <a:latin typeface="Cambria Math"/>
                                </a:rPr>
                                <m:t>𝑘</m:t>
                              </m:r>
                              <m:r>
                                <a:rPr lang="en-US" i="1">
                                  <a:latin typeface="Cambria Math"/>
                                </a:rPr>
                                <m:t>2)/</m:t>
                              </m:r>
                              <m:r>
                                <a:rPr lang="en-US" i="1">
                                  <a:latin typeface="Cambria Math"/>
                                </a:rPr>
                                <m:t>𝑚</m:t>
                              </m:r>
                              <m:r>
                                <a:rPr lang="en-US" i="1">
                                  <a:latin typeface="Cambria Math"/>
                                </a:rPr>
                                <m:t>1</m:t>
                              </m:r>
                            </m:e>
                            <m:e>
                              <m:r>
                                <a:rPr lang="en-US" i="1">
                                  <a:latin typeface="Cambria Math"/>
                                </a:rPr>
                                <m:t>−</m:t>
                              </m:r>
                              <m:r>
                                <a:rPr lang="en-US" i="1">
                                  <a:latin typeface="Cambria Math"/>
                                </a:rPr>
                                <m:t>𝑟</m:t>
                              </m:r>
                              <m:r>
                                <a:rPr lang="en-US" i="1">
                                  <a:latin typeface="Cambria Math"/>
                                </a:rPr>
                                <m:t>1/</m:t>
                              </m:r>
                              <m:r>
                                <a:rPr lang="en-US" i="1">
                                  <a:latin typeface="Cambria Math"/>
                                </a:rPr>
                                <m:t>𝑚</m:t>
                              </m:r>
                              <m:r>
                                <a:rPr lang="en-US" i="1">
                                  <a:latin typeface="Cambria Math"/>
                                </a:rPr>
                                <m:t>1</m:t>
                              </m:r>
                            </m:e>
                            <m:e>
                              <m:r>
                                <a:rPr lang="en-US" i="1">
                                  <a:latin typeface="Cambria Math"/>
                                </a:rPr>
                                <m:t>𝑘</m:t>
                              </m:r>
                              <m:r>
                                <a:rPr lang="en-US" i="1">
                                  <a:latin typeface="Cambria Math"/>
                                </a:rPr>
                                <m:t>2/</m:t>
                              </m:r>
                              <m:r>
                                <a:rPr lang="en-US" i="1">
                                  <a:latin typeface="Cambria Math"/>
                                </a:rPr>
                                <m:t>𝑚</m:t>
                              </m:r>
                              <m:r>
                                <a:rPr lang="en-US" i="1">
                                  <a:latin typeface="Cambria Math"/>
                                </a:rPr>
                                <m:t>1</m:t>
                              </m:r>
                            </m:e>
                            <m:e>
                              <m:r>
                                <a:rPr lang="en-US" i="1">
                                  <a:latin typeface="Cambria Math"/>
                                </a:rPr>
                                <m:t>0</m:t>
                              </m:r>
                            </m:e>
                          </m:mr>
                          <m:mr>
                            <m:e>
                              <m:r>
                                <a:rPr lang="en-US" i="1">
                                  <a:latin typeface="Cambria Math"/>
                                </a:rPr>
                                <m:t>0</m:t>
                              </m:r>
                            </m:e>
                            <m:e>
                              <m:r>
                                <a:rPr lang="en-US" i="1">
                                  <a:latin typeface="Cambria Math"/>
                                </a:rPr>
                                <m:t>0</m:t>
                              </m:r>
                            </m:e>
                            <m:e>
                              <m:r>
                                <a:rPr lang="en-US" i="1">
                                  <a:latin typeface="Cambria Math"/>
                                </a:rPr>
                                <m:t>0</m:t>
                              </m:r>
                            </m:e>
                            <m:e>
                              <m:r>
                                <a:rPr lang="en-US" i="1">
                                  <a:latin typeface="Cambria Math"/>
                                </a:rPr>
                                <m:t>1</m:t>
                              </m:r>
                            </m:e>
                          </m:mr>
                          <m:mr>
                            <m:e>
                              <m:r>
                                <a:rPr lang="en-US" i="1">
                                  <a:latin typeface="Cambria Math"/>
                                </a:rPr>
                                <m:t>𝑘</m:t>
                              </m:r>
                              <m:r>
                                <a:rPr lang="en-US" i="1">
                                  <a:latin typeface="Cambria Math"/>
                                </a:rPr>
                                <m:t>2/</m:t>
                              </m:r>
                              <m:r>
                                <a:rPr lang="en-US" i="1">
                                  <a:latin typeface="Cambria Math"/>
                                </a:rPr>
                                <m:t>𝑚</m:t>
                              </m:r>
                              <m:r>
                                <a:rPr lang="en-US" i="1">
                                  <a:latin typeface="Cambria Math"/>
                                </a:rPr>
                                <m:t>2</m:t>
                              </m:r>
                            </m:e>
                            <m:e>
                              <m:r>
                                <a:rPr lang="en-US" i="1">
                                  <a:latin typeface="Cambria Math"/>
                                </a:rPr>
                                <m:t>0</m:t>
                              </m:r>
                            </m:e>
                            <m:e>
                              <m:r>
                                <a:rPr lang="en-US" i="1">
                                  <a:latin typeface="Cambria Math"/>
                                </a:rPr>
                                <m:t>−(</m:t>
                              </m:r>
                              <m:r>
                                <a:rPr lang="en-US" i="1">
                                  <a:latin typeface="Cambria Math"/>
                                </a:rPr>
                                <m:t>𝑘</m:t>
                              </m:r>
                              <m:r>
                                <a:rPr lang="en-US" i="1">
                                  <a:latin typeface="Cambria Math"/>
                                </a:rPr>
                                <m:t>2+</m:t>
                              </m:r>
                              <m:r>
                                <a:rPr lang="en-US" i="1">
                                  <a:latin typeface="Cambria Math"/>
                                </a:rPr>
                                <m:t>𝑘</m:t>
                              </m:r>
                              <m:r>
                                <a:rPr lang="en-US" i="1">
                                  <a:latin typeface="Cambria Math"/>
                                </a:rPr>
                                <m:t>3)/</m:t>
                              </m:r>
                              <m:r>
                                <a:rPr lang="en-US" i="1">
                                  <a:latin typeface="Cambria Math"/>
                                </a:rPr>
                                <m:t>𝑚</m:t>
                              </m:r>
                              <m:r>
                                <a:rPr lang="en-US" i="1">
                                  <a:latin typeface="Cambria Math"/>
                                </a:rPr>
                                <m:t>2</m:t>
                              </m:r>
                            </m:e>
                            <m:e>
                              <m:r>
                                <a:rPr lang="en-US" i="1">
                                  <a:latin typeface="Cambria Math"/>
                                </a:rPr>
                                <m:t>−</m:t>
                              </m:r>
                              <m:r>
                                <a:rPr lang="en-US" i="1">
                                  <a:latin typeface="Cambria Math"/>
                                </a:rPr>
                                <m:t>𝑟</m:t>
                              </m:r>
                              <m:r>
                                <a:rPr lang="en-US" i="1">
                                  <a:latin typeface="Cambria Math"/>
                                </a:rPr>
                                <m:t>2/</m:t>
                              </m:r>
                              <m:r>
                                <a:rPr lang="en-US" i="1">
                                  <a:latin typeface="Cambria Math"/>
                                </a:rPr>
                                <m:t>𝑚</m:t>
                              </m:r>
                              <m:r>
                                <a:rPr lang="en-US" i="1">
                                  <a:latin typeface="Cambria Math"/>
                                </a:rPr>
                                <m:t>2</m:t>
                              </m:r>
                            </m:e>
                          </m:mr>
                        </m:m>
                      </m:e>
                    </m:d>
                  </m:oMath>
                </a14:m>
                <a:r>
                  <a:rPr lang="en-US" dirty="0">
                    <a:latin typeface="Times New Roman" panose="02020603050405020304" pitchFamily="18" charset="0"/>
                    <a:cs typeface="Times New Roman" panose="02020603050405020304" pitchFamily="18" charset="0"/>
                  </a:rPr>
                  <a:t>U(t)                           </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a:t>
                </a:r>
                <a14:m>
                  <m:oMath xmlns:m="http://schemas.openxmlformats.org/officeDocument/2006/math">
                    <m:d>
                      <m:dPr>
                        <m:begChr m:val="["/>
                        <m:endChr m:val="]"/>
                        <m:ctrlPr>
                          <a:rPr lang="en-US" i="1">
                            <a:latin typeface="Cambria Math"/>
                          </a:rPr>
                        </m:ctrlPr>
                      </m:dPr>
                      <m:e>
                        <m:m>
                          <m:mPr>
                            <m:mcs>
                              <m:mc>
                                <m:mcPr>
                                  <m:count m:val="1"/>
                                  <m:mcJc m:val="center"/>
                                </m:mcPr>
                              </m:mc>
                            </m:mcs>
                            <m:ctrlPr>
                              <a:rPr lang="en-US" i="1">
                                <a:latin typeface="Cambria Math"/>
                              </a:rPr>
                            </m:ctrlPr>
                          </m:mPr>
                          <m:mr>
                            <m:e>
                              <m:r>
                                <a:rPr lang="en-US" i="1">
                                  <a:latin typeface="Cambria Math"/>
                                </a:rPr>
                                <m:t>0</m:t>
                              </m:r>
                            </m:e>
                          </m:mr>
                          <m:mr>
                            <m:e>
                              <m:r>
                                <a:rPr lang="en-US">
                                  <a:latin typeface="Cambria Math"/>
                                </a:rPr>
                                <m:t>(</m:t>
                              </m:r>
                              <m:r>
                                <m:rPr>
                                  <m:sty m:val="p"/>
                                </m:rPr>
                                <a:rPr lang="en-US">
                                  <a:latin typeface="Cambria Math"/>
                                </a:rPr>
                                <m:t>Fdcos</m:t>
                              </m:r>
                              <m:r>
                                <a:rPr lang="en-US">
                                  <a:latin typeface="Cambria Math"/>
                                </a:rPr>
                                <m:t>(</m:t>
                              </m:r>
                              <m:r>
                                <m:rPr>
                                  <m:sty m:val="p"/>
                                </m:rPr>
                                <a:rPr lang="en-US">
                                  <a:latin typeface="Cambria Math"/>
                                </a:rPr>
                                <m:t>ωt</m:t>
                              </m:r>
                              <m:r>
                                <a:rPr lang="en-US">
                                  <a:latin typeface="Cambria Math"/>
                                </a:rPr>
                                <m:t>))/</m:t>
                              </m:r>
                              <m:r>
                                <m:rPr>
                                  <m:sty m:val="p"/>
                                </m:rPr>
                                <a:rPr lang="en-US">
                                  <a:latin typeface="Cambria Math"/>
                                </a:rPr>
                                <m:t>m</m:t>
                              </m:r>
                              <m:r>
                                <a:rPr lang="en-US">
                                  <a:latin typeface="Cambria Math"/>
                                </a:rPr>
                                <m:t>1</m:t>
                              </m:r>
                            </m:e>
                          </m:mr>
                          <m:mr>
                            <m:e>
                              <m:r>
                                <a:rPr lang="en-US" i="1">
                                  <a:latin typeface="Cambria Math"/>
                                </a:rPr>
                                <m:t>0</m:t>
                              </m:r>
                            </m:e>
                          </m:mr>
                          <m:mr>
                            <m:e>
                              <m:r>
                                <m:rPr>
                                  <m:sty m:val="p"/>
                                </m:rPr>
                                <a:rPr lang="en-US">
                                  <a:latin typeface="Cambria Math"/>
                                </a:rPr>
                                <m:t>F</m:t>
                              </m:r>
                              <m:r>
                                <m:rPr>
                                  <m:sty m:val="p"/>
                                </m:rPr>
                                <a:rPr lang="en-US" baseline="-25000">
                                  <a:latin typeface="Cambria Math"/>
                                </a:rPr>
                                <m:t>d</m:t>
                              </m:r>
                              <m:r>
                                <m:rPr>
                                  <m:sty m:val="p"/>
                                </m:rPr>
                                <a:rPr lang="en-US">
                                  <a:latin typeface="Cambria Math"/>
                                </a:rPr>
                                <m:t>cos</m:t>
                              </m:r>
                              <m:r>
                                <a:rPr lang="en-US">
                                  <a:latin typeface="Cambria Math"/>
                                </a:rPr>
                                <m:t>(</m:t>
                              </m:r>
                              <m:r>
                                <m:rPr>
                                  <m:sty m:val="p"/>
                                </m:rPr>
                                <a:rPr lang="en-US">
                                  <a:latin typeface="Cambria Math"/>
                                </a:rPr>
                                <m:t>ωt</m:t>
                              </m:r>
                              <m:r>
                                <a:rPr lang="en-US">
                                  <a:latin typeface="Cambria Math"/>
                                </a:rPr>
                                <m:t>)/</m:t>
                              </m:r>
                              <m:r>
                                <m:rPr>
                                  <m:sty m:val="p"/>
                                </m:rPr>
                                <a:rPr lang="en-US">
                                  <a:latin typeface="Cambria Math"/>
                                </a:rPr>
                                <m:t>m</m:t>
                              </m:r>
                              <m:r>
                                <a:rPr lang="en-US">
                                  <a:latin typeface="Cambria Math"/>
                                </a:rPr>
                                <m:t>2</m:t>
                              </m:r>
                            </m:e>
                          </m:mr>
                        </m:m>
                      </m:e>
                    </m:d>
                  </m:oMath>
                </a14:m>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U(0)= </a:t>
                </a:r>
                <a14:m>
                  <m:oMath xmlns:m="http://schemas.openxmlformats.org/officeDocument/2006/math">
                    <m:d>
                      <m:dPr>
                        <m:begChr m:val="["/>
                        <m:endChr m:val="]"/>
                        <m:ctrlPr>
                          <a:rPr lang="en-US" i="1">
                            <a:latin typeface="Cambria Math"/>
                          </a:rPr>
                        </m:ctrlPr>
                      </m:dPr>
                      <m:e>
                        <m:m>
                          <m:mPr>
                            <m:mcs>
                              <m:mc>
                                <m:mcPr>
                                  <m:count m:val="1"/>
                                  <m:mcJc m:val="center"/>
                                </m:mcPr>
                              </m:mc>
                            </m:mcs>
                            <m:ctrlPr>
                              <a:rPr lang="en-US" i="1">
                                <a:latin typeface="Cambria Math"/>
                              </a:rPr>
                            </m:ctrlPr>
                          </m:mPr>
                          <m:mr>
                            <m:e>
                              <m:r>
                                <a:rPr lang="en-US" i="1">
                                  <a:latin typeface="Cambria Math"/>
                                </a:rPr>
                                <m:t>𝑥</m:t>
                              </m:r>
                              <m:r>
                                <a:rPr lang="en-US" i="1">
                                  <a:latin typeface="Cambria Math"/>
                                </a:rPr>
                                <m:t>10</m:t>
                              </m:r>
                            </m:e>
                          </m:mr>
                          <m:mr>
                            <m:e>
                              <m:r>
                                <a:rPr lang="en-US" i="1">
                                  <a:latin typeface="Cambria Math"/>
                                </a:rPr>
                                <m:t>𝑥</m:t>
                              </m:r>
                              <m:r>
                                <a:rPr lang="en-US" i="1">
                                  <a:latin typeface="Cambria Math"/>
                                </a:rPr>
                                <m:t>11</m:t>
                              </m:r>
                            </m:e>
                          </m:mr>
                          <m:mr>
                            <m:e>
                              <m:r>
                                <a:rPr lang="en-US" i="1">
                                  <a:latin typeface="Cambria Math"/>
                                </a:rPr>
                                <m:t>𝑥</m:t>
                              </m:r>
                              <m:r>
                                <a:rPr lang="en-US" i="1">
                                  <a:latin typeface="Cambria Math"/>
                                </a:rPr>
                                <m:t>20</m:t>
                              </m:r>
                            </m:e>
                          </m:mr>
                          <m:mr>
                            <m:e>
                              <m:r>
                                <a:rPr lang="en-US" i="1">
                                  <a:latin typeface="Cambria Math"/>
                                </a:rPr>
                                <m:t>𝑥</m:t>
                              </m:r>
                              <m:r>
                                <a:rPr lang="en-US" i="1">
                                  <a:latin typeface="Cambria Math"/>
                                </a:rPr>
                                <m:t>21</m:t>
                              </m:r>
                            </m:e>
                          </m:mr>
                        </m:m>
                      </m:e>
                    </m:d>
                  </m:oMath>
                </a14:m>
                <a:r>
                  <a:rPr lang="en-US" dirty="0">
                    <a:latin typeface="Times New Roman" panose="02020603050405020304" pitchFamily="18" charset="0"/>
                    <a:cs typeface="Times New Roman" panose="02020603050405020304" pitchFamily="18" charset="0"/>
                  </a:rPr>
                  <a:t> , t &gt; 0</a:t>
                </a:r>
              </a:p>
              <a:p>
                <a:pPr marL="0" indent="0">
                  <a:buNone/>
                </a:pPr>
                <a:r>
                  <a:rPr lang="en-US" dirty="0"/>
                  <a:t> </a:t>
                </a:r>
              </a:p>
              <a:p>
                <a:pPr marL="0" indent="0">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4546" y="1365162"/>
                <a:ext cx="11199254" cy="5280337"/>
              </a:xfrm>
              <a:blipFill rotWithShape="0">
                <a:blip r:embed="rId2"/>
                <a:stretch>
                  <a:fillRect l="-816" t="-2425" r="-653"/>
                </a:stretch>
              </a:blipFill>
            </p:spPr>
            <p:txBody>
              <a:bodyPr/>
              <a:lstStyle/>
              <a:p>
                <a:r>
                  <a:rPr lang="en-US">
                    <a:noFill/>
                  </a:rPr>
                  <a:t> </a:t>
                </a:r>
              </a:p>
            </p:txBody>
          </p:sp>
        </mc:Fallback>
      </mc:AlternateContent>
    </p:spTree>
    <p:extLst>
      <p:ext uri="{BB962C8B-B14F-4D97-AF65-F5344CB8AC3E}">
        <p14:creationId xmlns:p14="http://schemas.microsoft.com/office/powerpoint/2010/main" val="1541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Solutions to non-CP models</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The fact that each non-homogenous model can be reformulated as a non-CP does not guarantee the existence of their solutions. The continuity of the forcing term (vector) is necessary by Theorem 5.3.1.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function from R to R</a:t>
            </a:r>
            <a:r>
              <a:rPr lang="en-US" baseline="30000" dirty="0" smtClean="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is continuous if and only if each component of the vector valued function is continuous. As the components of each forcing term are either scalar multiples of cosine or constants (which are both clearly continuous) each forcing term is continuous, so each formulated non-CP has a unique solution. Therefore, each of the original non-homogenous models has a solution.   </a:t>
            </a:r>
            <a:endParaRPr lang="en-US" baseline="30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7885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Overpowering Forcing </a:t>
            </a:r>
            <a:r>
              <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erms </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nSpc>
                <a:spcPct val="150000"/>
              </a:lnSpc>
              <a:buNone/>
            </a:pPr>
            <a:r>
              <a:rPr lang="en-US" dirty="0" smtClean="0">
                <a:latin typeface="Times New Roman" panose="02020603050405020304" pitchFamily="18" charset="0"/>
                <a:cs typeface="Times New Roman" panose="02020603050405020304" pitchFamily="18" charset="0"/>
              </a:rPr>
              <a:t>For the non-homogenous models, are there forcing terms that can be prescribed to cause the displacement of the masses to grow in time (at least for finite time)? The answer is yes, and two examples of such forcing functions are f(t)=e</a:t>
            </a:r>
            <a:r>
              <a:rPr lang="en-US" baseline="30000" dirty="0" smtClean="0">
                <a:latin typeface="Times New Roman" panose="02020603050405020304" pitchFamily="18" charset="0"/>
                <a:cs typeface="Times New Roman" panose="02020603050405020304" pitchFamily="18" charset="0"/>
              </a:rPr>
              <a:t>t </a:t>
            </a:r>
            <a:r>
              <a:rPr lang="en-US" dirty="0" smtClean="0">
                <a:latin typeface="Times New Roman" panose="02020603050405020304" pitchFamily="18" charset="0"/>
                <a:cs typeface="Times New Roman" panose="02020603050405020304" pitchFamily="18" charset="0"/>
              </a:rPr>
              <a:t> and f(t)=</a:t>
            </a:r>
            <a:r>
              <a:rPr lang="en-US" dirty="0" err="1" smtClean="0">
                <a:latin typeface="Times New Roman" panose="02020603050405020304" pitchFamily="18" charset="0"/>
                <a:cs typeface="Times New Roman" panose="02020603050405020304" pitchFamily="18" charset="0"/>
              </a:rPr>
              <a:t>t</a:t>
            </a:r>
            <a:r>
              <a:rPr lang="en-US" baseline="30000" dirty="0" err="1" smtClean="0">
                <a:latin typeface="Times New Roman" panose="02020603050405020304" pitchFamily="18" charset="0"/>
                <a:cs typeface="Times New Roman" panose="02020603050405020304" pitchFamily="18" charset="0"/>
              </a:rPr>
              <a:t>n</a:t>
            </a:r>
            <a:r>
              <a:rPr lang="en-US" baseline="30000"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where n is a natural number greater than or equal to 2. On the next slide are the graphs of solutions to 2M-2S-HSM with each of these forcing functions.</a:t>
            </a:r>
            <a:endParaRPr lang="en-US" baseline="30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8495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Overpowering Forcing Terms</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0" y="1690688"/>
            <a:ext cx="5417498" cy="4074255"/>
          </a:xfrm>
          <a:prstGeom prst="rect">
            <a:avLst/>
          </a:prstGeom>
        </p:spPr>
      </p:pic>
      <p:sp>
        <p:nvSpPr>
          <p:cNvPr id="6" name="TextBox 5"/>
          <p:cNvSpPr txBox="1"/>
          <p:nvPr/>
        </p:nvSpPr>
        <p:spPr>
          <a:xfrm>
            <a:off x="838200" y="5611505"/>
            <a:ext cx="3643648" cy="1246495"/>
          </a:xfrm>
          <a:prstGeom prst="rect">
            <a:avLst/>
          </a:prstGeom>
          <a:noFill/>
        </p:spPr>
        <p:txBody>
          <a:bodyPr wrap="square" rtlCol="0">
            <a:spAutoFit/>
          </a:bodyPr>
          <a:lstStyle/>
          <a:p>
            <a:r>
              <a:rPr lang="en-US" sz="2500" dirty="0" smtClean="0">
                <a:latin typeface="Times New Roman" panose="02020603050405020304" pitchFamily="18" charset="0"/>
                <a:cs typeface="Times New Roman" panose="02020603050405020304" pitchFamily="18" charset="0"/>
              </a:rPr>
              <a:t>Solutions to 2M-2S-HSM with exponential forcing term</a:t>
            </a:r>
            <a:endParaRPr lang="en-US" sz="25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stretch>
            <a:fillRect/>
          </a:stretch>
        </p:blipFill>
        <p:spPr>
          <a:xfrm>
            <a:off x="5490892" y="1744774"/>
            <a:ext cx="5353120" cy="4020169"/>
          </a:xfrm>
          <a:prstGeom prst="rect">
            <a:avLst/>
          </a:prstGeom>
        </p:spPr>
      </p:pic>
      <p:sp>
        <p:nvSpPr>
          <p:cNvPr id="8" name="TextBox 7"/>
          <p:cNvSpPr txBox="1"/>
          <p:nvPr/>
        </p:nvSpPr>
        <p:spPr>
          <a:xfrm>
            <a:off x="6219422" y="5555197"/>
            <a:ext cx="3643648" cy="861774"/>
          </a:xfrm>
          <a:prstGeom prst="rect">
            <a:avLst/>
          </a:prstGeom>
          <a:noFill/>
        </p:spPr>
        <p:txBody>
          <a:bodyPr wrap="square" rtlCol="0">
            <a:spAutoFit/>
          </a:bodyPr>
          <a:lstStyle/>
          <a:p>
            <a:r>
              <a:rPr lang="en-US" sz="2500" dirty="0" smtClean="0">
                <a:latin typeface="Times New Roman" panose="02020603050405020304" pitchFamily="18" charset="0"/>
                <a:cs typeface="Times New Roman" panose="02020603050405020304" pitchFamily="18" charset="0"/>
              </a:rPr>
              <a:t>Solutions to 2M-2S-HSM with forcing term f(t)= t</a:t>
            </a:r>
            <a:r>
              <a:rPr lang="en-US" sz="2500" baseline="30000" dirty="0" smtClean="0">
                <a:latin typeface="Times New Roman" panose="02020603050405020304" pitchFamily="18" charset="0"/>
                <a:cs typeface="Times New Roman" panose="02020603050405020304" pitchFamily="18" charset="0"/>
              </a:rPr>
              <a:t>2</a:t>
            </a:r>
            <a:endParaRPr lang="en-US"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34807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Non-linear Forcing Terms</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4000" dirty="0" smtClean="0">
                <a:latin typeface="Times New Roman" panose="02020603050405020304" pitchFamily="18" charset="0"/>
                <a:cs typeface="Times New Roman" panose="02020603050405020304" pitchFamily="18" charset="0"/>
              </a:rPr>
              <a:t>The final step in extending the models of the dampened and un-dampened systems is the inclusion of a nonlinear restoring force. Specifically, this involves replacing –kx by           –kx+</a:t>
            </a:r>
            <a:r>
              <a:rPr lang="el-GR" sz="4000" dirty="0" smtClean="0">
                <a:latin typeface="Times New Roman" panose="02020603050405020304" pitchFamily="18" charset="0"/>
                <a:cs typeface="Times New Roman" panose="02020603050405020304" pitchFamily="18" charset="0"/>
              </a:rPr>
              <a:t>μ</a:t>
            </a:r>
            <a:r>
              <a:rPr lang="en-US" sz="4000" dirty="0" smtClean="0">
                <a:latin typeface="Times New Roman" panose="02020603050405020304" pitchFamily="18" charset="0"/>
                <a:cs typeface="Times New Roman" panose="02020603050405020304" pitchFamily="18" charset="0"/>
              </a:rPr>
              <a:t>x</a:t>
            </a:r>
            <a:r>
              <a:rPr lang="en-US" sz="4000" baseline="30000" dirty="0" smtClean="0">
                <a:latin typeface="Times New Roman" panose="02020603050405020304" pitchFamily="18" charset="0"/>
                <a:cs typeface="Times New Roman" panose="02020603050405020304" pitchFamily="18" charset="0"/>
              </a:rPr>
              <a:t>3</a:t>
            </a:r>
            <a:r>
              <a:rPr lang="en-US" sz="4000" dirty="0" smtClean="0">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0755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Example Model: 2M-3S-HSMD</a:t>
            </a:r>
            <a:endParaRPr lang="en-US"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7425" y="1825625"/>
            <a:ext cx="11186375" cy="4351338"/>
          </a:xfrm>
        </p:spPr>
        <p:txBody>
          <a:bodyPr/>
          <a:lstStyle/>
          <a:p>
            <a:pPr marL="0" marR="0" indent="0">
              <a:lnSpc>
                <a:spcPct val="115000"/>
              </a:lnSpc>
              <a:spcBef>
                <a:spcPts val="0"/>
              </a:spcBef>
              <a:spcAft>
                <a:spcPts val="1000"/>
              </a:spcAft>
              <a:buNone/>
            </a:pP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m</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”(t)=-k</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 μx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baseline="30000"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+k</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 μ(x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400" baseline="30000"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-r</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’(t)+ </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F</a:t>
            </a:r>
            <a:r>
              <a:rPr lang="en-US" sz="3400" baseline="-25000" dirty="0" err="1" smtClean="0">
                <a:effectLst/>
                <a:latin typeface="Times New Roman" panose="02020603050405020304" pitchFamily="18" charset="0"/>
                <a:ea typeface="Calibri" panose="020F0502020204030204" pitchFamily="34" charset="0"/>
                <a:cs typeface="Times New Roman" panose="02020603050405020304" pitchFamily="18" charset="0"/>
              </a:rPr>
              <a:t>d</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cos</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ωt</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endParaRPr lang="en-US" sz="3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m</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”(t)=-k</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 μx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baseline="300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–k</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 </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 μ(x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400" baseline="300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–r</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x</a:t>
            </a:r>
            <a:r>
              <a:rPr lang="en-US" sz="3400" baseline="-25000" dirty="0" smtClean="0">
                <a:effectLst/>
                <a:latin typeface="Times New Roman" panose="02020603050405020304" pitchFamily="18" charset="0"/>
                <a:ea typeface="Calibri" panose="020F0502020204030204" pitchFamily="34" charset="0"/>
                <a:cs typeface="Times New Roman" panose="02020603050405020304" pitchFamily="18" charset="0"/>
              </a:rPr>
              <a:t>2</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’(t)+ </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F</a:t>
            </a:r>
            <a:r>
              <a:rPr lang="en-US" sz="3400" baseline="-25000" dirty="0" err="1" smtClean="0">
                <a:effectLst/>
                <a:latin typeface="Times New Roman" panose="02020603050405020304" pitchFamily="18" charset="0"/>
                <a:ea typeface="Calibri" panose="020F0502020204030204" pitchFamily="34" charset="0"/>
                <a:cs typeface="Times New Roman" panose="02020603050405020304" pitchFamily="18" charset="0"/>
              </a:rPr>
              <a:t>d</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cos</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400" dirty="0" err="1" smtClean="0">
                <a:effectLst/>
                <a:latin typeface="Times New Roman" panose="02020603050405020304" pitchFamily="18" charset="0"/>
                <a:ea typeface="Calibri" panose="020F0502020204030204" pitchFamily="34" charset="0"/>
                <a:cs typeface="Times New Roman" panose="02020603050405020304" pitchFamily="18" charset="0"/>
              </a:rPr>
              <a:t>ωt</a:t>
            </a:r>
            <a:r>
              <a:rPr lang="en-US" sz="3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0733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97" y="365125"/>
            <a:ext cx="11310425" cy="1325563"/>
          </a:xfrm>
        </p:spPr>
        <p:txBody>
          <a:bodyPr>
            <a:normAutofit/>
          </a:bodyPr>
          <a:lstStyle/>
          <a:p>
            <a:pPr algn="ctr"/>
            <a:r>
              <a:rPr lang="en-US" sz="4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Example semi-linear CP formulation: 2M-3S-HSMD </a:t>
            </a:r>
            <a:endParaRPr lang="en-US" sz="4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81070"/>
            <a:ext cx="10515600" cy="5164429"/>
          </a:xfrm>
        </p:spPr>
        <p:txBody>
          <a:bodyPr/>
          <a:lstStyle/>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Consider Semi-Linear CP: U’(t)=AU(t) +F(t, U(t))</a:t>
            </a:r>
          </a:p>
          <a:p>
            <a:pPr marL="0" indent="0">
              <a:buNone/>
            </a:pPr>
            <a:r>
              <a:rPr lang="en-US" sz="3500" dirty="0" smtClean="0">
                <a:latin typeface="Times New Roman" panose="02020603050405020304" pitchFamily="18" charset="0"/>
                <a:cs typeface="Times New Roman" panose="02020603050405020304" pitchFamily="18" charset="0"/>
              </a:rPr>
              <a:t>                         U(0)=</a:t>
            </a:r>
            <a:r>
              <a:rPr lang="en-US" sz="3500" dirty="0" err="1" smtClean="0">
                <a:latin typeface="Times New Roman" panose="02020603050405020304" pitchFamily="18" charset="0"/>
                <a:cs typeface="Times New Roman" panose="02020603050405020304" pitchFamily="18" charset="0"/>
              </a:rPr>
              <a:t>U</a:t>
            </a:r>
            <a:r>
              <a:rPr lang="en-US" sz="3500" baseline="-25000" dirty="0" err="1" smtClean="0">
                <a:latin typeface="Times New Roman" panose="02020603050405020304" pitchFamily="18" charset="0"/>
                <a:cs typeface="Times New Roman" panose="02020603050405020304" pitchFamily="18" charset="0"/>
              </a:rPr>
              <a:t>o</a:t>
            </a:r>
            <a:r>
              <a:rPr lang="en-US" sz="3500" dirty="0" smtClean="0">
                <a:latin typeface="Times New Roman" panose="02020603050405020304" pitchFamily="18" charset="0"/>
                <a:cs typeface="Times New Roman" panose="02020603050405020304" pitchFamily="18" charset="0"/>
              </a:rPr>
              <a:t> , t &gt; 0 </a:t>
            </a:r>
          </a:p>
          <a:p>
            <a:pPr marL="0" indent="0">
              <a:buNone/>
            </a:pPr>
            <a:r>
              <a:rPr lang="en-US" sz="3500" dirty="0" smtClean="0">
                <a:latin typeface="Times New Roman" panose="02020603050405020304" pitchFamily="18" charset="0"/>
                <a:cs typeface="Times New Roman" panose="02020603050405020304" pitchFamily="18" charset="0"/>
              </a:rPr>
              <a:t> Where U: [0, ∞)            R</a:t>
            </a:r>
            <a:r>
              <a:rPr lang="en-US" sz="3500" baseline="30000" dirty="0" smtClean="0">
                <a:latin typeface="Times New Roman" panose="02020603050405020304" pitchFamily="18" charset="0"/>
                <a:cs typeface="Times New Roman" panose="02020603050405020304" pitchFamily="18" charset="0"/>
              </a:rPr>
              <a:t>4</a:t>
            </a:r>
            <a:r>
              <a:rPr lang="en-US" sz="3500" dirty="0" smtClean="0">
                <a:latin typeface="Times New Roman" panose="02020603050405020304" pitchFamily="18" charset="0"/>
                <a:cs typeface="Times New Roman" panose="02020603050405020304" pitchFamily="18" charset="0"/>
              </a:rPr>
              <a:t> , F: [0, ∞) x R</a:t>
            </a:r>
            <a:r>
              <a:rPr lang="en-US" sz="3500" baseline="30000" dirty="0" smtClean="0">
                <a:latin typeface="Times New Roman" panose="02020603050405020304" pitchFamily="18" charset="0"/>
                <a:cs typeface="Times New Roman" panose="02020603050405020304" pitchFamily="18" charset="0"/>
              </a:rPr>
              <a:t>4</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R</a:t>
            </a:r>
            <a:r>
              <a:rPr lang="en-US" sz="3500" baseline="30000" dirty="0" err="1" smtClean="0">
                <a:latin typeface="Times New Roman" panose="02020603050405020304" pitchFamily="18" charset="0"/>
                <a:cs typeface="Times New Roman" panose="02020603050405020304" pitchFamily="18" charset="0"/>
              </a:rPr>
              <a:t>4</a:t>
            </a:r>
            <a:r>
              <a:rPr lang="en-US" sz="3500" dirty="0" smtClean="0">
                <a:latin typeface="Times New Roman" panose="02020603050405020304" pitchFamily="18" charset="0"/>
                <a:cs typeface="Times New Roman" panose="02020603050405020304" pitchFamily="18" charset="0"/>
              </a:rPr>
              <a:t> and A is a 4x4 coefficient matrix. </a:t>
            </a:r>
          </a:p>
          <a:p>
            <a:pPr marL="0" indent="0">
              <a:buNone/>
            </a:pPr>
            <a:r>
              <a:rPr lang="en-US" sz="3500" dirty="0" smtClean="0">
                <a:latin typeface="Times New Roman" panose="02020603050405020304" pitchFamily="18" charset="0"/>
                <a:cs typeface="Times New Roman" panose="02020603050405020304" pitchFamily="18" charset="0"/>
              </a:rPr>
              <a:t>Assume the following ICs: x1 (0)=x10 , x1’(0)=x11 , x2(0)=x20 , x2’(0)=x21</a:t>
            </a:r>
          </a:p>
          <a:p>
            <a:pPr marL="0" indent="0">
              <a:buNone/>
            </a:pPr>
            <a:endParaRPr lang="en-US" dirty="0"/>
          </a:p>
        </p:txBody>
      </p:sp>
      <p:cxnSp>
        <p:nvCxnSpPr>
          <p:cNvPr id="8" name="Straight Arrow Connector 7"/>
          <p:cNvCxnSpPr/>
          <p:nvPr/>
        </p:nvCxnSpPr>
        <p:spPr>
          <a:xfrm flipV="1">
            <a:off x="4181869" y="3587260"/>
            <a:ext cx="82296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V="1">
            <a:off x="8723389" y="3587260"/>
            <a:ext cx="82296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011662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latin typeface="Times New Roman" panose="02020603050405020304" pitchFamily="18" charset="0"/>
                <a:cs typeface="Times New Roman" panose="02020603050405020304" pitchFamily="18" charset="0"/>
              </a:rPr>
              <a:t>         </a:t>
            </a: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   and   2M-3S-HSM</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irc_mi" descr="http://d2vlcm61l7u1fs.cloudfront.net/media%2F07c%2F07c2aa25-28ce-4402-8b87-c750a681918e%2FphpHBuXA6.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800664"/>
            <a:ext cx="2298895" cy="4919223"/>
          </a:xfrm>
          <a:prstGeom prst="rect">
            <a:avLst/>
          </a:prstGeom>
          <a:noFill/>
          <a:ln>
            <a:noFill/>
          </a:ln>
        </p:spPr>
      </p:pic>
      <p:pic>
        <p:nvPicPr>
          <p:cNvPr id="5" name="Picture 4" descr="http://tutorial.math.lamar.edu/Classes/DE/SystemsModeling_files/image002.gif"/>
          <p:cNvPicPr/>
          <p:nvPr/>
        </p:nvPicPr>
        <p:blipFill>
          <a:blip r:embed="rId3">
            <a:extLst>
              <a:ext uri="{28A0092B-C50C-407E-A947-70E740481C1C}">
                <a14:useLocalDpi xmlns:a14="http://schemas.microsoft.com/office/drawing/2010/main" val="0"/>
              </a:ext>
            </a:extLst>
          </a:blip>
          <a:srcRect/>
          <a:stretch>
            <a:fillRect/>
          </a:stretch>
        </p:blipFill>
        <p:spPr bwMode="auto">
          <a:xfrm>
            <a:off x="3953022" y="2741294"/>
            <a:ext cx="7400778" cy="3181203"/>
          </a:xfrm>
          <a:prstGeom prst="rect">
            <a:avLst/>
          </a:prstGeom>
          <a:noFill/>
          <a:ln>
            <a:noFill/>
          </a:ln>
        </p:spPr>
      </p:pic>
    </p:spTree>
    <p:extLst>
      <p:ext uri="{BB962C8B-B14F-4D97-AF65-F5344CB8AC3E}">
        <p14:creationId xmlns:p14="http://schemas.microsoft.com/office/powerpoint/2010/main" val="19452416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74" y="365125"/>
            <a:ext cx="12140419" cy="1325563"/>
          </a:xfrm>
        </p:spPr>
        <p:txBody>
          <a:bodyPr/>
          <a:lstStyle/>
          <a:p>
            <a:pPr algn="ctr"/>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Example semi-linear CP formulation: 2M-3S-HSMD </a:t>
            </a:r>
            <a:endParaRPr lang="en-US"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81354" y="1825625"/>
                <a:ext cx="11072446" cy="4884664"/>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2400" i="1">
                            <a:latin typeface="Cambria Math"/>
                          </a:rPr>
                        </m:ctrlPr>
                      </m:dPr>
                      <m:e>
                        <m:m>
                          <m:mPr>
                            <m:mcs>
                              <m:mc>
                                <m:mcPr>
                                  <m:count m:val="4"/>
                                  <m:mcJc m:val="center"/>
                                </m:mcPr>
                              </m:mc>
                            </m:mcs>
                            <m:ctrlPr>
                              <a:rPr lang="en-US" sz="2400" i="1">
                                <a:latin typeface="Cambria Math"/>
                              </a:rPr>
                            </m:ctrlPr>
                          </m:mPr>
                          <m:mr>
                            <m:e>
                              <m:r>
                                <a:rPr lang="en-US" sz="2400" i="1">
                                  <a:latin typeface="Cambria Math"/>
                                </a:rPr>
                                <m:t>0</m:t>
                              </m:r>
                            </m:e>
                            <m:e>
                              <m:r>
                                <a:rPr lang="en-US" sz="2400" i="1">
                                  <a:latin typeface="Cambria Math"/>
                                </a:rPr>
                                <m:t>1</m:t>
                              </m:r>
                            </m:e>
                            <m:e>
                              <m:r>
                                <a:rPr lang="en-US" sz="2400" i="1">
                                  <a:latin typeface="Cambria Math"/>
                                </a:rPr>
                                <m:t>0</m:t>
                              </m:r>
                            </m:e>
                            <m:e>
                              <m:r>
                                <a:rPr lang="en-US" sz="2400" i="1">
                                  <a:latin typeface="Cambria Math"/>
                                </a:rPr>
                                <m:t>0</m:t>
                              </m:r>
                            </m:e>
                          </m:mr>
                          <m:mr>
                            <m:e>
                              <m:r>
                                <a:rPr lang="en-US" sz="2400" i="1">
                                  <a:latin typeface="Cambria Math"/>
                                </a:rPr>
                                <m:t>−(</m:t>
                              </m:r>
                              <m:r>
                                <a:rPr lang="en-US" sz="2400" i="1">
                                  <a:latin typeface="Cambria Math"/>
                                </a:rPr>
                                <m:t>𝑘</m:t>
                              </m:r>
                              <m:r>
                                <a:rPr lang="en-US" sz="2400" i="1">
                                  <a:latin typeface="Cambria Math"/>
                                </a:rPr>
                                <m:t>1+</m:t>
                              </m:r>
                              <m:r>
                                <a:rPr lang="en-US" sz="2400" i="1">
                                  <a:latin typeface="Cambria Math"/>
                                </a:rPr>
                                <m:t>𝑘</m:t>
                              </m:r>
                              <m:r>
                                <a:rPr lang="en-US" sz="2400" i="1">
                                  <a:latin typeface="Cambria Math"/>
                                </a:rPr>
                                <m:t>2)/</m:t>
                              </m:r>
                              <m:r>
                                <a:rPr lang="en-US" sz="2400" i="1">
                                  <a:latin typeface="Cambria Math"/>
                                </a:rPr>
                                <m:t>𝑚</m:t>
                              </m:r>
                              <m:r>
                                <a:rPr lang="en-US" sz="2400" i="1">
                                  <a:latin typeface="Cambria Math"/>
                                </a:rPr>
                                <m:t>1</m:t>
                              </m:r>
                            </m:e>
                            <m:e>
                              <m:r>
                                <a:rPr lang="en-US" sz="2400" i="1">
                                  <a:latin typeface="Cambria Math"/>
                                </a:rPr>
                                <m:t>−</m:t>
                              </m:r>
                              <m:r>
                                <a:rPr lang="en-US" sz="2400" i="1">
                                  <a:latin typeface="Cambria Math"/>
                                </a:rPr>
                                <m:t>𝑟</m:t>
                              </m:r>
                              <m:r>
                                <a:rPr lang="en-US" sz="2400" i="1">
                                  <a:latin typeface="Cambria Math"/>
                                </a:rPr>
                                <m:t>1/</m:t>
                              </m:r>
                              <m:r>
                                <a:rPr lang="en-US" sz="2400" i="1">
                                  <a:latin typeface="Cambria Math"/>
                                </a:rPr>
                                <m:t>𝑚</m:t>
                              </m:r>
                              <m:r>
                                <a:rPr lang="en-US" sz="2400" i="1">
                                  <a:latin typeface="Cambria Math"/>
                                </a:rPr>
                                <m:t>1</m:t>
                              </m:r>
                            </m:e>
                            <m:e>
                              <m:r>
                                <a:rPr lang="en-US" sz="2400" i="1">
                                  <a:latin typeface="Cambria Math"/>
                                </a:rPr>
                                <m:t>𝑘</m:t>
                              </m:r>
                              <m:r>
                                <a:rPr lang="en-US" sz="2400" i="1">
                                  <a:latin typeface="Cambria Math"/>
                                </a:rPr>
                                <m:t>2/</m:t>
                              </m:r>
                              <m:r>
                                <a:rPr lang="en-US" sz="2400" i="1">
                                  <a:latin typeface="Cambria Math"/>
                                </a:rPr>
                                <m:t>𝑚</m:t>
                              </m:r>
                              <m:r>
                                <a:rPr lang="en-US" sz="2400" i="1">
                                  <a:latin typeface="Cambria Math"/>
                                </a:rPr>
                                <m:t>1</m:t>
                              </m:r>
                            </m:e>
                            <m:e>
                              <m:r>
                                <a:rPr lang="en-US" sz="2400" i="1">
                                  <a:latin typeface="Cambria Math"/>
                                </a:rPr>
                                <m:t>0</m:t>
                              </m:r>
                            </m:e>
                          </m:mr>
                          <m:mr>
                            <m:e>
                              <m:r>
                                <a:rPr lang="en-US" sz="2400" i="1">
                                  <a:latin typeface="Cambria Math"/>
                                </a:rPr>
                                <m:t>0</m:t>
                              </m:r>
                            </m:e>
                            <m:e>
                              <m:r>
                                <a:rPr lang="en-US" sz="2400" i="1">
                                  <a:latin typeface="Cambria Math"/>
                                </a:rPr>
                                <m:t>0</m:t>
                              </m:r>
                            </m:e>
                            <m:e>
                              <m:r>
                                <a:rPr lang="en-US" sz="2400" i="1">
                                  <a:latin typeface="Cambria Math"/>
                                </a:rPr>
                                <m:t>0</m:t>
                              </m:r>
                            </m:e>
                            <m:e>
                              <m:r>
                                <a:rPr lang="en-US" sz="2400" i="1">
                                  <a:latin typeface="Cambria Math"/>
                                </a:rPr>
                                <m:t>1</m:t>
                              </m:r>
                            </m:e>
                          </m:mr>
                          <m:mr>
                            <m:e>
                              <m:r>
                                <a:rPr lang="en-US" sz="2400" i="1">
                                  <a:latin typeface="Cambria Math"/>
                                </a:rPr>
                                <m:t>𝑘</m:t>
                              </m:r>
                              <m:r>
                                <a:rPr lang="en-US" sz="2400" i="1">
                                  <a:latin typeface="Cambria Math"/>
                                </a:rPr>
                                <m:t>2/</m:t>
                              </m:r>
                              <m:r>
                                <a:rPr lang="en-US" sz="2400" i="1">
                                  <a:latin typeface="Cambria Math"/>
                                </a:rPr>
                                <m:t>𝑚</m:t>
                              </m:r>
                              <m:r>
                                <a:rPr lang="en-US" sz="2400" i="1">
                                  <a:latin typeface="Cambria Math"/>
                                </a:rPr>
                                <m:t>2</m:t>
                              </m:r>
                            </m:e>
                            <m:e>
                              <m:r>
                                <a:rPr lang="en-US" sz="2400" i="1">
                                  <a:latin typeface="Cambria Math"/>
                                </a:rPr>
                                <m:t>0</m:t>
                              </m:r>
                            </m:e>
                            <m:e>
                              <m:r>
                                <a:rPr lang="en-US" sz="2400" i="1">
                                  <a:latin typeface="Cambria Math"/>
                                </a:rPr>
                                <m:t>−(</m:t>
                              </m:r>
                              <m:r>
                                <a:rPr lang="en-US" sz="2400" i="1">
                                  <a:latin typeface="Cambria Math"/>
                                </a:rPr>
                                <m:t>𝑘</m:t>
                              </m:r>
                              <m:r>
                                <a:rPr lang="en-US" sz="2400" i="1">
                                  <a:latin typeface="Cambria Math"/>
                                </a:rPr>
                                <m:t>2+</m:t>
                              </m:r>
                              <m:r>
                                <a:rPr lang="en-US" sz="2400" i="1">
                                  <a:latin typeface="Cambria Math"/>
                                </a:rPr>
                                <m:t>𝑘</m:t>
                              </m:r>
                              <m:r>
                                <a:rPr lang="en-US" sz="2400" i="1">
                                  <a:latin typeface="Cambria Math"/>
                                </a:rPr>
                                <m:t>3)/</m:t>
                              </m:r>
                              <m:r>
                                <a:rPr lang="en-US" sz="2400" i="1">
                                  <a:latin typeface="Cambria Math"/>
                                </a:rPr>
                                <m:t>𝑚</m:t>
                              </m:r>
                              <m:r>
                                <a:rPr lang="en-US" sz="2400" i="1">
                                  <a:latin typeface="Cambria Math"/>
                                </a:rPr>
                                <m:t>2</m:t>
                              </m:r>
                            </m:e>
                            <m:e>
                              <m:r>
                                <a:rPr lang="en-US" sz="2400" i="1">
                                  <a:latin typeface="Cambria Math"/>
                                </a:rPr>
                                <m:t>−</m:t>
                              </m:r>
                              <m:r>
                                <a:rPr lang="en-US" sz="2400" i="1">
                                  <a:latin typeface="Cambria Math"/>
                                </a:rPr>
                                <m:t>𝑟</m:t>
                              </m:r>
                              <m:r>
                                <a:rPr lang="en-US" sz="2400" i="1">
                                  <a:latin typeface="Cambria Math"/>
                                </a:rPr>
                                <m:t>2/</m:t>
                              </m:r>
                              <m:r>
                                <a:rPr lang="en-US" sz="2400" i="1">
                                  <a:latin typeface="Cambria Math"/>
                                </a:rPr>
                                <m:t>𝑚</m:t>
                              </m:r>
                              <m:r>
                                <a:rPr lang="en-US" sz="2400" i="1">
                                  <a:latin typeface="Cambria Math"/>
                                </a:rPr>
                                <m:t>2</m:t>
                              </m:r>
                            </m:e>
                          </m:mr>
                        </m:m>
                      </m:e>
                    </m:d>
                  </m:oMath>
                </a14:m>
                <a:r>
                  <a:rPr lang="en-US" sz="2400" dirty="0">
                    <a:latin typeface="Times New Roman" panose="02020603050405020304" pitchFamily="18" charset="0"/>
                    <a:cs typeface="Times New Roman" panose="02020603050405020304" pitchFamily="18" charset="0"/>
                  </a:rPr>
                  <a:t>U(t) +   </a:t>
                </a:r>
                <a:endParaRPr lang="en-US" sz="2400" dirty="0" smtClean="0">
                  <a:latin typeface="Times New Roman" panose="02020603050405020304" pitchFamily="18" charset="0"/>
                  <a:cs typeface="Times New Roman" panose="02020603050405020304" pitchFamily="18" charset="0"/>
                </a:endParaRPr>
              </a:p>
              <a:p>
                <a:pPr marL="0" indent="0">
                  <a:buNone/>
                </a:pPr>
                <a14:m>
                  <m:oMath xmlns:m="http://schemas.openxmlformats.org/officeDocument/2006/math">
                    <m:d>
                      <m:dPr>
                        <m:begChr m:val="["/>
                        <m:endChr m:val="]"/>
                        <m:ctrlPr>
                          <a:rPr lang="en-US" sz="2400" i="1">
                            <a:latin typeface="Cambria Math"/>
                          </a:rPr>
                        </m:ctrlPr>
                      </m:dPr>
                      <m:e>
                        <m:m>
                          <m:mPr>
                            <m:mcs>
                              <m:mc>
                                <m:mcPr>
                                  <m:count m:val="1"/>
                                  <m:mcJc m:val="center"/>
                                </m:mcPr>
                              </m:mc>
                            </m:mcs>
                            <m:ctrlPr>
                              <a:rPr lang="en-US" sz="2400" i="1">
                                <a:latin typeface="Cambria Math"/>
                              </a:rPr>
                            </m:ctrlPr>
                          </m:mPr>
                          <m:mr>
                            <m:e>
                              <m:r>
                                <a:rPr lang="en-US" sz="2400" i="1">
                                  <a:latin typeface="Cambria Math"/>
                                </a:rPr>
                                <m:t>0</m:t>
                              </m:r>
                            </m:e>
                          </m:mr>
                          <m:mr>
                            <m:e>
                              <m:d>
                                <m:dPr>
                                  <m:ctrlPr>
                                    <a:rPr lang="en-US" sz="2400" i="1">
                                      <a:latin typeface="Cambria Math"/>
                                    </a:rPr>
                                  </m:ctrlPr>
                                </m:dPr>
                                <m:e>
                                  <m:f>
                                    <m:fPr>
                                      <m:ctrlPr>
                                        <a:rPr lang="en-US" sz="2400" i="1">
                                          <a:latin typeface="Cambria Math"/>
                                        </a:rPr>
                                      </m:ctrlPr>
                                    </m:fPr>
                                    <m:num>
                                      <m:r>
                                        <m:rPr>
                                          <m:sty m:val="p"/>
                                        </m:rPr>
                                        <a:rPr lang="en-US" sz="2400">
                                          <a:latin typeface="Cambria Math"/>
                                        </a:rPr>
                                        <m:t>μ</m:t>
                                      </m:r>
                                    </m:num>
                                    <m:den>
                                      <m:r>
                                        <m:rPr>
                                          <m:sty m:val="p"/>
                                        </m:rPr>
                                        <a:rPr lang="en-US" sz="2400">
                                          <a:latin typeface="Cambria Math"/>
                                        </a:rPr>
                                        <m:t>m</m:t>
                                      </m:r>
                                      <m:r>
                                        <a:rPr lang="en-US" sz="2400">
                                          <a:latin typeface="Cambria Math"/>
                                        </a:rPr>
                                        <m:t>1</m:t>
                                      </m:r>
                                    </m:den>
                                  </m:f>
                                </m:e>
                              </m:d>
                              <m:r>
                                <m:rPr>
                                  <m:sty m:val="p"/>
                                </m:rPr>
                                <a:rPr lang="en-US" sz="2400">
                                  <a:latin typeface="Cambria Math"/>
                                </a:rPr>
                                <m:t>x</m:t>
                              </m:r>
                              <m:sSup>
                                <m:sSupPr>
                                  <m:ctrlPr>
                                    <a:rPr lang="en-US" sz="2400" i="1">
                                      <a:latin typeface="Cambria Math"/>
                                    </a:rPr>
                                  </m:ctrlPr>
                                </m:sSupPr>
                                <m:e>
                                  <m:r>
                                    <a:rPr lang="en-US" sz="2400">
                                      <a:latin typeface="Cambria Math"/>
                                    </a:rPr>
                                    <m:t>1</m:t>
                                  </m:r>
                                </m:e>
                                <m:sup>
                                  <m:r>
                                    <a:rPr lang="en-US" sz="2400">
                                      <a:latin typeface="Cambria Math"/>
                                    </a:rPr>
                                    <m:t>3</m:t>
                                  </m:r>
                                </m:sup>
                              </m:sSup>
                              <m:r>
                                <a:rPr lang="en-US" sz="2400" i="1">
                                  <a:latin typeface="Cambria Math"/>
                                </a:rPr>
                                <m:t>−</m:t>
                              </m:r>
                              <m:d>
                                <m:dPr>
                                  <m:ctrlPr>
                                    <a:rPr lang="en-US" sz="2400" i="1">
                                      <a:latin typeface="Cambria Math"/>
                                    </a:rPr>
                                  </m:ctrlPr>
                                </m:dPr>
                                <m:e>
                                  <m:f>
                                    <m:fPr>
                                      <m:ctrlPr>
                                        <a:rPr lang="en-US" sz="2400" i="1">
                                          <a:latin typeface="Cambria Math"/>
                                        </a:rPr>
                                      </m:ctrlPr>
                                    </m:fPr>
                                    <m:num>
                                      <m:r>
                                        <m:rPr>
                                          <m:sty m:val="p"/>
                                        </m:rPr>
                                        <a:rPr lang="en-US" sz="2400">
                                          <a:latin typeface="Cambria Math"/>
                                        </a:rPr>
                                        <m:t>μ</m:t>
                                      </m:r>
                                    </m:num>
                                    <m:den>
                                      <m:r>
                                        <m:rPr>
                                          <m:sty m:val="p"/>
                                        </m:rPr>
                                        <a:rPr lang="en-US" sz="2400">
                                          <a:latin typeface="Cambria Math"/>
                                        </a:rPr>
                                        <m:t>m</m:t>
                                      </m:r>
                                      <m:r>
                                        <a:rPr lang="en-US" sz="2400">
                                          <a:latin typeface="Cambria Math"/>
                                        </a:rPr>
                                        <m:t>1</m:t>
                                      </m:r>
                                    </m:den>
                                  </m:f>
                                </m:e>
                              </m:d>
                              <m:sSup>
                                <m:sSupPr>
                                  <m:ctrlPr>
                                    <a:rPr lang="en-US" sz="2400" i="1">
                                      <a:latin typeface="Cambria Math"/>
                                    </a:rPr>
                                  </m:ctrlPr>
                                </m:sSupPr>
                                <m:e>
                                  <m:d>
                                    <m:dPr>
                                      <m:ctrlPr>
                                        <a:rPr lang="en-US" sz="2400" i="1">
                                          <a:latin typeface="Cambria Math"/>
                                        </a:rPr>
                                      </m:ctrlPr>
                                    </m:dPr>
                                    <m:e>
                                      <m:r>
                                        <m:rPr>
                                          <m:sty m:val="p"/>
                                        </m:rPr>
                                        <a:rPr lang="en-US" sz="2400">
                                          <a:latin typeface="Cambria Math"/>
                                        </a:rPr>
                                        <m:t>x</m:t>
                                      </m:r>
                                      <m:r>
                                        <a:rPr lang="en-US" sz="2400">
                                          <a:latin typeface="Cambria Math"/>
                                        </a:rPr>
                                        <m:t>2</m:t>
                                      </m:r>
                                      <m:r>
                                        <a:rPr lang="en-US" sz="2400" i="1">
                                          <a:latin typeface="Cambria Math"/>
                                        </a:rPr>
                                        <m:t>−</m:t>
                                      </m:r>
                                      <m:r>
                                        <m:rPr>
                                          <m:sty m:val="p"/>
                                        </m:rPr>
                                        <a:rPr lang="en-US" sz="2400">
                                          <a:latin typeface="Cambria Math"/>
                                        </a:rPr>
                                        <m:t>x</m:t>
                                      </m:r>
                                      <m:r>
                                        <a:rPr lang="en-US" sz="2400">
                                          <a:latin typeface="Cambria Math"/>
                                        </a:rPr>
                                        <m:t>1</m:t>
                                      </m:r>
                                    </m:e>
                                  </m:d>
                                </m:e>
                                <m:sup>
                                  <m:r>
                                    <a:rPr lang="en-US" sz="2400">
                                      <a:latin typeface="Cambria Math"/>
                                    </a:rPr>
                                    <m:t>3</m:t>
                                  </m:r>
                                </m:sup>
                              </m:sSup>
                              <m:r>
                                <a:rPr lang="en-US" sz="2400">
                                  <a:latin typeface="Cambria Math"/>
                                </a:rPr>
                                <m:t>+(</m:t>
                              </m:r>
                              <m:r>
                                <m:rPr>
                                  <m:sty m:val="p"/>
                                </m:rPr>
                                <a:rPr lang="en-US" sz="2400">
                                  <a:latin typeface="Cambria Math"/>
                                </a:rPr>
                                <m:t>Fdcos</m:t>
                              </m:r>
                              <m:r>
                                <a:rPr lang="en-US" sz="2400">
                                  <a:latin typeface="Cambria Math"/>
                                </a:rPr>
                                <m:t>(</m:t>
                              </m:r>
                              <m:r>
                                <m:rPr>
                                  <m:sty m:val="p"/>
                                </m:rPr>
                                <a:rPr lang="en-US" sz="2400">
                                  <a:latin typeface="Cambria Math"/>
                                </a:rPr>
                                <m:t>ωt</m:t>
                              </m:r>
                              <m:r>
                                <a:rPr lang="en-US" sz="2400">
                                  <a:latin typeface="Cambria Math"/>
                                </a:rPr>
                                <m:t>))/</m:t>
                              </m:r>
                              <m:r>
                                <m:rPr>
                                  <m:sty m:val="p"/>
                                </m:rPr>
                                <a:rPr lang="en-US" sz="2400">
                                  <a:latin typeface="Cambria Math"/>
                                </a:rPr>
                                <m:t>m</m:t>
                              </m:r>
                              <m:r>
                                <a:rPr lang="en-US" sz="2400">
                                  <a:latin typeface="Cambria Math"/>
                                </a:rPr>
                                <m:t>1</m:t>
                              </m:r>
                            </m:e>
                          </m:mr>
                          <m:mr>
                            <m:e>
                              <m:r>
                                <a:rPr lang="en-US" sz="2400" i="1">
                                  <a:latin typeface="Cambria Math"/>
                                </a:rPr>
                                <m:t>0</m:t>
                              </m:r>
                            </m:e>
                          </m:mr>
                          <m:mr>
                            <m:e>
                              <m:d>
                                <m:dPr>
                                  <m:ctrlPr>
                                    <a:rPr lang="en-US" sz="2400" i="1">
                                      <a:latin typeface="Cambria Math"/>
                                    </a:rPr>
                                  </m:ctrlPr>
                                </m:dPr>
                                <m:e>
                                  <m:f>
                                    <m:fPr>
                                      <m:ctrlPr>
                                        <a:rPr lang="en-US" sz="2400" i="1">
                                          <a:latin typeface="Cambria Math"/>
                                        </a:rPr>
                                      </m:ctrlPr>
                                    </m:fPr>
                                    <m:num>
                                      <m:r>
                                        <m:rPr>
                                          <m:sty m:val="p"/>
                                        </m:rPr>
                                        <a:rPr lang="en-US" sz="2400">
                                          <a:latin typeface="Cambria Math"/>
                                        </a:rPr>
                                        <m:t>μ</m:t>
                                      </m:r>
                                    </m:num>
                                    <m:den>
                                      <m:r>
                                        <m:rPr>
                                          <m:sty m:val="p"/>
                                        </m:rPr>
                                        <a:rPr lang="en-US" sz="2400">
                                          <a:latin typeface="Cambria Math"/>
                                        </a:rPr>
                                        <m:t>m</m:t>
                                      </m:r>
                                      <m:r>
                                        <a:rPr lang="en-US" sz="2400">
                                          <a:latin typeface="Cambria Math"/>
                                        </a:rPr>
                                        <m:t>2</m:t>
                                      </m:r>
                                    </m:den>
                                  </m:f>
                                </m:e>
                              </m:d>
                              <m:r>
                                <m:rPr>
                                  <m:sty m:val="p"/>
                                </m:rPr>
                                <a:rPr lang="en-US" sz="2400">
                                  <a:latin typeface="Cambria Math"/>
                                </a:rPr>
                                <m:t>x</m:t>
                              </m:r>
                              <m:sSup>
                                <m:sSupPr>
                                  <m:ctrlPr>
                                    <a:rPr lang="en-US" sz="2400" i="1">
                                      <a:latin typeface="Cambria Math"/>
                                    </a:rPr>
                                  </m:ctrlPr>
                                </m:sSupPr>
                                <m:e>
                                  <m:r>
                                    <a:rPr lang="en-US" sz="2400">
                                      <a:latin typeface="Cambria Math"/>
                                    </a:rPr>
                                    <m:t>2</m:t>
                                  </m:r>
                                </m:e>
                                <m:sup>
                                  <m:r>
                                    <a:rPr lang="en-US" sz="2400">
                                      <a:latin typeface="Cambria Math"/>
                                    </a:rPr>
                                    <m:t>3</m:t>
                                  </m:r>
                                </m:sup>
                              </m:sSup>
                              <m:r>
                                <a:rPr lang="en-US" sz="2400">
                                  <a:latin typeface="Cambria Math"/>
                                </a:rPr>
                                <m:t>+</m:t>
                              </m:r>
                              <m:d>
                                <m:dPr>
                                  <m:ctrlPr>
                                    <a:rPr lang="en-US" sz="2400" i="1">
                                      <a:latin typeface="Cambria Math"/>
                                    </a:rPr>
                                  </m:ctrlPr>
                                </m:dPr>
                                <m:e>
                                  <m:f>
                                    <m:fPr>
                                      <m:ctrlPr>
                                        <a:rPr lang="en-US" sz="2400" i="1">
                                          <a:latin typeface="Cambria Math"/>
                                        </a:rPr>
                                      </m:ctrlPr>
                                    </m:fPr>
                                    <m:num>
                                      <m:r>
                                        <m:rPr>
                                          <m:sty m:val="p"/>
                                        </m:rPr>
                                        <a:rPr lang="en-US" sz="2400">
                                          <a:latin typeface="Cambria Math"/>
                                        </a:rPr>
                                        <m:t>μ</m:t>
                                      </m:r>
                                    </m:num>
                                    <m:den>
                                      <m:r>
                                        <m:rPr>
                                          <m:sty m:val="p"/>
                                        </m:rPr>
                                        <a:rPr lang="en-US" sz="2400">
                                          <a:latin typeface="Cambria Math"/>
                                        </a:rPr>
                                        <m:t>m</m:t>
                                      </m:r>
                                      <m:r>
                                        <a:rPr lang="en-US" sz="2400">
                                          <a:latin typeface="Cambria Math"/>
                                        </a:rPr>
                                        <m:t>2</m:t>
                                      </m:r>
                                    </m:den>
                                  </m:f>
                                </m:e>
                              </m:d>
                              <m:sSup>
                                <m:sSupPr>
                                  <m:ctrlPr>
                                    <a:rPr lang="en-US" sz="2400" i="1">
                                      <a:latin typeface="Cambria Math"/>
                                    </a:rPr>
                                  </m:ctrlPr>
                                </m:sSupPr>
                                <m:e>
                                  <m:d>
                                    <m:dPr>
                                      <m:ctrlPr>
                                        <a:rPr lang="en-US" sz="2400" i="1">
                                          <a:latin typeface="Cambria Math"/>
                                        </a:rPr>
                                      </m:ctrlPr>
                                    </m:dPr>
                                    <m:e>
                                      <m:r>
                                        <m:rPr>
                                          <m:sty m:val="p"/>
                                        </m:rPr>
                                        <a:rPr lang="en-US" sz="2400">
                                          <a:latin typeface="Cambria Math"/>
                                        </a:rPr>
                                        <m:t>x</m:t>
                                      </m:r>
                                      <m:r>
                                        <a:rPr lang="en-US" sz="2400">
                                          <a:latin typeface="Cambria Math"/>
                                        </a:rPr>
                                        <m:t>2</m:t>
                                      </m:r>
                                      <m:r>
                                        <a:rPr lang="en-US" sz="2400" i="1">
                                          <a:latin typeface="Cambria Math"/>
                                        </a:rPr>
                                        <m:t>−</m:t>
                                      </m:r>
                                      <m:r>
                                        <m:rPr>
                                          <m:sty m:val="p"/>
                                        </m:rPr>
                                        <a:rPr lang="en-US" sz="2400">
                                          <a:latin typeface="Cambria Math"/>
                                        </a:rPr>
                                        <m:t>x</m:t>
                                      </m:r>
                                      <m:r>
                                        <a:rPr lang="en-US" sz="2400">
                                          <a:latin typeface="Cambria Math"/>
                                        </a:rPr>
                                        <m:t>1</m:t>
                                      </m:r>
                                    </m:e>
                                  </m:d>
                                </m:e>
                                <m:sup>
                                  <m:r>
                                    <a:rPr lang="en-US" sz="2400">
                                      <a:latin typeface="Cambria Math"/>
                                    </a:rPr>
                                    <m:t>3</m:t>
                                  </m:r>
                                </m:sup>
                              </m:sSup>
                              <m:r>
                                <a:rPr lang="en-US" sz="2400">
                                  <a:latin typeface="Cambria Math"/>
                                </a:rPr>
                                <m:t>+(</m:t>
                              </m:r>
                              <m:r>
                                <m:rPr>
                                  <m:sty m:val="p"/>
                                </m:rPr>
                                <a:rPr lang="en-US" sz="2400">
                                  <a:latin typeface="Cambria Math"/>
                                </a:rPr>
                                <m:t>Fdcos</m:t>
                              </m:r>
                              <m:d>
                                <m:dPr>
                                  <m:ctrlPr>
                                    <a:rPr lang="en-US" sz="2400" i="1">
                                      <a:latin typeface="Cambria Math"/>
                                    </a:rPr>
                                  </m:ctrlPr>
                                </m:dPr>
                                <m:e>
                                  <m:r>
                                    <m:rPr>
                                      <m:sty m:val="p"/>
                                    </m:rPr>
                                    <a:rPr lang="en-US" sz="2400">
                                      <a:latin typeface="Cambria Math"/>
                                    </a:rPr>
                                    <m:t>ωt</m:t>
                                  </m:r>
                                </m:e>
                              </m:d>
                              <m:r>
                                <a:rPr lang="en-US" sz="2400">
                                  <a:latin typeface="Cambria Math"/>
                                </a:rPr>
                                <m:t>)/</m:t>
                              </m:r>
                              <m:r>
                                <m:rPr>
                                  <m:sty m:val="p"/>
                                </m:rPr>
                                <a:rPr lang="en-US" sz="2400">
                                  <a:latin typeface="Cambria Math"/>
                                </a:rPr>
                                <m:t>m</m:t>
                              </m:r>
                              <m:r>
                                <a:rPr lang="en-US" sz="2400">
                                  <a:latin typeface="Cambria Math"/>
                                </a:rPr>
                                <m:t>2</m:t>
                              </m:r>
                            </m:e>
                          </m:mr>
                        </m:m>
                      </m:e>
                    </m:d>
                  </m:oMath>
                </a14:m>
                <a:r>
                  <a:rPr lang="en-US" sz="2400" dirty="0">
                    <a:latin typeface="Times New Roman" panose="02020603050405020304" pitchFamily="18" charset="0"/>
                    <a:cs typeface="Times New Roman" panose="02020603050405020304" pitchFamily="18" charset="0"/>
                  </a:rPr>
                  <a:t>             </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U(0</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U</a:t>
                </a:r>
                <a:r>
                  <a:rPr lang="en-US" sz="2400" baseline="-25000" dirty="0" err="1">
                    <a:latin typeface="Times New Roman" panose="02020603050405020304" pitchFamily="18" charset="0"/>
                    <a:cs typeface="Times New Roman" panose="02020603050405020304" pitchFamily="18" charset="0"/>
                  </a:rPr>
                  <a:t>o</a:t>
                </a:r>
                <a:r>
                  <a:rPr lang="en-US" sz="2400" baseline="-250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14:m>
                  <m:oMath xmlns:m="http://schemas.openxmlformats.org/officeDocument/2006/math">
                    <m:d>
                      <m:dPr>
                        <m:begChr m:val="["/>
                        <m:endChr m:val="]"/>
                        <m:ctrlPr>
                          <a:rPr lang="en-US" sz="2400" i="1">
                            <a:latin typeface="Cambria Math"/>
                          </a:rPr>
                        </m:ctrlPr>
                      </m:dPr>
                      <m:e>
                        <m:m>
                          <m:mPr>
                            <m:mcs>
                              <m:mc>
                                <m:mcPr>
                                  <m:count m:val="1"/>
                                  <m:mcJc m:val="center"/>
                                </m:mcPr>
                              </m:mc>
                            </m:mcs>
                            <m:ctrlPr>
                              <a:rPr lang="en-US" sz="2400" i="1">
                                <a:latin typeface="Cambria Math"/>
                              </a:rPr>
                            </m:ctrlPr>
                          </m:mPr>
                          <m:mr>
                            <m:e>
                              <m:r>
                                <a:rPr lang="en-US" sz="2400" i="1">
                                  <a:latin typeface="Cambria Math"/>
                                </a:rPr>
                                <m:t>𝑥</m:t>
                              </m:r>
                              <m:r>
                                <a:rPr lang="en-US" sz="2400" i="1">
                                  <a:latin typeface="Cambria Math"/>
                                </a:rPr>
                                <m:t>10</m:t>
                              </m:r>
                            </m:e>
                          </m:mr>
                          <m:mr>
                            <m:e>
                              <m:r>
                                <a:rPr lang="en-US" sz="2400" i="1">
                                  <a:latin typeface="Cambria Math"/>
                                </a:rPr>
                                <m:t>𝑥</m:t>
                              </m:r>
                              <m:r>
                                <a:rPr lang="en-US" sz="2400" i="1">
                                  <a:latin typeface="Cambria Math"/>
                                </a:rPr>
                                <m:t>11</m:t>
                              </m:r>
                            </m:e>
                          </m:mr>
                          <m:mr>
                            <m:e>
                              <m:r>
                                <a:rPr lang="en-US" sz="2400" i="1">
                                  <a:latin typeface="Cambria Math"/>
                                </a:rPr>
                                <m:t>𝑥</m:t>
                              </m:r>
                              <m:r>
                                <a:rPr lang="en-US" sz="2400" i="1">
                                  <a:latin typeface="Cambria Math"/>
                                </a:rPr>
                                <m:t>20</m:t>
                              </m:r>
                            </m:e>
                          </m:mr>
                          <m:mr>
                            <m:e>
                              <m:r>
                                <a:rPr lang="en-US" sz="2400" i="1">
                                  <a:latin typeface="Cambria Math"/>
                                </a:rPr>
                                <m:t>𝑥</m:t>
                              </m:r>
                              <m:r>
                                <a:rPr lang="en-US" sz="2400" i="1">
                                  <a:latin typeface="Cambria Math"/>
                                </a:rPr>
                                <m:t>21</m:t>
                              </m:r>
                            </m:e>
                          </m:mr>
                        </m:m>
                      </m:e>
                    </m:d>
                  </m:oMath>
                </a14:m>
                <a:r>
                  <a:rPr lang="en-US" sz="2400" dirty="0">
                    <a:latin typeface="Times New Roman" panose="02020603050405020304" pitchFamily="18" charset="0"/>
                    <a:cs typeface="Times New Roman" panose="02020603050405020304" pitchFamily="18" charset="0"/>
                  </a:rPr>
                  <a:t> , t &gt;0</a:t>
                </a:r>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81354" y="1825625"/>
                <a:ext cx="11072446" cy="4884664"/>
              </a:xfrm>
              <a:blipFill rotWithShape="0">
                <a:blip r:embed="rId2"/>
                <a:stretch>
                  <a:fillRect l="-826" t="-249"/>
                </a:stretch>
              </a:blipFill>
            </p:spPr>
            <p:txBody>
              <a:bodyPr/>
              <a:lstStyle/>
              <a:p>
                <a:r>
                  <a:rPr lang="en-US">
                    <a:noFill/>
                  </a:rPr>
                  <a:t> </a:t>
                </a:r>
              </a:p>
            </p:txBody>
          </p:sp>
        </mc:Fallback>
      </mc:AlternateContent>
    </p:spTree>
    <p:extLst>
      <p:ext uri="{BB962C8B-B14F-4D97-AF65-F5344CB8AC3E}">
        <p14:creationId xmlns:p14="http://schemas.microsoft.com/office/powerpoint/2010/main" val="1689924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21000">
              <a:srgbClr val="00B050"/>
            </a:gs>
            <a:gs pos="74000">
              <a:schemeClr val="accent1">
                <a:lumMod val="45000"/>
                <a:lumOff val="55000"/>
              </a:schemeClr>
            </a:gs>
            <a:gs pos="83000">
              <a:schemeClr val="accent1">
                <a:lumMod val="45000"/>
                <a:lumOff val="55000"/>
              </a:schemeClr>
            </a:gs>
            <a:gs pos="53090">
              <a:srgbClr val="37BA7F"/>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4" name="irc_mi" descr="http://d2vlcm61l7u1fs.cloudfront.net/media%2F07c%2F07c2aa25-28ce-4402-8b87-c750a681918e%2FphpHBuXA6.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10241278" y="2875878"/>
            <a:ext cx="1772530" cy="3854548"/>
          </a:xfrm>
          <a:prstGeom prst="rect">
            <a:avLst/>
          </a:prstGeom>
          <a:noFill/>
          <a:ln>
            <a:noFill/>
          </a:ln>
        </p:spPr>
      </p:pic>
      <p:sp>
        <p:nvSpPr>
          <p:cNvPr id="2" name="Title 1"/>
          <p:cNvSpPr>
            <a:spLocks noGrp="1"/>
          </p:cNvSpPr>
          <p:nvPr>
            <p:ph type="title"/>
          </p:nvPr>
        </p:nvSpPr>
        <p:spPr/>
        <p:txBody>
          <a:bodyPr>
            <a:normAutofit/>
          </a:bodyPr>
          <a:lstStyle/>
          <a:p>
            <a:pPr algn="ct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2M-2S-HSM</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3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system of two masses hanging from two springs has the following system of ODEs describing the motion of the masses. </a:t>
            </a:r>
          </a:p>
          <a:p>
            <a:pPr marL="0" indent="0">
              <a:buNone/>
            </a:pPr>
            <a:r>
              <a:rPr lang="en-US" sz="4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-k</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(t)-k</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p>
          <a:p>
            <a:pPr marL="0" indent="0">
              <a:buNone/>
            </a:pP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m</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-k</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(t)-x</a:t>
            </a:r>
            <a:r>
              <a:rPr lang="en-US" sz="4000" baseline="-25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t &gt;0</a:t>
            </a:r>
          </a:p>
          <a:p>
            <a:pPr marL="0" indent="0">
              <a:buNone/>
            </a:pPr>
            <a:endParaRPr lang="en-US" dirty="0">
              <a:solidFill>
                <a:srgbClr val="FFFF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natural forcing term, gravity, is excluded so the solution can be formulated as a HCP.  </a:t>
            </a:r>
            <a:endParaRPr lang="en-US"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718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2M-3S-HSM</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500" dirty="0" smtClean="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 motion of a system of two masses connected to 3 springs sitting on a horizontal surface (where friction is neglected) is modelled by the following ODEs.  </a:t>
            </a:r>
          </a:p>
          <a:p>
            <a:pPr marL="0" indent="0">
              <a:buNone/>
            </a:pPr>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4000"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 -k</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(t)+k</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p>
          <a:p>
            <a:pPr marL="0" indent="0">
              <a:buNone/>
            </a:pPr>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t>
            </a:r>
            <a:r>
              <a:rPr lang="en-US" sz="4000" baseline="-25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”(t)=-k</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(t)-k</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(t)-x</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en-US" sz="4000" baseline="-25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 &gt; 0</a:t>
            </a:r>
          </a:p>
          <a:p>
            <a:pPr marL="0" indent="0">
              <a:buNone/>
            </a:pPr>
            <a:endParaRPr lang="en-US"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4" name="Picture 3" descr="http://tutorial.math.lamar.edu/Classes/DE/SystemsModeling_files/image002.gif"/>
          <p:cNvPicPr/>
          <p:nvPr/>
        </p:nvPicPr>
        <p:blipFill>
          <a:blip r:embed="rId2">
            <a:extLst>
              <a:ext uri="{28A0092B-C50C-407E-A947-70E740481C1C}">
                <a14:useLocalDpi xmlns:a14="http://schemas.microsoft.com/office/drawing/2010/main" val="0"/>
              </a:ext>
            </a:extLst>
          </a:blip>
          <a:srcRect/>
          <a:stretch>
            <a:fillRect/>
          </a:stretch>
        </p:blipFill>
        <p:spPr bwMode="auto">
          <a:xfrm>
            <a:off x="1730326" y="4839286"/>
            <a:ext cx="6175716" cy="1899137"/>
          </a:xfrm>
          <a:prstGeom prst="rect">
            <a:avLst/>
          </a:prstGeom>
          <a:noFill/>
          <a:ln>
            <a:noFill/>
          </a:ln>
        </p:spPr>
      </p:pic>
    </p:spTree>
    <p:extLst>
      <p:ext uri="{BB962C8B-B14F-4D97-AF65-F5344CB8AC3E}">
        <p14:creationId xmlns:p14="http://schemas.microsoft.com/office/powerpoint/2010/main" val="1025258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Formulation of 2M-2S-HSM as a HCP</a:t>
            </a:r>
            <a:endParaRPr lang="en-US" sz="50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3500" dirty="0" smtClean="0">
                <a:latin typeface="Times New Roman" panose="02020603050405020304" pitchFamily="18" charset="0"/>
                <a:cs typeface="Times New Roman" panose="02020603050405020304" pitchFamily="18" charset="0"/>
              </a:rPr>
              <a:t>Prescribe the following initial conditions:                        x</a:t>
            </a:r>
            <a:r>
              <a:rPr lang="en-US" sz="3500" baseline="-25000" dirty="0" smtClean="0">
                <a:latin typeface="Times New Roman" panose="02020603050405020304" pitchFamily="18" charset="0"/>
                <a:cs typeface="Times New Roman" panose="02020603050405020304" pitchFamily="18" charset="0"/>
              </a:rPr>
              <a:t>1 </a:t>
            </a:r>
            <a:r>
              <a:rPr lang="en-US" sz="3500" dirty="0" smtClean="0">
                <a:latin typeface="Times New Roman" panose="02020603050405020304" pitchFamily="18" charset="0"/>
                <a:cs typeface="Times New Roman" panose="02020603050405020304" pitchFamily="18" charset="0"/>
              </a:rPr>
              <a:t>(0)=x</a:t>
            </a:r>
            <a:r>
              <a:rPr lang="en-US" sz="3500" baseline="-25000" dirty="0" smtClean="0">
                <a:latin typeface="Times New Roman" panose="02020603050405020304" pitchFamily="18" charset="0"/>
                <a:cs typeface="Times New Roman" panose="02020603050405020304" pitchFamily="18" charset="0"/>
              </a:rPr>
              <a:t>10 </a:t>
            </a:r>
            <a:r>
              <a:rPr lang="en-US" sz="3500" dirty="0" smtClean="0">
                <a:latin typeface="Times New Roman" panose="02020603050405020304" pitchFamily="18" charset="0"/>
                <a:cs typeface="Times New Roman" panose="02020603050405020304" pitchFamily="18" charset="0"/>
              </a:rPr>
              <a:t>, x</a:t>
            </a:r>
            <a:r>
              <a:rPr lang="en-US" sz="3500" baseline="-25000" dirty="0" smtClean="0">
                <a:latin typeface="Times New Roman" panose="02020603050405020304" pitchFamily="18" charset="0"/>
                <a:cs typeface="Times New Roman" panose="02020603050405020304" pitchFamily="18" charset="0"/>
              </a:rPr>
              <a:t>1</a:t>
            </a:r>
            <a:r>
              <a:rPr lang="en-US" sz="3500" dirty="0" smtClean="0">
                <a:latin typeface="Times New Roman" panose="02020603050405020304" pitchFamily="18" charset="0"/>
                <a:cs typeface="Times New Roman" panose="02020603050405020304" pitchFamily="18" charset="0"/>
              </a:rPr>
              <a:t>’(0)=x</a:t>
            </a:r>
            <a:r>
              <a:rPr lang="en-US" sz="3500" baseline="-25000" dirty="0" smtClean="0">
                <a:latin typeface="Times New Roman" panose="02020603050405020304" pitchFamily="18" charset="0"/>
                <a:cs typeface="Times New Roman" panose="02020603050405020304" pitchFamily="18" charset="0"/>
              </a:rPr>
              <a:t>11 </a:t>
            </a:r>
            <a:r>
              <a:rPr lang="en-US" sz="3500" dirty="0" smtClean="0">
                <a:latin typeface="Times New Roman" panose="02020603050405020304" pitchFamily="18" charset="0"/>
                <a:cs typeface="Times New Roman" panose="02020603050405020304" pitchFamily="18" charset="0"/>
              </a:rPr>
              <a:t>, x</a:t>
            </a:r>
            <a:r>
              <a:rPr lang="en-US" sz="3500" baseline="-25000" dirty="0" smtClean="0">
                <a:latin typeface="Times New Roman" panose="02020603050405020304" pitchFamily="18" charset="0"/>
                <a:cs typeface="Times New Roman" panose="02020603050405020304" pitchFamily="18" charset="0"/>
              </a:rPr>
              <a:t>2</a:t>
            </a:r>
            <a:r>
              <a:rPr lang="en-US" sz="3500" dirty="0" smtClean="0">
                <a:latin typeface="Times New Roman" panose="02020603050405020304" pitchFamily="18" charset="0"/>
                <a:cs typeface="Times New Roman" panose="02020603050405020304" pitchFamily="18" charset="0"/>
              </a:rPr>
              <a:t>(0)=x</a:t>
            </a:r>
            <a:r>
              <a:rPr lang="en-US" sz="3500" baseline="-25000" dirty="0" smtClean="0">
                <a:latin typeface="Times New Roman" panose="02020603050405020304" pitchFamily="18" charset="0"/>
                <a:cs typeface="Times New Roman" panose="02020603050405020304" pitchFamily="18" charset="0"/>
              </a:rPr>
              <a:t>20 </a:t>
            </a:r>
            <a:r>
              <a:rPr lang="en-US" sz="3500" dirty="0" smtClean="0">
                <a:latin typeface="Times New Roman" panose="02020603050405020304" pitchFamily="18" charset="0"/>
                <a:cs typeface="Times New Roman" panose="02020603050405020304" pitchFamily="18" charset="0"/>
              </a:rPr>
              <a:t>, x</a:t>
            </a:r>
            <a:r>
              <a:rPr lang="en-US" sz="3500" baseline="-25000" dirty="0" smtClean="0">
                <a:latin typeface="Times New Roman" panose="02020603050405020304" pitchFamily="18" charset="0"/>
                <a:cs typeface="Times New Roman" panose="02020603050405020304" pitchFamily="18" charset="0"/>
              </a:rPr>
              <a:t>2</a:t>
            </a:r>
            <a:r>
              <a:rPr lang="en-US" sz="3500" dirty="0" smtClean="0">
                <a:latin typeface="Times New Roman" panose="02020603050405020304" pitchFamily="18" charset="0"/>
                <a:cs typeface="Times New Roman" panose="02020603050405020304" pitchFamily="18" charset="0"/>
              </a:rPr>
              <a:t>’(0)=x</a:t>
            </a:r>
            <a:r>
              <a:rPr lang="en-US" sz="3500" baseline="-25000" dirty="0" smtClean="0">
                <a:latin typeface="Times New Roman" panose="02020603050405020304" pitchFamily="18" charset="0"/>
                <a:cs typeface="Times New Roman" panose="02020603050405020304" pitchFamily="18" charset="0"/>
              </a:rPr>
              <a:t>21 </a:t>
            </a:r>
            <a:endParaRPr lang="en-US" sz="3500" dirty="0" smtClean="0">
              <a:latin typeface="Times New Roman" panose="02020603050405020304" pitchFamily="18" charset="0"/>
              <a:cs typeface="Times New Roman" panose="02020603050405020304" pitchFamily="18" charset="0"/>
            </a:endParaRPr>
          </a:p>
          <a:p>
            <a:pPr marL="0" indent="0">
              <a:buNone/>
            </a:pPr>
            <a:endParaRPr lang="en-US" sz="3500" dirty="0" smtClean="0">
              <a:latin typeface="Times New Roman" panose="02020603050405020304" pitchFamily="18" charset="0"/>
              <a:cs typeface="Times New Roman" panose="02020603050405020304" pitchFamily="18" charset="0"/>
            </a:endParaRPr>
          </a:p>
          <a:p>
            <a:pPr marL="0" indent="0">
              <a:buNone/>
            </a:pPr>
            <a:r>
              <a:rPr lang="fr-FR" sz="3500" dirty="0" err="1" smtClean="0">
                <a:latin typeface="Times New Roman" panose="02020603050405020304" pitchFamily="18" charset="0"/>
                <a:cs typeface="Times New Roman" panose="02020603050405020304" pitchFamily="18" charset="0"/>
              </a:rPr>
              <a:t>Consider</a:t>
            </a:r>
            <a:r>
              <a:rPr lang="fr-FR" sz="3500" dirty="0" smtClean="0">
                <a:latin typeface="Times New Roman" panose="02020603050405020304" pitchFamily="18" charset="0"/>
                <a:cs typeface="Times New Roman" panose="02020603050405020304" pitchFamily="18" charset="0"/>
              </a:rPr>
              <a:t> HCP: U’(t)=AU(t) </a:t>
            </a:r>
          </a:p>
          <a:p>
            <a:pPr marL="0" indent="0">
              <a:buNone/>
            </a:pPr>
            <a:r>
              <a:rPr lang="fr-FR" sz="3500" dirty="0" smtClean="0">
                <a:latin typeface="Times New Roman" panose="02020603050405020304" pitchFamily="18" charset="0"/>
                <a:cs typeface="Times New Roman" panose="02020603050405020304" pitchFamily="18" charset="0"/>
              </a:rPr>
              <a:t>                         U(0)=U</a:t>
            </a:r>
            <a:r>
              <a:rPr lang="fr-FR" sz="3500" baseline="-25000" dirty="0" smtClean="0">
                <a:latin typeface="Times New Roman" panose="02020603050405020304" pitchFamily="18" charset="0"/>
                <a:cs typeface="Times New Roman" panose="02020603050405020304" pitchFamily="18" charset="0"/>
              </a:rPr>
              <a:t>o</a:t>
            </a:r>
            <a:r>
              <a:rPr lang="fr-FR" sz="3500" dirty="0" smtClean="0">
                <a:latin typeface="Times New Roman" panose="02020603050405020304" pitchFamily="18" charset="0"/>
                <a:cs typeface="Times New Roman" panose="02020603050405020304" pitchFamily="18" charset="0"/>
              </a:rPr>
              <a:t> , t &gt; 0 </a:t>
            </a:r>
          </a:p>
          <a:p>
            <a:pPr marL="0" indent="0">
              <a:buNone/>
            </a:pPr>
            <a:r>
              <a:rPr lang="fr-FR" sz="3500" dirty="0" err="1" smtClean="0">
                <a:latin typeface="Times New Roman" panose="02020603050405020304" pitchFamily="18" charset="0"/>
                <a:cs typeface="Times New Roman" panose="02020603050405020304" pitchFamily="18" charset="0"/>
              </a:rPr>
              <a:t>Where</a:t>
            </a:r>
            <a:r>
              <a:rPr lang="fr-FR" sz="3500" dirty="0" smtClean="0">
                <a:latin typeface="Times New Roman" panose="02020603050405020304" pitchFamily="18" charset="0"/>
                <a:cs typeface="Times New Roman" panose="02020603050405020304" pitchFamily="18" charset="0"/>
              </a:rPr>
              <a:t> U: [0, ∞)            R</a:t>
            </a:r>
            <a:r>
              <a:rPr lang="fr-FR" sz="3500" baseline="30000" dirty="0" smtClean="0">
                <a:latin typeface="Times New Roman" panose="02020603050405020304" pitchFamily="18" charset="0"/>
                <a:cs typeface="Times New Roman" panose="02020603050405020304" pitchFamily="18" charset="0"/>
              </a:rPr>
              <a:t>4</a:t>
            </a:r>
            <a:r>
              <a:rPr lang="fr-FR" sz="3500" dirty="0" smtClean="0">
                <a:latin typeface="Times New Roman" panose="02020603050405020304" pitchFamily="18" charset="0"/>
                <a:cs typeface="Times New Roman" panose="02020603050405020304" pitchFamily="18" charset="0"/>
              </a:rPr>
              <a:t> , A </a:t>
            </a:r>
            <a:r>
              <a:rPr lang="fr-FR" sz="3500" dirty="0" err="1" smtClean="0">
                <a:latin typeface="Times New Roman" panose="02020603050405020304" pitchFamily="18" charset="0"/>
                <a:cs typeface="Times New Roman" panose="02020603050405020304" pitchFamily="18" charset="0"/>
              </a:rPr>
              <a:t>is</a:t>
            </a:r>
            <a:r>
              <a:rPr lang="fr-FR" sz="3500" dirty="0" smtClean="0">
                <a:latin typeface="Times New Roman" panose="02020603050405020304" pitchFamily="18" charset="0"/>
                <a:cs typeface="Times New Roman" panose="02020603050405020304" pitchFamily="18" charset="0"/>
              </a:rPr>
              <a:t> a 4x4 coefficient matrix, and U</a:t>
            </a:r>
            <a:r>
              <a:rPr lang="fr-FR" sz="3500" baseline="-25000" dirty="0" smtClean="0">
                <a:latin typeface="Times New Roman" panose="02020603050405020304" pitchFamily="18" charset="0"/>
                <a:cs typeface="Times New Roman" panose="02020603050405020304" pitchFamily="18" charset="0"/>
              </a:rPr>
              <a:t>o</a:t>
            </a:r>
            <a:r>
              <a:rPr lang="fr-FR" sz="3500" dirty="0" smtClean="0">
                <a:latin typeface="Times New Roman" panose="02020603050405020304" pitchFamily="18" charset="0"/>
                <a:cs typeface="Times New Roman" panose="02020603050405020304" pitchFamily="18" charset="0"/>
              </a:rPr>
              <a:t> </a:t>
            </a:r>
            <a:r>
              <a:rPr lang="fr-FR" sz="3500" dirty="0" err="1" smtClean="0">
                <a:latin typeface="Times New Roman" panose="02020603050405020304" pitchFamily="18" charset="0"/>
                <a:cs typeface="Times New Roman" panose="02020603050405020304" pitchFamily="18" charset="0"/>
              </a:rPr>
              <a:t>is</a:t>
            </a:r>
            <a:r>
              <a:rPr lang="fr-FR" sz="3500" dirty="0" smtClean="0">
                <a:latin typeface="Times New Roman" panose="02020603050405020304" pitchFamily="18" charset="0"/>
                <a:cs typeface="Times New Roman" panose="02020603050405020304" pitchFamily="18" charset="0"/>
              </a:rPr>
              <a:t> a </a:t>
            </a:r>
            <a:r>
              <a:rPr lang="fr-FR" sz="3500" dirty="0" err="1" smtClean="0">
                <a:latin typeface="Times New Roman" panose="02020603050405020304" pitchFamily="18" charset="0"/>
                <a:cs typeface="Times New Roman" panose="02020603050405020304" pitchFamily="18" charset="0"/>
              </a:rPr>
              <a:t>vector</a:t>
            </a:r>
            <a:r>
              <a:rPr lang="fr-FR" sz="3500" dirty="0" smtClean="0">
                <a:latin typeface="Times New Roman" panose="02020603050405020304" pitchFamily="18" charset="0"/>
                <a:cs typeface="Times New Roman" panose="02020603050405020304" pitchFamily="18" charset="0"/>
              </a:rPr>
              <a:t> in R</a:t>
            </a:r>
            <a:r>
              <a:rPr lang="fr-FR" sz="3500" baseline="30000" dirty="0" smtClean="0">
                <a:latin typeface="Times New Roman" panose="02020603050405020304" pitchFamily="18" charset="0"/>
                <a:cs typeface="Times New Roman" panose="02020603050405020304" pitchFamily="18" charset="0"/>
              </a:rPr>
              <a:t>4</a:t>
            </a:r>
          </a:p>
          <a:p>
            <a:pPr marL="0" indent="0">
              <a:buNone/>
            </a:pPr>
            <a:endParaRPr lang="en-US" sz="3500" dirty="0">
              <a:latin typeface="Times New Roman" panose="02020603050405020304" pitchFamily="18" charset="0"/>
              <a:cs typeface="Times New Roman" panose="02020603050405020304" pitchFamily="18" charset="0"/>
            </a:endParaRPr>
          </a:p>
        </p:txBody>
      </p:sp>
      <p:cxnSp>
        <p:nvCxnSpPr>
          <p:cNvPr id="14" name="Straight Arrow Connector 13"/>
          <p:cNvCxnSpPr>
            <a:cxnSpLocks/>
          </p:cNvCxnSpPr>
          <p:nvPr/>
        </p:nvCxnSpPr>
        <p:spPr>
          <a:xfrm flipV="1">
            <a:off x="3938954" y="5036234"/>
            <a:ext cx="928468" cy="14068"/>
          </a:xfrm>
          <a:prstGeom prst="straightConnector1">
            <a:avLst/>
          </a:prstGeom>
          <a:ln w="539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6037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Formulation of 2M-2S-HSM as a HCP</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US" sz="3500" dirty="0">
                    <a:latin typeface="Times New Roman" panose="02020603050405020304" pitchFamily="18" charset="0"/>
                    <a:cs typeface="Times New Roman" panose="02020603050405020304" pitchFamily="18" charset="0"/>
                  </a:rPr>
                  <a:t>Let U(t)= </a:t>
                </a:r>
                <a14:m>
                  <m:oMath xmlns:m="http://schemas.openxmlformats.org/officeDocument/2006/math">
                    <m:d>
                      <m:dPr>
                        <m:begChr m:val="["/>
                        <m:endChr m:val="]"/>
                        <m:ctrlPr>
                          <a:rPr lang="en-US" sz="3500" i="1">
                            <a:latin typeface="Cambria Math"/>
                          </a:rPr>
                        </m:ctrlPr>
                      </m:dPr>
                      <m:e>
                        <m:m>
                          <m:mPr>
                            <m:mcs>
                              <m:mc>
                                <m:mcPr>
                                  <m:count m:val="1"/>
                                  <m:mcJc m:val="center"/>
                                </m:mcPr>
                              </m:mc>
                            </m:mcs>
                            <m:ctrlPr>
                              <a:rPr lang="en-US" sz="3500" i="1">
                                <a:latin typeface="Cambria Math"/>
                              </a:rPr>
                            </m:ctrlPr>
                          </m:mPr>
                          <m:mr>
                            <m:e>
                              <m:r>
                                <a:rPr lang="en-US" sz="3500" i="1">
                                  <a:latin typeface="Cambria Math"/>
                                </a:rPr>
                                <m:t>𝑥</m:t>
                              </m:r>
                              <m:r>
                                <a:rPr lang="en-US" sz="3500" i="1">
                                  <a:latin typeface="Cambria Math"/>
                                </a:rPr>
                                <m:t>1(</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1′(</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2(</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2′(</m:t>
                              </m:r>
                              <m:r>
                                <a:rPr lang="en-US" sz="3500" i="1">
                                  <a:latin typeface="Cambria Math"/>
                                </a:rPr>
                                <m:t>𝑡</m:t>
                              </m:r>
                              <m:r>
                                <a:rPr lang="en-US" sz="3500" i="1">
                                  <a:latin typeface="Cambria Math"/>
                                </a:rPr>
                                <m:t>)</m:t>
                              </m:r>
                            </m:e>
                          </m:mr>
                        </m:m>
                      </m:e>
                    </m:d>
                  </m:oMath>
                </a14:m>
                <a:r>
                  <a:rPr lang="en-US" sz="3500" dirty="0">
                    <a:latin typeface="Times New Roman" panose="02020603050405020304" pitchFamily="18" charset="0"/>
                    <a:cs typeface="Times New Roman" panose="02020603050405020304" pitchFamily="18" charset="0"/>
                  </a:rPr>
                  <a:t>         Then U’(t)= </a:t>
                </a:r>
                <a14:m>
                  <m:oMath xmlns:m="http://schemas.openxmlformats.org/officeDocument/2006/math">
                    <m:d>
                      <m:dPr>
                        <m:begChr m:val="["/>
                        <m:endChr m:val="]"/>
                        <m:ctrlPr>
                          <a:rPr lang="en-US" sz="3500" i="1">
                            <a:latin typeface="Cambria Math"/>
                          </a:rPr>
                        </m:ctrlPr>
                      </m:dPr>
                      <m:e>
                        <m:m>
                          <m:mPr>
                            <m:mcs>
                              <m:mc>
                                <m:mcPr>
                                  <m:count m:val="1"/>
                                  <m:mcJc m:val="center"/>
                                </m:mcPr>
                              </m:mc>
                            </m:mcs>
                            <m:ctrlPr>
                              <a:rPr lang="en-US" sz="3500" i="1">
                                <a:latin typeface="Cambria Math"/>
                              </a:rPr>
                            </m:ctrlPr>
                          </m:mPr>
                          <m:mr>
                            <m:e>
                              <m:r>
                                <a:rPr lang="en-US" sz="3500" i="1">
                                  <a:latin typeface="Cambria Math"/>
                                </a:rPr>
                                <m:t>𝑥</m:t>
                              </m:r>
                              <m:r>
                                <a:rPr lang="en-US" sz="3500" i="1">
                                  <a:latin typeface="Cambria Math"/>
                                </a:rPr>
                                <m:t>1′(</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1′′(</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2′(</m:t>
                              </m:r>
                              <m:r>
                                <a:rPr lang="en-US" sz="3500" i="1">
                                  <a:latin typeface="Cambria Math"/>
                                </a:rPr>
                                <m:t>𝑡</m:t>
                              </m:r>
                              <m:r>
                                <a:rPr lang="en-US" sz="3500" i="1">
                                  <a:latin typeface="Cambria Math"/>
                                </a:rPr>
                                <m:t>)</m:t>
                              </m:r>
                            </m:e>
                          </m:mr>
                          <m:mr>
                            <m:e>
                              <m:r>
                                <a:rPr lang="en-US" sz="3500" i="1">
                                  <a:latin typeface="Cambria Math"/>
                                </a:rPr>
                                <m:t>𝑥</m:t>
                              </m:r>
                              <m:r>
                                <a:rPr lang="en-US" sz="3500" i="1">
                                  <a:latin typeface="Cambria Math"/>
                                </a:rPr>
                                <m:t>2′′(</m:t>
                              </m:r>
                              <m:r>
                                <a:rPr lang="en-US" sz="3500" i="1">
                                  <a:latin typeface="Cambria Math"/>
                                </a:rPr>
                                <m:t>𝑡</m:t>
                              </m:r>
                              <m:r>
                                <a:rPr lang="en-US" sz="3500" i="1">
                                  <a:latin typeface="Cambria Math"/>
                                </a:rPr>
                                <m:t>)</m:t>
                              </m:r>
                            </m:e>
                          </m:mr>
                        </m:m>
                      </m:e>
                    </m:d>
                  </m:oMath>
                </a14:m>
                <a:r>
                  <a:rPr lang="en-US" sz="3500" dirty="0">
                    <a:latin typeface="Times New Roman" panose="02020603050405020304" pitchFamily="18" charset="0"/>
                    <a:cs typeface="Times New Roman" panose="02020603050405020304" pitchFamily="18" charset="0"/>
                  </a:rPr>
                  <a:t>    and the </a:t>
                </a:r>
                <a:endParaRPr lang="en-US" sz="3500" dirty="0" smtClean="0">
                  <a:latin typeface="Times New Roman" panose="02020603050405020304" pitchFamily="18" charset="0"/>
                  <a:cs typeface="Times New Roman" panose="02020603050405020304" pitchFamily="18" charset="0"/>
                </a:endParaRPr>
              </a:p>
              <a:p>
                <a:pPr marL="0" indent="0">
                  <a:buNone/>
                </a:pP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original </a:t>
                </a:r>
                <a:r>
                  <a:rPr lang="en-US" sz="3500" dirty="0">
                    <a:latin typeface="Times New Roman" panose="02020603050405020304" pitchFamily="18" charset="0"/>
                    <a:cs typeface="Times New Roman" panose="02020603050405020304" pitchFamily="18" charset="0"/>
                  </a:rPr>
                  <a:t>system of equations can be rewritten as</a:t>
                </a:r>
              </a:p>
              <a:p>
                <a:pPr marL="0" indent="0">
                  <a:buNone/>
                </a:pPr>
                <a:endParaRPr lang="en-US" sz="3500"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739" t="-1261"/>
                </a:stretch>
              </a:blipFill>
            </p:spPr>
            <p:txBody>
              <a:bodyPr/>
              <a:lstStyle/>
              <a:p>
                <a:r>
                  <a:rPr lang="en-US">
                    <a:noFill/>
                  </a:rPr>
                  <a:t> </a:t>
                </a:r>
              </a:p>
            </p:txBody>
          </p:sp>
        </mc:Fallback>
      </mc:AlternateContent>
    </p:spTree>
    <p:extLst>
      <p:ext uri="{BB962C8B-B14F-4D97-AF65-F5344CB8AC3E}">
        <p14:creationId xmlns:p14="http://schemas.microsoft.com/office/powerpoint/2010/main" val="1415501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Formulation of 2M-2S-HSM as a HCP</a:t>
            </a:r>
            <a:endParaRPr lang="en-US"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pPr marL="0" indent="0">
                  <a:buNone/>
                </a:pPr>
                <a:r>
                  <a:rPr lang="en-US" sz="3500" dirty="0">
                    <a:latin typeface="Times New Roman" panose="02020603050405020304" pitchFamily="18" charset="0"/>
                    <a:cs typeface="Times New Roman" panose="02020603050405020304" pitchFamily="18" charset="0"/>
                  </a:rPr>
                  <a:t>U’(t)= </a:t>
                </a:r>
                <a14:m>
                  <m:oMath xmlns:m="http://schemas.openxmlformats.org/officeDocument/2006/math">
                    <m:d>
                      <m:dPr>
                        <m:begChr m:val="["/>
                        <m:endChr m:val="]"/>
                        <m:ctrlPr>
                          <a:rPr lang="en-US" sz="3500" i="1">
                            <a:latin typeface="Cambria Math"/>
                          </a:rPr>
                        </m:ctrlPr>
                      </m:dPr>
                      <m:e>
                        <m:m>
                          <m:mPr>
                            <m:mcs>
                              <m:mc>
                                <m:mcPr>
                                  <m:count m:val="4"/>
                                  <m:mcJc m:val="center"/>
                                </m:mcPr>
                              </m:mc>
                            </m:mcs>
                            <m:ctrlPr>
                              <a:rPr lang="en-US" sz="3500" i="1">
                                <a:latin typeface="Cambria Math"/>
                              </a:rPr>
                            </m:ctrlPr>
                          </m:mPr>
                          <m:mr>
                            <m:e>
                              <m:r>
                                <a:rPr lang="en-US" sz="3500" i="1">
                                  <a:latin typeface="Cambria Math"/>
                                </a:rPr>
                                <m:t>0</m:t>
                              </m:r>
                            </m:e>
                            <m:e>
                              <m:r>
                                <a:rPr lang="en-US" sz="3500" i="1">
                                  <a:latin typeface="Cambria Math"/>
                                </a:rPr>
                                <m:t>1</m:t>
                              </m:r>
                            </m:e>
                            <m:e>
                              <m:r>
                                <a:rPr lang="en-US" sz="3500" i="1">
                                  <a:latin typeface="Cambria Math"/>
                                </a:rPr>
                                <m:t>0</m:t>
                              </m:r>
                            </m:e>
                            <m:e>
                              <m:r>
                                <a:rPr lang="en-US" sz="3500" i="1">
                                  <a:latin typeface="Cambria Math"/>
                                </a:rPr>
                                <m:t>0</m:t>
                              </m:r>
                            </m:e>
                          </m:mr>
                          <m:mr>
                            <m:e>
                              <m:r>
                                <a:rPr lang="en-US" sz="3500" i="1">
                                  <a:latin typeface="Cambria Math"/>
                                </a:rPr>
                                <m:t>−(</m:t>
                              </m:r>
                              <m:r>
                                <a:rPr lang="en-US" sz="3500" i="1">
                                  <a:latin typeface="Cambria Math"/>
                                </a:rPr>
                                <m:t>𝑘</m:t>
                              </m:r>
                              <m:r>
                                <a:rPr lang="en-US" sz="3500" i="1">
                                  <a:latin typeface="Cambria Math"/>
                                </a:rPr>
                                <m:t>1+</m:t>
                              </m:r>
                              <m:r>
                                <a:rPr lang="en-US" sz="3500" i="1">
                                  <a:latin typeface="Cambria Math"/>
                                </a:rPr>
                                <m:t>𝑘</m:t>
                              </m:r>
                              <m:r>
                                <a:rPr lang="en-US" sz="3500" i="1">
                                  <a:latin typeface="Cambria Math"/>
                                </a:rPr>
                                <m:t>2)/</m:t>
                              </m:r>
                              <m:r>
                                <a:rPr lang="en-US" sz="3500" i="1">
                                  <a:latin typeface="Cambria Math"/>
                                </a:rPr>
                                <m:t>𝑚</m:t>
                              </m:r>
                              <m:r>
                                <a:rPr lang="en-US" sz="3500" i="1">
                                  <a:latin typeface="Cambria Math"/>
                                </a:rPr>
                                <m:t>1</m:t>
                              </m:r>
                            </m:e>
                            <m:e>
                              <m:r>
                                <a:rPr lang="en-US" sz="3500" i="1">
                                  <a:latin typeface="Cambria Math"/>
                                </a:rPr>
                                <m:t>0</m:t>
                              </m:r>
                            </m:e>
                            <m:e>
                              <m:r>
                                <a:rPr lang="en-US" sz="3500" i="1">
                                  <a:latin typeface="Cambria Math"/>
                                </a:rPr>
                                <m:t>𝑘</m:t>
                              </m:r>
                              <m:r>
                                <a:rPr lang="en-US" sz="3500" i="1">
                                  <a:latin typeface="Cambria Math"/>
                                </a:rPr>
                                <m:t>2/</m:t>
                              </m:r>
                              <m:r>
                                <a:rPr lang="en-US" sz="3500" i="1">
                                  <a:latin typeface="Cambria Math"/>
                                </a:rPr>
                                <m:t>𝑚</m:t>
                              </m:r>
                              <m:r>
                                <a:rPr lang="en-US" sz="3500" i="1">
                                  <a:latin typeface="Cambria Math"/>
                                </a:rPr>
                                <m:t>1</m:t>
                              </m:r>
                            </m:e>
                            <m:e>
                              <m:r>
                                <a:rPr lang="en-US" sz="3500" i="1">
                                  <a:latin typeface="Cambria Math"/>
                                </a:rPr>
                                <m:t>0</m:t>
                              </m:r>
                            </m:e>
                          </m:mr>
                          <m:mr>
                            <m:e>
                              <m:r>
                                <a:rPr lang="en-US" sz="3500" i="1">
                                  <a:latin typeface="Cambria Math"/>
                                </a:rPr>
                                <m:t>0</m:t>
                              </m:r>
                            </m:e>
                            <m:e>
                              <m:r>
                                <a:rPr lang="en-US" sz="3500" i="1">
                                  <a:latin typeface="Cambria Math"/>
                                </a:rPr>
                                <m:t>0</m:t>
                              </m:r>
                            </m:e>
                            <m:e>
                              <m:r>
                                <a:rPr lang="en-US" sz="3500" i="1">
                                  <a:latin typeface="Cambria Math"/>
                                </a:rPr>
                                <m:t>0</m:t>
                              </m:r>
                            </m:e>
                            <m:e>
                              <m:r>
                                <a:rPr lang="en-US" sz="3500" i="1">
                                  <a:latin typeface="Cambria Math"/>
                                </a:rPr>
                                <m:t>1</m:t>
                              </m:r>
                            </m:e>
                          </m:mr>
                          <m:mr>
                            <m:e>
                              <m:r>
                                <a:rPr lang="en-US" sz="3500" i="1">
                                  <a:latin typeface="Cambria Math"/>
                                </a:rPr>
                                <m:t>𝑘</m:t>
                              </m:r>
                              <m:r>
                                <a:rPr lang="en-US" sz="3500" i="1">
                                  <a:latin typeface="Cambria Math"/>
                                </a:rPr>
                                <m:t>2/</m:t>
                              </m:r>
                              <m:r>
                                <a:rPr lang="en-US" sz="3500" i="1">
                                  <a:latin typeface="Cambria Math"/>
                                </a:rPr>
                                <m:t>𝑚</m:t>
                              </m:r>
                              <m:r>
                                <a:rPr lang="en-US" sz="3500" i="1">
                                  <a:latin typeface="Cambria Math"/>
                                </a:rPr>
                                <m:t>2</m:t>
                              </m:r>
                            </m:e>
                            <m:e>
                              <m:r>
                                <a:rPr lang="en-US" sz="3500" i="1">
                                  <a:latin typeface="Cambria Math"/>
                                </a:rPr>
                                <m:t>0</m:t>
                              </m:r>
                            </m:e>
                            <m:e>
                              <m:r>
                                <a:rPr lang="en-US" sz="3500" i="1">
                                  <a:latin typeface="Cambria Math"/>
                                </a:rPr>
                                <m:t>−</m:t>
                              </m:r>
                              <m:r>
                                <a:rPr lang="en-US" sz="3500" i="1">
                                  <a:latin typeface="Cambria Math"/>
                                </a:rPr>
                                <m:t>𝑘</m:t>
                              </m:r>
                              <m:r>
                                <a:rPr lang="en-US" sz="3500" i="1">
                                  <a:latin typeface="Cambria Math"/>
                                </a:rPr>
                                <m:t>2/</m:t>
                              </m:r>
                              <m:r>
                                <a:rPr lang="en-US" sz="3500" i="1">
                                  <a:latin typeface="Cambria Math"/>
                                </a:rPr>
                                <m:t>𝑚</m:t>
                              </m:r>
                              <m:r>
                                <a:rPr lang="en-US" sz="3500" i="1">
                                  <a:latin typeface="Cambria Math"/>
                                </a:rPr>
                                <m:t>2</m:t>
                              </m:r>
                            </m:e>
                            <m:e>
                              <m:r>
                                <a:rPr lang="en-US" sz="3500" i="1">
                                  <a:latin typeface="Cambria Math"/>
                                </a:rPr>
                                <m:t>0</m:t>
                              </m:r>
                            </m:e>
                          </m:mr>
                        </m:m>
                      </m:e>
                    </m:d>
                  </m:oMath>
                </a14:m>
                <a:r>
                  <a:rPr lang="en-US" sz="3500" dirty="0">
                    <a:latin typeface="Times New Roman" panose="02020603050405020304" pitchFamily="18" charset="0"/>
                    <a:cs typeface="Times New Roman" panose="02020603050405020304" pitchFamily="18" charset="0"/>
                  </a:rPr>
                  <a:t>U(t) </a:t>
                </a:r>
              </a:p>
              <a:p>
                <a:pPr marL="0" indent="0">
                  <a:buNone/>
                </a:pP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U(0)=</a:t>
                </a:r>
                <a:r>
                  <a:rPr lang="en-US" sz="3500" dirty="0" err="1" smtClean="0">
                    <a:latin typeface="Times New Roman" panose="02020603050405020304" pitchFamily="18" charset="0"/>
                    <a:cs typeface="Times New Roman" panose="02020603050405020304" pitchFamily="18" charset="0"/>
                  </a:rPr>
                  <a:t>U</a:t>
                </a:r>
                <a:r>
                  <a:rPr lang="en-US" sz="3500" baseline="-25000" dirty="0" err="1" smtClean="0">
                    <a:latin typeface="Times New Roman" panose="02020603050405020304" pitchFamily="18" charset="0"/>
                    <a:cs typeface="Times New Roman" panose="02020603050405020304" pitchFamily="18" charset="0"/>
                  </a:rPr>
                  <a:t>o</a:t>
                </a:r>
                <a:r>
                  <a:rPr lang="en-US" sz="3500" baseline="-25000" dirty="0" smtClean="0">
                    <a:latin typeface="Times New Roman" panose="02020603050405020304" pitchFamily="18" charset="0"/>
                    <a:cs typeface="Times New Roman" panose="02020603050405020304" pitchFamily="18" charset="0"/>
                  </a:rPr>
                  <a:t> </a:t>
                </a:r>
                <a:r>
                  <a:rPr lang="en-US" sz="3500" dirty="0">
                    <a:latin typeface="Times New Roman" panose="02020603050405020304" pitchFamily="18" charset="0"/>
                    <a:cs typeface="Times New Roman" panose="02020603050405020304" pitchFamily="18" charset="0"/>
                  </a:rPr>
                  <a:t>= </a:t>
                </a:r>
                <a14:m>
                  <m:oMath xmlns:m="http://schemas.openxmlformats.org/officeDocument/2006/math">
                    <m:d>
                      <m:dPr>
                        <m:begChr m:val="["/>
                        <m:endChr m:val="]"/>
                        <m:ctrlPr>
                          <a:rPr lang="en-US" sz="3500" i="1">
                            <a:latin typeface="Cambria Math"/>
                          </a:rPr>
                        </m:ctrlPr>
                      </m:dPr>
                      <m:e>
                        <m:m>
                          <m:mPr>
                            <m:mcs>
                              <m:mc>
                                <m:mcPr>
                                  <m:count m:val="1"/>
                                  <m:mcJc m:val="center"/>
                                </m:mcPr>
                              </m:mc>
                            </m:mcs>
                            <m:ctrlPr>
                              <a:rPr lang="en-US" sz="3500" i="1">
                                <a:latin typeface="Cambria Math"/>
                              </a:rPr>
                            </m:ctrlPr>
                          </m:mPr>
                          <m:mr>
                            <m:e>
                              <m:r>
                                <a:rPr lang="en-US" sz="3500" i="1">
                                  <a:latin typeface="Cambria Math"/>
                                </a:rPr>
                                <m:t>𝑥</m:t>
                              </m:r>
                              <m:r>
                                <a:rPr lang="en-US" sz="3500" i="1">
                                  <a:latin typeface="Cambria Math"/>
                                </a:rPr>
                                <m:t>10</m:t>
                              </m:r>
                            </m:e>
                          </m:mr>
                          <m:mr>
                            <m:e>
                              <m:r>
                                <a:rPr lang="en-US" sz="3500" i="1">
                                  <a:latin typeface="Cambria Math"/>
                                </a:rPr>
                                <m:t>𝑥</m:t>
                              </m:r>
                              <m:r>
                                <a:rPr lang="en-US" sz="3500" i="1">
                                  <a:latin typeface="Cambria Math"/>
                                </a:rPr>
                                <m:t>11</m:t>
                              </m:r>
                            </m:e>
                          </m:mr>
                          <m:mr>
                            <m:e>
                              <m:r>
                                <a:rPr lang="en-US" sz="3500" i="1">
                                  <a:latin typeface="Cambria Math"/>
                                </a:rPr>
                                <m:t>𝑥</m:t>
                              </m:r>
                              <m:r>
                                <a:rPr lang="en-US" sz="3500" i="1">
                                  <a:latin typeface="Cambria Math"/>
                                </a:rPr>
                                <m:t>20</m:t>
                              </m:r>
                            </m:e>
                          </m:mr>
                          <m:mr>
                            <m:e>
                              <m:r>
                                <a:rPr lang="en-US" sz="3500" i="1">
                                  <a:latin typeface="Cambria Math"/>
                                </a:rPr>
                                <m:t>𝑥</m:t>
                              </m:r>
                              <m:r>
                                <a:rPr lang="en-US" sz="3500" i="1">
                                  <a:latin typeface="Cambria Math"/>
                                </a:rPr>
                                <m:t>21</m:t>
                              </m:r>
                            </m:e>
                          </m:mr>
                        </m:m>
                      </m:e>
                    </m:d>
                  </m:oMath>
                </a14:m>
                <a:r>
                  <a:rPr lang="en-US" sz="3500" dirty="0">
                    <a:latin typeface="Times New Roman" panose="02020603050405020304" pitchFamily="18" charset="0"/>
                    <a:cs typeface="Times New Roman" panose="02020603050405020304" pitchFamily="18" charset="0"/>
                  </a:rPr>
                  <a:t> , t &gt; 0</a:t>
                </a:r>
                <a:endParaRPr lang="en-US" sz="35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739" t="-1120" b="-1961"/>
                </a:stretch>
              </a:blipFill>
            </p:spPr>
            <p:txBody>
              <a:bodyPr/>
              <a:lstStyle/>
              <a:p>
                <a:r>
                  <a:rPr lang="en-US">
                    <a:noFill/>
                  </a:rPr>
                  <a:t> </a:t>
                </a:r>
              </a:p>
            </p:txBody>
          </p:sp>
        </mc:Fallback>
      </mc:AlternateContent>
    </p:spTree>
    <p:extLst>
      <p:ext uri="{BB962C8B-B14F-4D97-AF65-F5344CB8AC3E}">
        <p14:creationId xmlns:p14="http://schemas.microsoft.com/office/powerpoint/2010/main" val="24053723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461</TotalTime>
  <Words>2835</Words>
  <Application>Microsoft Office PowerPoint</Application>
  <PresentationFormat>Custom</PresentationFormat>
  <Paragraphs>188</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Models of Spring-Mass Systems  Formulated as Cauchy Problems</vt:lpstr>
      <vt:lpstr>                         Back to Basics </vt:lpstr>
      <vt:lpstr>Hooke’s Law + Newton’s 2nd Law of Motion       Homogenous model of a simple oscillating mass. </vt:lpstr>
      <vt:lpstr>         2M-2S-HSM   and   2M-3S-HSM</vt:lpstr>
      <vt:lpstr>2M-2S-HSM</vt:lpstr>
      <vt:lpstr>2M-3S-HSM</vt:lpstr>
      <vt:lpstr>Formulation of 2M-2S-HSM as a HCP</vt:lpstr>
      <vt:lpstr>    Formulation of 2M-2S-HSM as a HCP</vt:lpstr>
      <vt:lpstr>    Formulation of 2M-2S-HSM as a HCP</vt:lpstr>
      <vt:lpstr>             Reaping the benefits of HCP</vt:lpstr>
      <vt:lpstr>    Formulation of 2M-3S-HSM as a HCP</vt:lpstr>
      <vt:lpstr>   Formulation of 2M-3S-HSM as a HCP</vt:lpstr>
      <vt:lpstr>nM-nS-HSM and nM-(n+1)S-HSM</vt:lpstr>
      <vt:lpstr>nM-nS-HSM</vt:lpstr>
      <vt:lpstr>nM-nS-HSM</vt:lpstr>
      <vt:lpstr>nM-nS-HSM and nM-(n+1)S-HSM</vt:lpstr>
      <vt:lpstr>Effects of Altering Parameters</vt:lpstr>
      <vt:lpstr>Altering the spring constants</vt:lpstr>
      <vt:lpstr>Altering the spring constants</vt:lpstr>
      <vt:lpstr>Altering the masses </vt:lpstr>
      <vt:lpstr>Altering the masses </vt:lpstr>
      <vt:lpstr>Dampening terms on HSM (HSMD)</vt:lpstr>
      <vt:lpstr>2M-2S-HSMD and 2M-3S-HSMD</vt:lpstr>
      <vt:lpstr>2M-2S-HSMD and 2M-3S-HSMD</vt:lpstr>
      <vt:lpstr>Formulation of 2M-2S-HSMD as HCP</vt:lpstr>
      <vt:lpstr>Formulation of 2M-3S-HSMD as HCP</vt:lpstr>
      <vt:lpstr>2M-2S-HSMD and 2M-3S-HSMD</vt:lpstr>
      <vt:lpstr>   Non-Homogenous Case</vt:lpstr>
      <vt:lpstr>2M-2S-HSM and 2M-2S-HSMD</vt:lpstr>
      <vt:lpstr>2M-3S-HSM and 2M-3S-HSMD</vt:lpstr>
      <vt:lpstr>Non-CP</vt:lpstr>
      <vt:lpstr>2M-2S-HSM as a non-CP</vt:lpstr>
      <vt:lpstr>2M-3S-HSMD as a non-CP</vt:lpstr>
      <vt:lpstr>Solutions to non-CP models</vt:lpstr>
      <vt:lpstr>Overpowering Forcing Terms </vt:lpstr>
      <vt:lpstr>Overpowering Forcing Terms</vt:lpstr>
      <vt:lpstr>Non-linear Forcing Terms</vt:lpstr>
      <vt:lpstr>Example Model: 2M-3S-HSMD</vt:lpstr>
      <vt:lpstr>Example semi-linear CP formulation: 2M-3S-HSMD </vt:lpstr>
      <vt:lpstr> Example semi-linear CP formulation: 2M-3S-HSMD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Mass</dc:title>
  <dc:creator>User</dc:creator>
  <cp:lastModifiedBy>Jodi McKibben</cp:lastModifiedBy>
  <cp:revision>198</cp:revision>
  <dcterms:created xsi:type="dcterms:W3CDTF">2015-05-06T00:46:17Z</dcterms:created>
  <dcterms:modified xsi:type="dcterms:W3CDTF">2015-05-06T14:06:43Z</dcterms:modified>
</cp:coreProperties>
</file>