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78" y="-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EADC1D0-FFFA-46DA-BB11-205702BDCAD5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785A5B2-B9FF-4B87-A1E1-FBD40BA16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7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C1D0-FFFA-46DA-BB11-205702BDCAD5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A5B2-B9FF-4B87-A1E1-FBD40BA16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C1D0-FFFA-46DA-BB11-205702BDCAD5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A5B2-B9FF-4B87-A1E1-FBD40BA16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32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C1D0-FFFA-46DA-BB11-205702BDCAD5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A5B2-B9FF-4B87-A1E1-FBD40BA16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4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C1D0-FFFA-46DA-BB11-205702BDCAD5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A5B2-B9FF-4B87-A1E1-FBD40BA16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8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C1D0-FFFA-46DA-BB11-205702BDCAD5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A5B2-B9FF-4B87-A1E1-FBD40BA16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97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C1D0-FFFA-46DA-BB11-205702BDCAD5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A5B2-B9FF-4B87-A1E1-FBD40BA16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07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EADC1D0-FFFA-46DA-BB11-205702BDCAD5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A5B2-B9FF-4B87-A1E1-FBD40BA16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29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EADC1D0-FFFA-46DA-BB11-205702BDCAD5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A5B2-B9FF-4B87-A1E1-FBD40BA16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5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C1D0-FFFA-46DA-BB11-205702BDCAD5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A5B2-B9FF-4B87-A1E1-FBD40BA16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96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C1D0-FFFA-46DA-BB11-205702BDCAD5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A5B2-B9FF-4B87-A1E1-FBD40BA16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4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C1D0-FFFA-46DA-BB11-205702BDCAD5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A5B2-B9FF-4B87-A1E1-FBD40BA16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24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C1D0-FFFA-46DA-BB11-205702BDCAD5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A5B2-B9FF-4B87-A1E1-FBD40BA16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48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C1D0-FFFA-46DA-BB11-205702BDCAD5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A5B2-B9FF-4B87-A1E1-FBD40BA16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C1D0-FFFA-46DA-BB11-205702BDCAD5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A5B2-B9FF-4B87-A1E1-FBD40BA16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8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C1D0-FFFA-46DA-BB11-205702BDCAD5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A5B2-B9FF-4B87-A1E1-FBD40BA16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9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C1D0-FFFA-46DA-BB11-205702BDCAD5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A5B2-B9FF-4B87-A1E1-FBD40BA16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EADC1D0-FFFA-46DA-BB11-205702BDCAD5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785A5B2-B9FF-4B87-A1E1-FBD40BA16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1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Modeling respiration with </a:t>
            </a:r>
            <a:r>
              <a:rPr lang="en-US" dirty="0" err="1" smtClean="0"/>
              <a:t>Grodins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 Kumar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1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Non-homogeneous (pt. 1 - system)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4788646" cy="3416300"/>
          </a:xfrm>
        </p:spPr>
        <p:txBody>
          <a:bodyPr/>
          <a:lstStyle/>
          <a:p>
            <a:r>
              <a:rPr lang="en-US" dirty="0" smtClean="0"/>
              <a:t>Forcing terms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Partial pressures of brain, and soft tissue.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</a:t>
            </a:r>
            <a:r>
              <a:rPr lang="en-US" dirty="0" smtClean="0"/>
              <a:t>rain and soft tissue metabolic rates. (could be indicative of “fitness” level)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Constant ventilation rate, based on partial pressure leaving lungs. (not an isolated system)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54330"/>
              </p:ext>
            </p:extLst>
          </p:nvPr>
        </p:nvGraphicFramePr>
        <p:xfrm>
          <a:off x="5815473" y="2887579"/>
          <a:ext cx="6021929" cy="3608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3" imgW="3263760" imgH="1955520" progId="Equation.DSMT4">
                  <p:embed/>
                </p:oleObj>
              </mc:Choice>
              <mc:Fallback>
                <p:oleObj name="Equation" r:id="rId3" imgW="3263760" imgH="1955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15473" y="2887579"/>
                        <a:ext cx="6021929" cy="3608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210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Non-homogeneous (pt. 2 - solution)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Unique solution exists by Theorem 5.3.1, from McKibben</a:t>
            </a:r>
            <a:r>
              <a:rPr lang="en-US" baseline="30000" dirty="0" smtClean="0"/>
              <a:t>4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221881"/>
              </p:ext>
            </p:extLst>
          </p:nvPr>
        </p:nvGraphicFramePr>
        <p:xfrm>
          <a:off x="689809" y="3165641"/>
          <a:ext cx="10568007" cy="3307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3" imgW="5194080" imgH="1625400" progId="Equation.DSMT4">
                  <p:embed/>
                </p:oleObj>
              </mc:Choice>
              <mc:Fallback>
                <p:oleObj name="Equation" r:id="rId3" imgW="5194080" imgH="162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9809" y="3165641"/>
                        <a:ext cx="10568007" cy="3307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728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Non-homogeneous (pt. 3 – graph)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3" t="13176" r="2737" b="6162"/>
          <a:stretch/>
        </p:blipFill>
        <p:spPr bwMode="auto">
          <a:xfrm>
            <a:off x="301995" y="2435059"/>
            <a:ext cx="5208468" cy="36769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3" t="11747" r="2515" b="8264"/>
          <a:stretch/>
        </p:blipFill>
        <p:spPr bwMode="auto">
          <a:xfrm>
            <a:off x="6184232" y="2435058"/>
            <a:ext cx="5787190" cy="36769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83632" y="6232357"/>
            <a:ext cx="3031958" cy="37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Forcing vector = (5,5,0)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67074" y="6232357"/>
            <a:ext cx="318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Forcing vector (0.01,0.01,0)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33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Semi-Linear (pt. 1 – system)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4728488" cy="3416300"/>
          </a:xfrm>
        </p:spPr>
        <p:txBody>
          <a:bodyPr/>
          <a:lstStyle/>
          <a:p>
            <a:r>
              <a:rPr lang="en-US" dirty="0" smtClean="0"/>
              <a:t>Changes: non-constant ventilation rate; dependent 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Base ventilation rate.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Constant of rate increase.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</a:t>
            </a:r>
            <a:r>
              <a:rPr lang="en-US" baseline="-25000" dirty="0" smtClean="0"/>
              <a:t>2 </a:t>
            </a:r>
            <a:r>
              <a:rPr lang="en-US" dirty="0" smtClean="0"/>
              <a:t>partial pressure in brain.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Threshold to CO</a:t>
            </a:r>
            <a:r>
              <a:rPr lang="en-US" baseline="-25000" dirty="0" smtClean="0"/>
              <a:t>2 </a:t>
            </a:r>
            <a:r>
              <a:rPr lang="en-US" dirty="0"/>
              <a:t>partial </a:t>
            </a:r>
            <a:r>
              <a:rPr lang="en-US" dirty="0" smtClean="0"/>
              <a:t>pressure.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953544"/>
              </p:ext>
            </p:extLst>
          </p:nvPr>
        </p:nvGraphicFramePr>
        <p:xfrm>
          <a:off x="6076962" y="2428122"/>
          <a:ext cx="5997482" cy="4141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3" imgW="3200400" imgH="2209680" progId="Equation.DSMT4">
                  <p:embed/>
                </p:oleObj>
              </mc:Choice>
              <mc:Fallback>
                <p:oleObj name="Equation" r:id="rId3" imgW="3200400" imgH="220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76962" y="2428122"/>
                        <a:ext cx="5997482" cy="4141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2808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Semi-Linear (pt. 2 – solution)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Unique “mild” solution exists by Theorem 7.6.1, from McKibben</a:t>
            </a:r>
            <a:r>
              <a:rPr lang="en-US" baseline="30000" dirty="0" smtClean="0"/>
              <a:t>4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835415"/>
              </p:ext>
            </p:extLst>
          </p:nvPr>
        </p:nvGraphicFramePr>
        <p:xfrm>
          <a:off x="461545" y="3045076"/>
          <a:ext cx="11299258" cy="3536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3" imgW="5194080" imgH="1625400" progId="Equation.DSMT4">
                  <p:embed/>
                </p:oleObj>
              </mc:Choice>
              <mc:Fallback>
                <p:oleObj name="Equation" r:id="rId3" imgW="5194080" imgH="162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1545" y="3045076"/>
                        <a:ext cx="11299258" cy="3536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8692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Semi-Linear (pt. 3 – graphs)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4" t="14544" r="4087" b="9941"/>
          <a:stretch/>
        </p:blipFill>
        <p:spPr bwMode="auto">
          <a:xfrm>
            <a:off x="261563" y="2326770"/>
            <a:ext cx="5609847" cy="36649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31447" t="12307" r="2830" b="9942"/>
          <a:stretch/>
        </p:blipFill>
        <p:spPr bwMode="auto">
          <a:xfrm>
            <a:off x="6074326" y="2326771"/>
            <a:ext cx="5861000" cy="36649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0042" y="615009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solution plot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70031" y="6140024"/>
            <a:ext cx="4463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solution plot with ventilation reduced by factor of 200.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29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Quantitatively, homogeneous case seems to model better.</a:t>
            </a:r>
          </a:p>
          <a:p>
            <a:r>
              <a:rPr lang="en-US" dirty="0" smtClean="0"/>
              <a:t>Qualitatively, semi-linear case would be better since it takes more of physical reality into account.</a:t>
            </a:r>
          </a:p>
          <a:p>
            <a:r>
              <a:rPr lang="en-US" dirty="0" smtClean="0"/>
              <a:t>Further analysis of the terms of the system should provide evidence for the latter.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206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51626"/>
            <a:ext cx="9144078" cy="3869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[1] J. S. Haldane, and J. G. Priestley. </a:t>
            </a:r>
            <a:r>
              <a:rPr lang="en-US" i="1" dirty="0"/>
              <a:t>The Regulation of Lung-Ventilation. </a:t>
            </a:r>
            <a:r>
              <a:rPr lang="en-US" dirty="0"/>
              <a:t>The Journal of Physiology, 32, 225–266. (1905).</a:t>
            </a:r>
          </a:p>
          <a:p>
            <a:pPr marL="0" indent="0" algn="just">
              <a:buNone/>
            </a:pPr>
            <a:r>
              <a:rPr lang="en-US" dirty="0"/>
              <a:t>[2] J. S. Gray. </a:t>
            </a:r>
            <a:r>
              <a:rPr lang="en-US" i="1" dirty="0"/>
              <a:t>The Multiple Factory Theory of the Control of Respiratory Ventilation. </a:t>
            </a:r>
            <a:r>
              <a:rPr lang="en-US" dirty="0"/>
              <a:t>American Association for the Advancement of Science, 103, 739–744, (1946</a:t>
            </a:r>
            <a:r>
              <a:rPr lang="en-US" dirty="0" smtClean="0"/>
              <a:t>).</a:t>
            </a:r>
            <a:r>
              <a:rPr lang="en-US" dirty="0"/>
              <a:t> </a:t>
            </a:r>
          </a:p>
          <a:p>
            <a:pPr marL="0" indent="0" algn="just">
              <a:buNone/>
              <a:tabLst>
                <a:tab pos="400050" algn="l"/>
              </a:tabLst>
            </a:pPr>
            <a:r>
              <a:rPr lang="en-US" dirty="0"/>
              <a:t>[3] F. S. </a:t>
            </a:r>
            <a:r>
              <a:rPr lang="en-US" dirty="0" err="1"/>
              <a:t>Grodins</a:t>
            </a:r>
            <a:r>
              <a:rPr lang="en-US" dirty="0"/>
              <a:t>, J. Buell, A. Bart. </a:t>
            </a:r>
            <a:r>
              <a:rPr lang="en-US" i="1" dirty="0"/>
              <a:t>Mathematical analysis and digital simulation of the respiratory control system. </a:t>
            </a:r>
            <a:r>
              <a:rPr lang="en-US" dirty="0"/>
              <a:t>J. Appl. Physiol., 22(2), 260–276, (1967</a:t>
            </a:r>
            <a:r>
              <a:rPr lang="en-US" dirty="0" smtClean="0"/>
              <a:t>).</a:t>
            </a:r>
            <a:r>
              <a:rPr lang="en-US" dirty="0"/>
              <a:t> </a:t>
            </a:r>
          </a:p>
          <a:p>
            <a:pPr marL="0" indent="0" algn="just">
              <a:buNone/>
            </a:pPr>
            <a:r>
              <a:rPr lang="en-US" dirty="0"/>
              <a:t>[4] M. A. McKibben and M. D. Webster. </a:t>
            </a:r>
            <a:r>
              <a:rPr lang="en-US" i="1" dirty="0"/>
              <a:t>Differential Equations with MATLAB: Exploration, Application, and Theory.</a:t>
            </a:r>
            <a:r>
              <a:rPr lang="en-US" dirty="0"/>
              <a:t> CRC Press. (2015).</a:t>
            </a:r>
          </a:p>
          <a:p>
            <a:pPr marL="0" indent="0" algn="just">
              <a:buNone/>
            </a:pPr>
            <a:r>
              <a:rPr lang="en-US" dirty="0"/>
              <a:t>[5] J. Keener and J. </a:t>
            </a:r>
            <a:r>
              <a:rPr lang="en-US" dirty="0" err="1"/>
              <a:t>Sneyd</a:t>
            </a:r>
            <a:r>
              <a:rPr lang="en-US" dirty="0"/>
              <a:t>. </a:t>
            </a:r>
            <a:r>
              <a:rPr lang="en-US" i="1" dirty="0"/>
              <a:t>Mathematical Physiology II: Systems Physiology.</a:t>
            </a:r>
            <a:r>
              <a:rPr lang="en-US" dirty="0"/>
              <a:t> Springer. (2009).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07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533" y="3512332"/>
            <a:ext cx="8761413" cy="70696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End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(I can finally breathe!)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26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Brief Bio I &amp; History</a:t>
            </a:r>
          </a:p>
          <a:p>
            <a:r>
              <a:rPr lang="en-US" dirty="0" smtClean="0"/>
              <a:t>Compartments</a:t>
            </a:r>
            <a:endParaRPr lang="en-US" dirty="0"/>
          </a:p>
          <a:p>
            <a:r>
              <a:rPr lang="en-US" dirty="0" smtClean="0"/>
              <a:t>Assumptions (making life easier)</a:t>
            </a:r>
          </a:p>
          <a:p>
            <a:r>
              <a:rPr lang="en-US" dirty="0" smtClean="0"/>
              <a:t>Homogenous SGM-II</a:t>
            </a:r>
          </a:p>
          <a:p>
            <a:r>
              <a:rPr lang="en-US" dirty="0" smtClean="0"/>
              <a:t>Non-homogenous SGM-II</a:t>
            </a:r>
          </a:p>
          <a:p>
            <a:r>
              <a:rPr lang="en-US" dirty="0" smtClean="0"/>
              <a:t>Semi-Linear SGM-I</a:t>
            </a:r>
          </a:p>
          <a:p>
            <a:r>
              <a:rPr lang="en-US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24878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 background &amp; History (pt.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434107"/>
            <a:ext cx="8825659" cy="3915177"/>
          </a:xfrm>
        </p:spPr>
        <p:txBody>
          <a:bodyPr>
            <a:normAutofit/>
          </a:bodyPr>
          <a:lstStyle/>
          <a:p>
            <a:r>
              <a:rPr lang="en-US" dirty="0" smtClean="0"/>
              <a:t>Differing breathing rates with differing activities. Why?</a:t>
            </a:r>
          </a:p>
          <a:p>
            <a:r>
              <a:rPr lang="en-US" dirty="0" smtClean="0"/>
              <a:t>Physical activity requires energy; body gets energy through cellular respiration; CO</a:t>
            </a:r>
            <a:r>
              <a:rPr lang="en-US" baseline="-25000" dirty="0" smtClean="0"/>
              <a:t>2 </a:t>
            </a:r>
            <a:r>
              <a:rPr lang="en-US" dirty="0" smtClean="0"/>
              <a:t>is a byproduct.</a:t>
            </a:r>
          </a:p>
          <a:p>
            <a:r>
              <a:rPr lang="en-US" dirty="0" smtClean="0"/>
              <a:t>1905 Haldane – experimentally identifies CO</a:t>
            </a:r>
            <a:r>
              <a:rPr lang="en-US" baseline="-25000" dirty="0" smtClean="0"/>
              <a:t>2 </a:t>
            </a:r>
            <a:r>
              <a:rPr lang="en-US" dirty="0" smtClean="0"/>
              <a:t>as primary agent of increasing ventilation.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As CO</a:t>
            </a:r>
            <a:r>
              <a:rPr lang="en-US" baseline="-25000" dirty="0" smtClean="0"/>
              <a:t>2 </a:t>
            </a:r>
            <a:r>
              <a:rPr lang="en-US" dirty="0" smtClean="0"/>
              <a:t>builds in blood, reaction with H</a:t>
            </a:r>
            <a:r>
              <a:rPr lang="en-US" baseline="-25000" dirty="0" smtClean="0"/>
              <a:t>2</a:t>
            </a:r>
            <a:r>
              <a:rPr lang="en-US" dirty="0" smtClean="0"/>
              <a:t>O results in acidic product. 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Receptors in brain detect acidity.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</a:t>
            </a:r>
            <a:r>
              <a:rPr lang="en-US" dirty="0" smtClean="0"/>
              <a:t>ignals sent to diaphragm to increase contraction rate.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323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 background &amp; History (pt.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1946 Gray – attempts to quantify this respiratory action by considering “multiple factors”, (only one forcing term – CO</a:t>
            </a:r>
            <a:r>
              <a:rPr lang="en-US" baseline="-25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2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intake).</a:t>
            </a:r>
            <a:r>
              <a:rPr lang="en-US" baseline="30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</a:t>
            </a:r>
            <a:endParaRPr lang="en-US" dirty="0" smtClean="0"/>
          </a:p>
          <a:p>
            <a:r>
              <a:rPr lang="en-US" dirty="0" smtClean="0"/>
              <a:t>1967 </a:t>
            </a:r>
            <a:r>
              <a:rPr lang="en-US" dirty="0" err="1" smtClean="0"/>
              <a:t>Grodins</a:t>
            </a:r>
            <a:r>
              <a:rPr lang="en-US" dirty="0" smtClean="0"/>
              <a:t> – Considers a compartment model of flow of partial pressures of CO</a:t>
            </a:r>
            <a:r>
              <a:rPr lang="en-US" baseline="-25000" dirty="0" smtClean="0"/>
              <a:t>2</a:t>
            </a:r>
            <a:r>
              <a:rPr lang="en-US" dirty="0" smtClean="0"/>
              <a:t>, through the body.</a:t>
            </a:r>
            <a:r>
              <a:rPr lang="en-US" baseline="30000" dirty="0" smtClean="0"/>
              <a:t>3</a:t>
            </a:r>
            <a:r>
              <a:rPr lang="en-US" dirty="0" smtClean="0"/>
              <a:t> (This is what we’re going to discuss!)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67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of Compartments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Subscript notation: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L = lungs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B = brain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T = soft tissue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err="1" smtClean="0"/>
              <a:t>i</a:t>
            </a:r>
            <a:r>
              <a:rPr lang="en-US" dirty="0" smtClean="0"/>
              <a:t> – into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o – out of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C = CO</a:t>
            </a:r>
            <a:r>
              <a:rPr lang="en-US" baseline="-25000" dirty="0" smtClean="0"/>
              <a:t>2 </a:t>
            </a:r>
            <a:r>
              <a:rPr lang="en-US" dirty="0" smtClean="0"/>
              <a:t> concentration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i="1" dirty="0" smtClean="0"/>
              <a:t>f – </a:t>
            </a:r>
            <a:r>
              <a:rPr lang="en-US" dirty="0" smtClean="0"/>
              <a:t>blood flow</a:t>
            </a:r>
            <a:endParaRPr lang="en-US" i="1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872766" y="2356833"/>
            <a:ext cx="4893972" cy="4327301"/>
            <a:chOff x="1" y="0"/>
            <a:chExt cx="2743199" cy="2661920"/>
          </a:xfrm>
        </p:grpSpPr>
        <p:grpSp>
          <p:nvGrpSpPr>
            <p:cNvPr id="5" name="Group 4"/>
            <p:cNvGrpSpPr/>
            <p:nvPr/>
          </p:nvGrpSpPr>
          <p:grpSpPr>
            <a:xfrm>
              <a:off x="1" y="0"/>
              <a:ext cx="2743199" cy="2661920"/>
              <a:chOff x="1" y="0"/>
              <a:chExt cx="2743199" cy="266192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" y="0"/>
                <a:ext cx="2743199" cy="2661920"/>
                <a:chOff x="1" y="0"/>
                <a:chExt cx="2743199" cy="2661920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1" y="0"/>
                  <a:ext cx="2743199" cy="2661920"/>
                  <a:chOff x="1" y="0"/>
                  <a:chExt cx="2743579" cy="2662354"/>
                </a:xfrm>
              </p:grpSpPr>
              <p:sp>
                <p:nvSpPr>
                  <p:cNvPr id="11" name="Text Box 21"/>
                  <p:cNvSpPr txBox="1"/>
                  <p:nvPr/>
                </p:nvSpPr>
                <p:spPr>
                  <a:xfrm>
                    <a:off x="219456" y="1258215"/>
                    <a:ext cx="534035" cy="37973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600" dirty="0" err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1600" baseline="-25000" dirty="0" err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B,o</a:t>
                    </a:r>
                    <a:endParaRPr lang="en-US" sz="1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1" y="0"/>
                    <a:ext cx="2743579" cy="2662354"/>
                    <a:chOff x="1" y="0"/>
                    <a:chExt cx="2743579" cy="2662354"/>
                  </a:xfrm>
                </p:grpSpPr>
                <p:sp>
                  <p:nvSpPr>
                    <p:cNvPr id="13" name="Text Box 22"/>
                    <p:cNvSpPr txBox="1"/>
                    <p:nvPr/>
                  </p:nvSpPr>
                  <p:spPr>
                    <a:xfrm>
                      <a:off x="219456" y="2282343"/>
                      <a:ext cx="534390" cy="380011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 baseline="-25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T,o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14" name="Group 13"/>
                    <p:cNvGrpSpPr/>
                    <p:nvPr/>
                  </p:nvGrpSpPr>
                  <p:grpSpPr>
                    <a:xfrm>
                      <a:off x="1" y="0"/>
                      <a:ext cx="2743579" cy="2662354"/>
                      <a:chOff x="1" y="0"/>
                      <a:chExt cx="2743579" cy="2662354"/>
                    </a:xfrm>
                  </p:grpSpPr>
                  <p:sp>
                    <p:nvSpPr>
                      <p:cNvPr id="15" name="Text Box 23"/>
                      <p:cNvSpPr txBox="1"/>
                      <p:nvPr/>
                    </p:nvSpPr>
                    <p:spPr>
                      <a:xfrm>
                        <a:off x="1989734" y="2282343"/>
                        <a:ext cx="534390" cy="380011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1000"/>
                          </a:spcAft>
                        </a:pPr>
                        <a:r>
                          <a:rPr lang="en-US" sz="1600" dirty="0" err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C</a:t>
                        </a:r>
                        <a:r>
                          <a:rPr lang="en-US" sz="1600" baseline="-25000" dirty="0" err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T,i</a:t>
                        </a:r>
                        <a:endPara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16" name="Group 15"/>
                      <p:cNvGrpSpPr/>
                      <p:nvPr/>
                    </p:nvGrpSpPr>
                    <p:grpSpPr>
                      <a:xfrm>
                        <a:off x="1" y="0"/>
                        <a:ext cx="2743579" cy="2529447"/>
                        <a:chOff x="1" y="0"/>
                        <a:chExt cx="2743579" cy="2529447"/>
                      </a:xfrm>
                    </p:grpSpPr>
                    <p:sp>
                      <p:nvSpPr>
                        <p:cNvPr id="17" name="Text Box 28"/>
                        <p:cNvSpPr txBox="1"/>
                        <p:nvPr/>
                      </p:nvSpPr>
                      <p:spPr>
                        <a:xfrm>
                          <a:off x="2209190" y="1602029"/>
                          <a:ext cx="534390" cy="380011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  <a:effectLst/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1600" i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f-</a:t>
                          </a:r>
                          <a:r>
                            <a:rPr lang="en-US" sz="1600" i="1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r>
                            <a:rPr lang="en-US" sz="1600" baseline="-2500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grpSp>
                      <p:nvGrpSpPr>
                        <p:cNvPr id="18" name="Group 17"/>
                        <p:cNvGrpSpPr/>
                        <p:nvPr/>
                      </p:nvGrpSpPr>
                      <p:grpSpPr>
                        <a:xfrm>
                          <a:off x="1" y="0"/>
                          <a:ext cx="2671945" cy="2529447"/>
                          <a:chOff x="1" y="0"/>
                          <a:chExt cx="2671945" cy="2529447"/>
                        </a:xfrm>
                      </p:grpSpPr>
                      <p:sp>
                        <p:nvSpPr>
                          <p:cNvPr id="19" name="Text Box 19"/>
                          <p:cNvSpPr txBox="1"/>
                          <p:nvPr/>
                        </p:nvSpPr>
                        <p:spPr>
                          <a:xfrm>
                            <a:off x="1967789" y="1258215"/>
                            <a:ext cx="534390" cy="380011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algn="ctr">
                              <a:spcBef>
                                <a:spcPts val="0"/>
                              </a:spcBef>
                              <a:spcAft>
                                <a:spcPts val="1000"/>
                              </a:spcAft>
                            </a:pPr>
                            <a:r>
                              <a:rPr lang="en-US" sz="1600" dirty="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C</a:t>
                            </a:r>
                            <a:r>
                              <a:rPr lang="en-US" sz="1600" baseline="-25000" dirty="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B,i</a:t>
                            </a:r>
                            <a:endParaRPr lang="en-US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20" name="Group 19"/>
                          <p:cNvGrpSpPr/>
                          <p:nvPr/>
                        </p:nvGrpSpPr>
                        <p:grpSpPr>
                          <a:xfrm>
                            <a:off x="1" y="0"/>
                            <a:ext cx="2671945" cy="2529447"/>
                            <a:chOff x="1" y="0"/>
                            <a:chExt cx="2671945" cy="2529447"/>
                          </a:xfrm>
                        </p:grpSpPr>
                        <p:sp>
                          <p:nvSpPr>
                            <p:cNvPr id="21" name="Text Box 26"/>
                            <p:cNvSpPr txBox="1"/>
                            <p:nvPr/>
                          </p:nvSpPr>
                          <p:spPr>
                            <a:xfrm>
                              <a:off x="1989734" y="958292"/>
                              <a:ext cx="534390" cy="380011"/>
                            </a:xfrm>
                            <a:prstGeom prst="rect">
                              <a:avLst/>
                            </a:prstGeom>
                            <a:noFill/>
                            <a:ln w="6350">
                              <a:noFill/>
                            </a:ln>
                            <a:effectLst/>
                          </p:spPr>
                          <p:txBody>
                            <a:bodyPr rot="0" spcFirstLastPara="0" vert="horz" wrap="square" lIns="91440" tIns="45720" rIns="91440" bIns="4572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algn="ctr">
                                <a:spcBef>
                                  <a:spcPts val="0"/>
                                </a:spcBef>
                                <a:spcAft>
                                  <a:spcPts val="1000"/>
                                </a:spcAft>
                              </a:pPr>
                              <a:r>
                                <a:rPr lang="en-US" sz="1600" i="1" dirty="0" err="1">
                                  <a:effectLst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a:t>f</a:t>
                              </a:r>
                              <a:r>
                                <a:rPr lang="en-US" sz="1600" i="1" baseline="-25000" dirty="0" err="1">
                                  <a:effectLst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a:t>B</a:t>
                              </a:r>
                              <a:endParaRPr lang="en-US" sz="1400" dirty="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22" name="Group 21"/>
                            <p:cNvGrpSpPr/>
                            <p:nvPr/>
                          </p:nvGrpSpPr>
                          <p:grpSpPr>
                            <a:xfrm>
                              <a:off x="1" y="0"/>
                              <a:ext cx="2671945" cy="2529447"/>
                              <a:chOff x="1" y="0"/>
                              <a:chExt cx="2671945" cy="2529447"/>
                            </a:xfrm>
                          </p:grpSpPr>
                          <p:sp>
                            <p:nvSpPr>
                              <p:cNvPr id="23" name="Text Box 24"/>
                              <p:cNvSpPr txBox="1"/>
                              <p:nvPr/>
                            </p:nvSpPr>
                            <p:spPr>
                              <a:xfrm>
                                <a:off x="848563" y="563271"/>
                                <a:ext cx="534390" cy="380011"/>
                              </a:xfrm>
                              <a:prstGeom prst="rect">
                                <a:avLst/>
                              </a:prstGeom>
                              <a:noFill/>
                              <a:ln w="6350">
                                <a:noFill/>
                              </a:ln>
                              <a:effectLst/>
                            </p:spPr>
                            <p:txBody>
                              <a:bodyPr rot="0" spcFirstLastPara="0" vert="horz" wrap="square" lIns="91440" tIns="45720" rIns="91440" bIns="45720" numCol="1" spcCol="0" rtlCol="0" fromWordArt="0" anchor="t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marL="0" marR="0" algn="ctr">
                                  <a:spcBef>
                                    <a:spcPts val="0"/>
                                  </a:spcBef>
                                  <a:spcAft>
                                    <a:spcPts val="1000"/>
                                  </a:spcAft>
                                </a:pPr>
                                <a:r>
                                  <a:rPr lang="en-US" sz="1600" i="1" dirty="0">
                                    <a:effectLst/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f</a:t>
                                </a:r>
                                <a:endParaRPr lang="en-US" sz="1400" dirty="0">
                                  <a:effectLst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24" name="Group 23"/>
                              <p:cNvGrpSpPr/>
                              <p:nvPr/>
                            </p:nvGrpSpPr>
                            <p:grpSpPr>
                              <a:xfrm>
                                <a:off x="1" y="0"/>
                                <a:ext cx="2671945" cy="2529447"/>
                                <a:chOff x="1" y="0"/>
                                <a:chExt cx="2671945" cy="2529447"/>
                              </a:xfrm>
                            </p:grpSpPr>
                            <p:sp>
                              <p:nvSpPr>
                                <p:cNvPr id="25" name="Text Box 18"/>
                                <p:cNvSpPr txBox="1"/>
                                <p:nvPr/>
                              </p:nvSpPr>
                              <p:spPr>
                                <a:xfrm>
                                  <a:off x="1967789" y="29261"/>
                                  <a:ext cx="534390" cy="380011"/>
                                </a:xfrm>
                                <a:prstGeom prst="rect">
                                  <a:avLst/>
                                </a:prstGeom>
                                <a:noFill/>
                                <a:ln w="6350">
                                  <a:noFill/>
                                </a:ln>
                                <a:effectLst/>
                              </p:spPr>
                              <p:txBody>
                                <a:bodyPr rot="0" spcFirstLastPara="0" vert="horz" wrap="square" lIns="91440" tIns="45720" rIns="91440" bIns="45720" numCol="1" spcCol="0" rtlCol="0" fromWordArt="0" anchor="t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pPr marL="0" marR="0" algn="ctr">
                                    <a:spcBef>
                                      <a:spcPts val="0"/>
                                    </a:spcBef>
                                    <a:spcAft>
                                      <a:spcPts val="1000"/>
                                    </a:spcAft>
                                  </a:pPr>
                                  <a:r>
                                    <a:rPr lang="en-US" sz="1600" dirty="0">
                                      <a:effectLst/>
                                      <a:latin typeface="Times New Roman" panose="020206030504050203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a:t>C</a:t>
                                  </a:r>
                                  <a:r>
                                    <a:rPr lang="en-US" sz="1600" baseline="-25000" dirty="0">
                                      <a:effectLst/>
                                      <a:latin typeface="Times New Roman" panose="020206030504050203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a:t>L,o</a:t>
                                  </a:r>
                                  <a:endParaRPr lang="en-US" sz="1400" dirty="0">
                                    <a:effectLst/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26" name="Group 25"/>
                                <p:cNvGrpSpPr/>
                                <p:nvPr/>
                              </p:nvGrpSpPr>
                              <p:grpSpPr>
                                <a:xfrm>
                                  <a:off x="1" y="0"/>
                                  <a:ext cx="2671945" cy="2529447"/>
                                  <a:chOff x="1" y="0"/>
                                  <a:chExt cx="2671945" cy="2529447"/>
                                </a:xfrm>
                              </p:grpSpPr>
                              <p:sp>
                                <p:nvSpPr>
                                  <p:cNvPr id="27" name="Text Box 20"/>
                                  <p:cNvSpPr txBox="1"/>
                                  <p:nvPr/>
                                </p:nvSpPr>
                                <p:spPr>
                                  <a:xfrm>
                                    <a:off x="219456" y="21946"/>
                                    <a:ext cx="534035" cy="379730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6350"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pPr marL="0" marR="0" algn="ctr">
                                      <a:spcBef>
                                        <a:spcPts val="0"/>
                                      </a:spcBef>
                                      <a:spcAft>
                                        <a:spcPts val="1000"/>
                                      </a:spcAft>
                                    </a:pPr>
                                    <a:r>
                                      <a:rPr lang="en-US" sz="1600" dirty="0" err="1">
                                        <a:effectLst/>
                                        <a:latin typeface="Times New Roman" panose="020206030504050203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a:t>C</a:t>
                                    </a:r>
                                    <a:r>
                                      <a:rPr lang="en-US" sz="1600" baseline="-25000" dirty="0" err="1">
                                        <a:effectLst/>
                                        <a:latin typeface="Times New Roman" panose="020206030504050203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a:t>L,i</a:t>
                                    </a:r>
                                    <a:endParaRPr lang="en-US" sz="1400" dirty="0">
                                      <a:effectLst/>
                                      <a:latin typeface="Times New Roman" panose="020206030504050203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28" name="Group 27"/>
                                  <p:cNvGrpSpPr/>
                                  <p:nvPr/>
                                </p:nvGrpSpPr>
                                <p:grpSpPr>
                                  <a:xfrm>
                                    <a:off x="1" y="0"/>
                                    <a:ext cx="2671945" cy="2529447"/>
                                    <a:chOff x="1" y="0"/>
                                    <a:chExt cx="2671945" cy="2529447"/>
                                  </a:xfrm>
                                </p:grpSpPr>
                                <p:grpSp>
                                  <p:nvGrpSpPr>
                                    <p:cNvPr id="29" name="Group 28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" y="0"/>
                                      <a:ext cx="2671945" cy="2529447"/>
                                      <a:chOff x="0" y="0"/>
                                      <a:chExt cx="1798616" cy="1815564"/>
                                    </a:xfrm>
                                  </p:grpSpPr>
                                  <p:sp>
                                    <p:nvSpPr>
                                      <p:cNvPr id="33" name="Rectangle 32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558140" y="0"/>
                                        <a:ext cx="647700" cy="390525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ysClr val="window" lastClr="FFFFFF"/>
                                      </a:solidFill>
                                      <a:ln w="1270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  <p:txBody>
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<a:prstTxWarp prst="textNoShape">
                                          <a:avLst/>
                                        </a:prstTxWarp>
                                        <a:noAutofit/>
                                      </a:bodyPr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34" name="Rectangle 33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570016" y="712520"/>
                                        <a:ext cx="647700" cy="390525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ysClr val="window" lastClr="FFFFFF"/>
                                      </a:solidFill>
                                      <a:ln w="1270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  <p:txBody>
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<a:prstTxWarp prst="textNoShape">
                                          <a:avLst/>
                                        </a:prstTxWarp>
                                        <a:noAutofit/>
                                      </a:bodyPr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35" name="Rectangle 34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581891" y="1425039"/>
                                        <a:ext cx="647700" cy="390525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ysClr val="window" lastClr="FFFFFF"/>
                                      </a:solidFill>
                                      <a:ln w="1270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  <p:txBody>
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<a:prstTxWarp prst="textNoShape">
                                          <a:avLst/>
                                        </a:prstTxWarp>
                                        <a:noAutofit/>
                                      </a:bodyPr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  <p:cxnSp>
                                    <p:nvCxnSpPr>
                                      <p:cNvPr id="36" name="Straight Connector 35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1211283" y="213756"/>
                                        <a:ext cx="581025" cy="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635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37" name="Straight Connector 36"/>
                                      <p:cNvCxnSpPr/>
                                      <p:nvPr/>
                                    </p:nvCxnSpPr>
                                    <p:spPr>
                                      <a:xfrm flipH="1">
                                        <a:off x="1793174" y="213756"/>
                                        <a:ext cx="866" cy="142875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635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38" name="Straight Connector 37"/>
                                      <p:cNvCxnSpPr/>
                                      <p:nvPr/>
                                    </p:nvCxnSpPr>
                                    <p:spPr>
                                      <a:xfrm flipH="1">
                                        <a:off x="1223158" y="1638795"/>
                                        <a:ext cx="575458" cy="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635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39" name="Straight Connector 38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1211283" y="902525"/>
                                        <a:ext cx="576588" cy="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635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40" name="Straight Connector 39"/>
                                      <p:cNvCxnSpPr/>
                                      <p:nvPr/>
                                    </p:nvCxnSpPr>
                                    <p:spPr>
                                      <a:xfrm flipH="1">
                                        <a:off x="0" y="213756"/>
                                        <a:ext cx="563880" cy="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635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41" name="Straight Connector 40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0" y="213756"/>
                                        <a:ext cx="0" cy="142875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635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42" name="Straight Connector 41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0" y="1638795"/>
                                        <a:ext cx="575632" cy="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635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43" name="Straight Connector 42"/>
                                      <p:cNvCxnSpPr/>
                                      <p:nvPr/>
                                    </p:nvCxnSpPr>
                                    <p:spPr>
                                      <a:xfrm flipH="1">
                                        <a:off x="0" y="902525"/>
                                        <a:ext cx="570016" cy="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635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</p:grpSp>
                                <p:cxnSp>
                                  <p:nvCxnSpPr>
                                    <p:cNvPr id="30" name="Straight Arrow Connector 29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1192378" y="709575"/>
                                      <a:ext cx="475488" cy="7315"/>
                                    </a:xfrm>
                                    <a:prstGeom prst="straightConnector1">
                                      <a:avLst/>
                                    </a:prstGeom>
                                    <a:noFill/>
                                    <a:ln w="6350" cap="flat" cmpd="sng" algn="ctr">
                                      <a:solidFill>
                                        <a:sysClr val="windowText" lastClr="000000"/>
                                      </a:solidFill>
                                      <a:prstDash val="solid"/>
                                      <a:miter lim="800000"/>
                                      <a:tailEnd type="arrow"/>
                                    </a:ln>
                                    <a:effectLst/>
                                  </p:spPr>
                                </p:cxnSp>
                                <p:cxnSp>
                                  <p:nvCxnSpPr>
                                    <p:cNvPr id="31" name="Straight Arrow Connector 30"/>
                                    <p:cNvCxnSpPr/>
                                    <p:nvPr/>
                                  </p:nvCxnSpPr>
                                  <p:spPr>
                                    <a:xfrm flipH="1">
                                      <a:off x="1880006" y="1104596"/>
                                      <a:ext cx="233680" cy="0"/>
                                    </a:xfrm>
                                    <a:prstGeom prst="straightConnector1">
                                      <a:avLst/>
                                    </a:prstGeom>
                                    <a:noFill/>
                                    <a:ln w="6350" cap="flat" cmpd="sng" algn="ctr">
                                      <a:solidFill>
                                        <a:sysClr val="windowText" lastClr="000000"/>
                                      </a:solidFill>
                                      <a:prstDash val="solid"/>
                                      <a:miter lim="800000"/>
                                      <a:tailEnd type="arrow"/>
                                    </a:ln>
                                    <a:effectLst/>
                                  </p:spPr>
                                </p:cxnSp>
                                <p:cxnSp>
                                  <p:nvCxnSpPr>
                                    <p:cNvPr id="32" name="Straight Arrow Connector 31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2457907" y="1828800"/>
                                      <a:ext cx="0" cy="336500"/>
                                    </a:xfrm>
                                    <a:prstGeom prst="straightConnector1">
                                      <a:avLst/>
                                    </a:prstGeom>
                                    <a:noFill/>
                                    <a:ln w="6350" cap="flat" cmpd="sng" algn="ctr">
                                      <a:solidFill>
                                        <a:sysClr val="windowText" lastClr="000000"/>
                                      </a:solidFill>
                                      <a:prstDash val="solid"/>
                                      <a:miter lim="800000"/>
                                      <a:tailEnd type="arrow"/>
                                    </a:ln>
                                    <a:effectLst/>
                                  </p:spPr>
                                </p:cxn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  <p:sp>
              <p:nvSpPr>
                <p:cNvPr id="10" name="Text Box 14"/>
                <p:cNvSpPr txBox="1"/>
                <p:nvPr/>
              </p:nvSpPr>
              <p:spPr>
                <a:xfrm>
                  <a:off x="863194" y="0"/>
                  <a:ext cx="854710" cy="62928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Lungs,</a:t>
                  </a:r>
                  <a:endParaRPr lang="en-US" sz="1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ctr"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6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1600" baseline="-25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</a:t>
                  </a:r>
                  <a:endPara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" name="Text Box 16"/>
              <p:cNvSpPr txBox="1"/>
              <p:nvPr/>
            </p:nvSpPr>
            <p:spPr>
              <a:xfrm>
                <a:off x="907085" y="980237"/>
                <a:ext cx="854710" cy="62928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Brain,</a:t>
                </a:r>
                <a:endParaRPr lang="en-US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16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Text Box 17"/>
            <p:cNvSpPr txBox="1"/>
            <p:nvPr/>
          </p:nvSpPr>
          <p:spPr>
            <a:xfrm>
              <a:off x="899770" y="1975104"/>
              <a:ext cx="923760" cy="62928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Soft tissue,</a:t>
              </a:r>
              <a:endPara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r>
                <a:rPr lang="en-US" sz="1600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endPara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86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Concentration out = Concentration </a:t>
            </a:r>
          </a:p>
          <a:p>
            <a:pPr marL="0" indent="0">
              <a:buNone/>
            </a:pPr>
            <a:r>
              <a:rPr lang="en-US" dirty="0" smtClean="0"/>
              <a:t>of compartment. (e.g. C</a:t>
            </a:r>
            <a:r>
              <a:rPr lang="en-US" baseline="-25000" dirty="0" smtClean="0"/>
              <a:t>L,o </a:t>
            </a:r>
            <a:r>
              <a:rPr lang="en-US" dirty="0"/>
              <a:t>= </a:t>
            </a:r>
            <a:r>
              <a:rPr lang="en-US" dirty="0" smtClean="0"/>
              <a:t>C</a:t>
            </a:r>
            <a:r>
              <a:rPr lang="en-US" baseline="-25000" dirty="0" smtClean="0"/>
              <a:t>L</a:t>
            </a:r>
            <a:r>
              <a:rPr lang="en-US" dirty="0" smtClean="0"/>
              <a:t> )</a:t>
            </a:r>
            <a:endParaRPr lang="en-US" dirty="0"/>
          </a:p>
          <a:p>
            <a:pPr lvl="0">
              <a:buClr>
                <a:srgbClr val="B31166"/>
              </a:buClr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Concentration entering brain and soft tissue is</a:t>
            </a:r>
          </a:p>
          <a:p>
            <a:pPr marL="0" lvl="0" indent="0">
              <a:buClr>
                <a:srgbClr val="B31166"/>
              </a:buClr>
              <a:buNone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d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elayed version of what left the lungs.</a:t>
            </a:r>
          </a:p>
          <a:p>
            <a:pPr lvl="1">
              <a:buClr>
                <a:srgbClr val="B311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However, time delays = 0.</a:t>
            </a:r>
          </a:p>
          <a:p>
            <a:pPr lvl="1">
              <a:buClr>
                <a:srgbClr val="B31166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(e.g. 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</a:t>
            </a:r>
            <a:r>
              <a:rPr lang="en-US" sz="1800" baseline="-25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B,i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= 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</a:t>
            </a:r>
            <a:r>
              <a:rPr lang="en-US" sz="1800" baseline="-25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L,o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)</a:t>
            </a: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B31166"/>
              </a:buClr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Concentration leaving lungs is the same as </a:t>
            </a:r>
          </a:p>
          <a:p>
            <a:pPr marL="0" lvl="0" indent="0">
              <a:buClr>
                <a:srgbClr val="B31166"/>
              </a:buClr>
              <a:buNone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the concentration that enters.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srgbClr val="B31166"/>
              </a:buClr>
              <a:buNone/>
            </a:pP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109138" y="2356833"/>
            <a:ext cx="4893972" cy="4327301"/>
            <a:chOff x="1" y="0"/>
            <a:chExt cx="2743199" cy="2661920"/>
          </a:xfrm>
        </p:grpSpPr>
        <p:grpSp>
          <p:nvGrpSpPr>
            <p:cNvPr id="5" name="Group 4"/>
            <p:cNvGrpSpPr/>
            <p:nvPr/>
          </p:nvGrpSpPr>
          <p:grpSpPr>
            <a:xfrm>
              <a:off x="1" y="0"/>
              <a:ext cx="2743199" cy="2661920"/>
              <a:chOff x="1" y="0"/>
              <a:chExt cx="2743199" cy="266192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" y="0"/>
                <a:ext cx="2743199" cy="2661920"/>
                <a:chOff x="1" y="0"/>
                <a:chExt cx="2743199" cy="2661920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1" y="0"/>
                  <a:ext cx="2743199" cy="2661920"/>
                  <a:chOff x="1" y="0"/>
                  <a:chExt cx="2743579" cy="2662354"/>
                </a:xfrm>
              </p:grpSpPr>
              <p:sp>
                <p:nvSpPr>
                  <p:cNvPr id="11" name="Text Box 21"/>
                  <p:cNvSpPr txBox="1"/>
                  <p:nvPr/>
                </p:nvSpPr>
                <p:spPr>
                  <a:xfrm>
                    <a:off x="219456" y="1258215"/>
                    <a:ext cx="534035" cy="37973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600" dirty="0" err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1600" baseline="-25000" dirty="0" err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B,o</a:t>
                    </a:r>
                    <a:endParaRPr lang="en-US" sz="1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1" y="0"/>
                    <a:ext cx="2743579" cy="2662354"/>
                    <a:chOff x="1" y="0"/>
                    <a:chExt cx="2743579" cy="2662354"/>
                  </a:xfrm>
                </p:grpSpPr>
                <p:sp>
                  <p:nvSpPr>
                    <p:cNvPr id="13" name="Text Box 22"/>
                    <p:cNvSpPr txBox="1"/>
                    <p:nvPr/>
                  </p:nvSpPr>
                  <p:spPr>
                    <a:xfrm>
                      <a:off x="219456" y="2282343"/>
                      <a:ext cx="534390" cy="380011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 baseline="-25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T,o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14" name="Group 13"/>
                    <p:cNvGrpSpPr/>
                    <p:nvPr/>
                  </p:nvGrpSpPr>
                  <p:grpSpPr>
                    <a:xfrm>
                      <a:off x="1" y="0"/>
                      <a:ext cx="2743579" cy="2662354"/>
                      <a:chOff x="1" y="0"/>
                      <a:chExt cx="2743579" cy="2662354"/>
                    </a:xfrm>
                  </p:grpSpPr>
                  <p:sp>
                    <p:nvSpPr>
                      <p:cNvPr id="15" name="Text Box 23"/>
                      <p:cNvSpPr txBox="1"/>
                      <p:nvPr/>
                    </p:nvSpPr>
                    <p:spPr>
                      <a:xfrm>
                        <a:off x="1989734" y="2282343"/>
                        <a:ext cx="534390" cy="380011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1000"/>
                          </a:spcAft>
                        </a:pPr>
                        <a:r>
                          <a:rPr lang="en-US" sz="1600" dirty="0" err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C</a:t>
                        </a:r>
                        <a:r>
                          <a:rPr lang="en-US" sz="1600" baseline="-25000" dirty="0" err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T,i</a:t>
                        </a:r>
                        <a:endPara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16" name="Group 15"/>
                      <p:cNvGrpSpPr/>
                      <p:nvPr/>
                    </p:nvGrpSpPr>
                    <p:grpSpPr>
                      <a:xfrm>
                        <a:off x="1" y="0"/>
                        <a:ext cx="2743579" cy="2529447"/>
                        <a:chOff x="1" y="0"/>
                        <a:chExt cx="2743579" cy="2529447"/>
                      </a:xfrm>
                    </p:grpSpPr>
                    <p:sp>
                      <p:nvSpPr>
                        <p:cNvPr id="17" name="Text Box 28"/>
                        <p:cNvSpPr txBox="1"/>
                        <p:nvPr/>
                      </p:nvSpPr>
                      <p:spPr>
                        <a:xfrm>
                          <a:off x="2209190" y="1602029"/>
                          <a:ext cx="534390" cy="380011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  <a:effectLst/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1600" i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f-</a:t>
                          </a:r>
                          <a:r>
                            <a:rPr lang="en-US" sz="1600" i="1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r>
                            <a:rPr lang="en-US" sz="1600" baseline="-2500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grpSp>
                      <p:nvGrpSpPr>
                        <p:cNvPr id="18" name="Group 17"/>
                        <p:cNvGrpSpPr/>
                        <p:nvPr/>
                      </p:nvGrpSpPr>
                      <p:grpSpPr>
                        <a:xfrm>
                          <a:off x="1" y="0"/>
                          <a:ext cx="2671945" cy="2529447"/>
                          <a:chOff x="1" y="0"/>
                          <a:chExt cx="2671945" cy="2529447"/>
                        </a:xfrm>
                      </p:grpSpPr>
                      <p:sp>
                        <p:nvSpPr>
                          <p:cNvPr id="19" name="Text Box 19"/>
                          <p:cNvSpPr txBox="1"/>
                          <p:nvPr/>
                        </p:nvSpPr>
                        <p:spPr>
                          <a:xfrm>
                            <a:off x="1967789" y="1258215"/>
                            <a:ext cx="534390" cy="380011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algn="ctr">
                              <a:spcBef>
                                <a:spcPts val="0"/>
                              </a:spcBef>
                              <a:spcAft>
                                <a:spcPts val="1000"/>
                              </a:spcAft>
                            </a:pPr>
                            <a:r>
                              <a:rPr lang="en-US" sz="1600" dirty="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C</a:t>
                            </a:r>
                            <a:r>
                              <a:rPr lang="en-US" sz="1600" baseline="-25000" dirty="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B,i</a:t>
                            </a:r>
                            <a:endParaRPr lang="en-US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20" name="Group 19"/>
                          <p:cNvGrpSpPr/>
                          <p:nvPr/>
                        </p:nvGrpSpPr>
                        <p:grpSpPr>
                          <a:xfrm>
                            <a:off x="1" y="0"/>
                            <a:ext cx="2671945" cy="2529447"/>
                            <a:chOff x="1" y="0"/>
                            <a:chExt cx="2671945" cy="2529447"/>
                          </a:xfrm>
                        </p:grpSpPr>
                        <p:sp>
                          <p:nvSpPr>
                            <p:cNvPr id="21" name="Text Box 26"/>
                            <p:cNvSpPr txBox="1"/>
                            <p:nvPr/>
                          </p:nvSpPr>
                          <p:spPr>
                            <a:xfrm>
                              <a:off x="1989734" y="958292"/>
                              <a:ext cx="534390" cy="380011"/>
                            </a:xfrm>
                            <a:prstGeom prst="rect">
                              <a:avLst/>
                            </a:prstGeom>
                            <a:noFill/>
                            <a:ln w="6350">
                              <a:noFill/>
                            </a:ln>
                            <a:effectLst/>
                          </p:spPr>
                          <p:txBody>
                            <a:bodyPr rot="0" spcFirstLastPara="0" vert="horz" wrap="square" lIns="91440" tIns="45720" rIns="91440" bIns="4572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algn="ctr">
                                <a:spcBef>
                                  <a:spcPts val="0"/>
                                </a:spcBef>
                                <a:spcAft>
                                  <a:spcPts val="1000"/>
                                </a:spcAft>
                              </a:pPr>
                              <a:r>
                                <a:rPr lang="en-US" sz="1600" i="1" dirty="0" err="1">
                                  <a:effectLst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a:t>f</a:t>
                              </a:r>
                              <a:r>
                                <a:rPr lang="en-US" sz="1600" i="1" baseline="-25000" dirty="0" err="1">
                                  <a:effectLst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a:t>B</a:t>
                              </a:r>
                              <a:endParaRPr lang="en-US" sz="1400" dirty="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22" name="Group 21"/>
                            <p:cNvGrpSpPr/>
                            <p:nvPr/>
                          </p:nvGrpSpPr>
                          <p:grpSpPr>
                            <a:xfrm>
                              <a:off x="1" y="0"/>
                              <a:ext cx="2671945" cy="2529447"/>
                              <a:chOff x="1" y="0"/>
                              <a:chExt cx="2671945" cy="2529447"/>
                            </a:xfrm>
                          </p:grpSpPr>
                          <p:sp>
                            <p:nvSpPr>
                              <p:cNvPr id="23" name="Text Box 24"/>
                              <p:cNvSpPr txBox="1"/>
                              <p:nvPr/>
                            </p:nvSpPr>
                            <p:spPr>
                              <a:xfrm>
                                <a:off x="848563" y="563271"/>
                                <a:ext cx="534390" cy="380011"/>
                              </a:xfrm>
                              <a:prstGeom prst="rect">
                                <a:avLst/>
                              </a:prstGeom>
                              <a:noFill/>
                              <a:ln w="6350">
                                <a:noFill/>
                              </a:ln>
                              <a:effectLst/>
                            </p:spPr>
                            <p:txBody>
                              <a:bodyPr rot="0" spcFirstLastPara="0" vert="horz" wrap="square" lIns="91440" tIns="45720" rIns="91440" bIns="45720" numCol="1" spcCol="0" rtlCol="0" fromWordArt="0" anchor="t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marL="0" marR="0" algn="ctr">
                                  <a:spcBef>
                                    <a:spcPts val="0"/>
                                  </a:spcBef>
                                  <a:spcAft>
                                    <a:spcPts val="1000"/>
                                  </a:spcAft>
                                </a:pPr>
                                <a:r>
                                  <a:rPr lang="en-US" sz="1600" i="1" dirty="0">
                                    <a:effectLst/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f</a:t>
                                </a:r>
                                <a:endParaRPr lang="en-US" sz="1400" dirty="0">
                                  <a:effectLst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24" name="Group 23"/>
                              <p:cNvGrpSpPr/>
                              <p:nvPr/>
                            </p:nvGrpSpPr>
                            <p:grpSpPr>
                              <a:xfrm>
                                <a:off x="1" y="0"/>
                                <a:ext cx="2671945" cy="2529447"/>
                                <a:chOff x="1" y="0"/>
                                <a:chExt cx="2671945" cy="2529447"/>
                              </a:xfrm>
                            </p:grpSpPr>
                            <p:sp>
                              <p:nvSpPr>
                                <p:cNvPr id="25" name="Text Box 18"/>
                                <p:cNvSpPr txBox="1"/>
                                <p:nvPr/>
                              </p:nvSpPr>
                              <p:spPr>
                                <a:xfrm>
                                  <a:off x="1967789" y="29261"/>
                                  <a:ext cx="534390" cy="380011"/>
                                </a:xfrm>
                                <a:prstGeom prst="rect">
                                  <a:avLst/>
                                </a:prstGeom>
                                <a:noFill/>
                                <a:ln w="6350">
                                  <a:noFill/>
                                </a:ln>
                                <a:effectLst/>
                              </p:spPr>
                              <p:txBody>
                                <a:bodyPr rot="0" spcFirstLastPara="0" vert="horz" wrap="square" lIns="91440" tIns="45720" rIns="91440" bIns="45720" numCol="1" spcCol="0" rtlCol="0" fromWordArt="0" anchor="t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pPr marL="0" marR="0" algn="ctr">
                                    <a:spcBef>
                                      <a:spcPts val="0"/>
                                    </a:spcBef>
                                    <a:spcAft>
                                      <a:spcPts val="1000"/>
                                    </a:spcAft>
                                  </a:pPr>
                                  <a:r>
                                    <a:rPr lang="en-US" sz="1600" dirty="0">
                                      <a:effectLst/>
                                      <a:latin typeface="Times New Roman" panose="020206030504050203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a:t>C</a:t>
                                  </a:r>
                                  <a:r>
                                    <a:rPr lang="en-US" sz="1600" baseline="-25000" dirty="0">
                                      <a:effectLst/>
                                      <a:latin typeface="Times New Roman" panose="020206030504050203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a:t>L,o</a:t>
                                  </a:r>
                                  <a:endParaRPr lang="en-US" sz="1400" dirty="0">
                                    <a:effectLst/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26" name="Group 25"/>
                                <p:cNvGrpSpPr/>
                                <p:nvPr/>
                              </p:nvGrpSpPr>
                              <p:grpSpPr>
                                <a:xfrm>
                                  <a:off x="1" y="0"/>
                                  <a:ext cx="2671945" cy="2529447"/>
                                  <a:chOff x="1" y="0"/>
                                  <a:chExt cx="2671945" cy="2529447"/>
                                </a:xfrm>
                              </p:grpSpPr>
                              <p:sp>
                                <p:nvSpPr>
                                  <p:cNvPr id="27" name="Text Box 20"/>
                                  <p:cNvSpPr txBox="1"/>
                                  <p:nvPr/>
                                </p:nvSpPr>
                                <p:spPr>
                                  <a:xfrm>
                                    <a:off x="219456" y="21946"/>
                                    <a:ext cx="534035" cy="379730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6350"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pPr marL="0" marR="0" algn="ctr">
                                      <a:spcBef>
                                        <a:spcPts val="0"/>
                                      </a:spcBef>
                                      <a:spcAft>
                                        <a:spcPts val="1000"/>
                                      </a:spcAft>
                                    </a:pPr>
                                    <a:r>
                                      <a:rPr lang="en-US" sz="1600" dirty="0" err="1">
                                        <a:effectLst/>
                                        <a:latin typeface="Times New Roman" panose="020206030504050203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a:t>C</a:t>
                                    </a:r>
                                    <a:r>
                                      <a:rPr lang="en-US" sz="1600" baseline="-25000" dirty="0" err="1">
                                        <a:effectLst/>
                                        <a:latin typeface="Times New Roman" panose="020206030504050203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a:t>L,i</a:t>
                                    </a:r>
                                    <a:endParaRPr lang="en-US" sz="1400" dirty="0">
                                      <a:effectLst/>
                                      <a:latin typeface="Times New Roman" panose="020206030504050203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28" name="Group 27"/>
                                  <p:cNvGrpSpPr/>
                                  <p:nvPr/>
                                </p:nvGrpSpPr>
                                <p:grpSpPr>
                                  <a:xfrm>
                                    <a:off x="1" y="0"/>
                                    <a:ext cx="2671945" cy="2529447"/>
                                    <a:chOff x="1" y="0"/>
                                    <a:chExt cx="2671945" cy="2529447"/>
                                  </a:xfrm>
                                </p:grpSpPr>
                                <p:grpSp>
                                  <p:nvGrpSpPr>
                                    <p:cNvPr id="29" name="Group 28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" y="0"/>
                                      <a:ext cx="2671945" cy="2529447"/>
                                      <a:chOff x="0" y="0"/>
                                      <a:chExt cx="1798616" cy="1815564"/>
                                    </a:xfrm>
                                  </p:grpSpPr>
                                  <p:sp>
                                    <p:nvSpPr>
                                      <p:cNvPr id="33" name="Rectangle 32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558140" y="0"/>
                                        <a:ext cx="647700" cy="390525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ysClr val="window" lastClr="FFFFFF"/>
                                      </a:solidFill>
                                      <a:ln w="1270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  <p:txBody>
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<a:prstTxWarp prst="textNoShape">
                                          <a:avLst/>
                                        </a:prstTxWarp>
                                        <a:noAutofit/>
                                      </a:bodyPr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34" name="Rectangle 33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570016" y="712520"/>
                                        <a:ext cx="647700" cy="390525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ysClr val="window" lastClr="FFFFFF"/>
                                      </a:solidFill>
                                      <a:ln w="1270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  <p:txBody>
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<a:prstTxWarp prst="textNoShape">
                                          <a:avLst/>
                                        </a:prstTxWarp>
                                        <a:noAutofit/>
                                      </a:bodyPr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35" name="Rectangle 34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581891" y="1425039"/>
                                        <a:ext cx="647700" cy="390525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ysClr val="window" lastClr="FFFFFF"/>
                                      </a:solidFill>
                                      <a:ln w="1270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  <p:txBody>
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<a:prstTxWarp prst="textNoShape">
                                          <a:avLst/>
                                        </a:prstTxWarp>
                                        <a:noAutofit/>
                                      </a:bodyPr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  <p:cxnSp>
                                    <p:nvCxnSpPr>
                                      <p:cNvPr id="36" name="Straight Connector 35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1211283" y="213756"/>
                                        <a:ext cx="581025" cy="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635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37" name="Straight Connector 36"/>
                                      <p:cNvCxnSpPr/>
                                      <p:nvPr/>
                                    </p:nvCxnSpPr>
                                    <p:spPr>
                                      <a:xfrm flipH="1">
                                        <a:off x="1793174" y="213756"/>
                                        <a:ext cx="866" cy="142875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635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38" name="Straight Connector 37"/>
                                      <p:cNvCxnSpPr/>
                                      <p:nvPr/>
                                    </p:nvCxnSpPr>
                                    <p:spPr>
                                      <a:xfrm flipH="1">
                                        <a:off x="1223158" y="1638795"/>
                                        <a:ext cx="575458" cy="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635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39" name="Straight Connector 38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1211283" y="902525"/>
                                        <a:ext cx="576588" cy="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635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40" name="Straight Connector 39"/>
                                      <p:cNvCxnSpPr/>
                                      <p:nvPr/>
                                    </p:nvCxnSpPr>
                                    <p:spPr>
                                      <a:xfrm flipH="1">
                                        <a:off x="0" y="213756"/>
                                        <a:ext cx="563880" cy="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635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41" name="Straight Connector 40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0" y="213756"/>
                                        <a:ext cx="0" cy="142875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635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42" name="Straight Connector 41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0" y="1638795"/>
                                        <a:ext cx="575632" cy="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635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43" name="Straight Connector 42"/>
                                      <p:cNvCxnSpPr/>
                                      <p:nvPr/>
                                    </p:nvCxnSpPr>
                                    <p:spPr>
                                      <a:xfrm flipH="1">
                                        <a:off x="0" y="902525"/>
                                        <a:ext cx="570016" cy="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635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</p:grpSp>
                                <p:cxnSp>
                                  <p:nvCxnSpPr>
                                    <p:cNvPr id="30" name="Straight Arrow Connector 29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1192378" y="709575"/>
                                      <a:ext cx="475488" cy="7315"/>
                                    </a:xfrm>
                                    <a:prstGeom prst="straightConnector1">
                                      <a:avLst/>
                                    </a:prstGeom>
                                    <a:noFill/>
                                    <a:ln w="6350" cap="flat" cmpd="sng" algn="ctr">
                                      <a:solidFill>
                                        <a:sysClr val="windowText" lastClr="000000"/>
                                      </a:solidFill>
                                      <a:prstDash val="solid"/>
                                      <a:miter lim="800000"/>
                                      <a:tailEnd type="arrow"/>
                                    </a:ln>
                                    <a:effectLst/>
                                  </p:spPr>
                                </p:cxnSp>
                                <p:cxnSp>
                                  <p:nvCxnSpPr>
                                    <p:cNvPr id="31" name="Straight Arrow Connector 30"/>
                                    <p:cNvCxnSpPr/>
                                    <p:nvPr/>
                                  </p:nvCxnSpPr>
                                  <p:spPr>
                                    <a:xfrm flipH="1">
                                      <a:off x="1880006" y="1104596"/>
                                      <a:ext cx="233680" cy="0"/>
                                    </a:xfrm>
                                    <a:prstGeom prst="straightConnector1">
                                      <a:avLst/>
                                    </a:prstGeom>
                                    <a:noFill/>
                                    <a:ln w="6350" cap="flat" cmpd="sng" algn="ctr">
                                      <a:solidFill>
                                        <a:sysClr val="windowText" lastClr="000000"/>
                                      </a:solidFill>
                                      <a:prstDash val="solid"/>
                                      <a:miter lim="800000"/>
                                      <a:tailEnd type="arrow"/>
                                    </a:ln>
                                    <a:effectLst/>
                                  </p:spPr>
                                </p:cxnSp>
                                <p:cxnSp>
                                  <p:nvCxnSpPr>
                                    <p:cNvPr id="32" name="Straight Arrow Connector 31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2457907" y="1828800"/>
                                      <a:ext cx="0" cy="336500"/>
                                    </a:xfrm>
                                    <a:prstGeom prst="straightConnector1">
                                      <a:avLst/>
                                    </a:prstGeom>
                                    <a:noFill/>
                                    <a:ln w="6350" cap="flat" cmpd="sng" algn="ctr">
                                      <a:solidFill>
                                        <a:sysClr val="windowText" lastClr="000000"/>
                                      </a:solidFill>
                                      <a:prstDash val="solid"/>
                                      <a:miter lim="800000"/>
                                      <a:tailEnd type="arrow"/>
                                    </a:ln>
                                    <a:effectLst/>
                                  </p:spPr>
                                </p:cxn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  <p:sp>
              <p:nvSpPr>
                <p:cNvPr id="10" name="Text Box 14"/>
                <p:cNvSpPr txBox="1"/>
                <p:nvPr/>
              </p:nvSpPr>
              <p:spPr>
                <a:xfrm>
                  <a:off x="863194" y="0"/>
                  <a:ext cx="854710" cy="62928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Lungs,</a:t>
                  </a:r>
                  <a:endParaRPr lang="en-US" sz="1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ctr"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6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1600" baseline="-25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</a:t>
                  </a:r>
                  <a:endPara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" name="Text Box 16"/>
              <p:cNvSpPr txBox="1"/>
              <p:nvPr/>
            </p:nvSpPr>
            <p:spPr>
              <a:xfrm>
                <a:off x="907085" y="980237"/>
                <a:ext cx="854710" cy="62928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Brain,</a:t>
                </a:r>
                <a:endParaRPr lang="en-US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16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Text Box 17"/>
            <p:cNvSpPr txBox="1"/>
            <p:nvPr/>
          </p:nvSpPr>
          <p:spPr>
            <a:xfrm>
              <a:off x="899770" y="1975104"/>
              <a:ext cx="923760" cy="62928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Soft tissue,</a:t>
              </a:r>
              <a:endPara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r>
                <a:rPr lang="en-US" sz="1600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endPara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568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Homogeneous (pt. 1 – example)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“rate-in – rate-out” method…</a:t>
            </a:r>
          </a:p>
          <a:p>
            <a:r>
              <a:rPr lang="en-US" dirty="0" smtClean="0"/>
              <a:t>E.g. Brain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Since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B,o</a:t>
            </a:r>
            <a:r>
              <a:rPr lang="en-US" baseline="-25000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C</a:t>
            </a:r>
            <a:r>
              <a:rPr lang="en-US" baseline="-25000" dirty="0"/>
              <a:t>B</a:t>
            </a:r>
            <a:r>
              <a:rPr lang="en-US" dirty="0" smtClean="0"/>
              <a:t> and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C</a:t>
            </a:r>
            <a:r>
              <a:rPr lang="en-US" baseline="-25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B,i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=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</a:t>
            </a:r>
            <a:r>
              <a:rPr lang="en-US" baseline="-25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L,o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we have (after converting</a:t>
            </a:r>
          </a:p>
          <a:p>
            <a:pPr marL="0" indent="0">
              <a:buNone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c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oncentrations to partial pressure):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834906" y="2356834"/>
            <a:ext cx="3168203" cy="2936383"/>
            <a:chOff x="1" y="0"/>
            <a:chExt cx="2743199" cy="2661920"/>
          </a:xfrm>
        </p:grpSpPr>
        <p:grpSp>
          <p:nvGrpSpPr>
            <p:cNvPr id="5" name="Group 4"/>
            <p:cNvGrpSpPr/>
            <p:nvPr/>
          </p:nvGrpSpPr>
          <p:grpSpPr>
            <a:xfrm>
              <a:off x="1" y="0"/>
              <a:ext cx="2743199" cy="2661920"/>
              <a:chOff x="1" y="0"/>
              <a:chExt cx="2743199" cy="266192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" y="0"/>
                <a:ext cx="2743199" cy="2661920"/>
                <a:chOff x="1" y="0"/>
                <a:chExt cx="2743199" cy="2661920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1" y="0"/>
                  <a:ext cx="2743199" cy="2661920"/>
                  <a:chOff x="1" y="0"/>
                  <a:chExt cx="2743579" cy="2662354"/>
                </a:xfrm>
              </p:grpSpPr>
              <p:sp>
                <p:nvSpPr>
                  <p:cNvPr id="11" name="Text Box 21"/>
                  <p:cNvSpPr txBox="1"/>
                  <p:nvPr/>
                </p:nvSpPr>
                <p:spPr>
                  <a:xfrm>
                    <a:off x="219456" y="1258215"/>
                    <a:ext cx="534035" cy="37973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600" dirty="0" err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1600" baseline="-25000" dirty="0" err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B,o</a:t>
                    </a:r>
                    <a:endParaRPr lang="en-US" sz="1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1" y="0"/>
                    <a:ext cx="2743579" cy="2662354"/>
                    <a:chOff x="1" y="0"/>
                    <a:chExt cx="2743579" cy="2662354"/>
                  </a:xfrm>
                </p:grpSpPr>
                <p:sp>
                  <p:nvSpPr>
                    <p:cNvPr id="13" name="Text Box 22"/>
                    <p:cNvSpPr txBox="1"/>
                    <p:nvPr/>
                  </p:nvSpPr>
                  <p:spPr>
                    <a:xfrm>
                      <a:off x="219456" y="2282343"/>
                      <a:ext cx="534390" cy="380011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 baseline="-25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T,o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14" name="Group 13"/>
                    <p:cNvGrpSpPr/>
                    <p:nvPr/>
                  </p:nvGrpSpPr>
                  <p:grpSpPr>
                    <a:xfrm>
                      <a:off x="1" y="0"/>
                      <a:ext cx="2743579" cy="2662354"/>
                      <a:chOff x="1" y="0"/>
                      <a:chExt cx="2743579" cy="2662354"/>
                    </a:xfrm>
                  </p:grpSpPr>
                  <p:sp>
                    <p:nvSpPr>
                      <p:cNvPr id="15" name="Text Box 23"/>
                      <p:cNvSpPr txBox="1"/>
                      <p:nvPr/>
                    </p:nvSpPr>
                    <p:spPr>
                      <a:xfrm>
                        <a:off x="1989734" y="2282343"/>
                        <a:ext cx="534390" cy="380011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1000"/>
                          </a:spcAft>
                        </a:pPr>
                        <a:r>
                          <a:rPr lang="en-US" sz="1600" dirty="0" err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C</a:t>
                        </a:r>
                        <a:r>
                          <a:rPr lang="en-US" sz="1600" baseline="-25000" dirty="0" err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T,i</a:t>
                        </a:r>
                        <a:endPara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16" name="Group 15"/>
                      <p:cNvGrpSpPr/>
                      <p:nvPr/>
                    </p:nvGrpSpPr>
                    <p:grpSpPr>
                      <a:xfrm>
                        <a:off x="1" y="0"/>
                        <a:ext cx="2743579" cy="2529447"/>
                        <a:chOff x="1" y="0"/>
                        <a:chExt cx="2743579" cy="2529447"/>
                      </a:xfrm>
                    </p:grpSpPr>
                    <p:sp>
                      <p:nvSpPr>
                        <p:cNvPr id="17" name="Text Box 28"/>
                        <p:cNvSpPr txBox="1"/>
                        <p:nvPr/>
                      </p:nvSpPr>
                      <p:spPr>
                        <a:xfrm>
                          <a:off x="2209190" y="1602029"/>
                          <a:ext cx="534390" cy="380011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  <a:effectLst/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1600" i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f-</a:t>
                          </a:r>
                          <a:r>
                            <a:rPr lang="en-US" sz="1600" i="1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r>
                            <a:rPr lang="en-US" sz="1600" baseline="-2500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grpSp>
                      <p:nvGrpSpPr>
                        <p:cNvPr id="18" name="Group 17"/>
                        <p:cNvGrpSpPr/>
                        <p:nvPr/>
                      </p:nvGrpSpPr>
                      <p:grpSpPr>
                        <a:xfrm>
                          <a:off x="1" y="0"/>
                          <a:ext cx="2671945" cy="2529447"/>
                          <a:chOff x="1" y="0"/>
                          <a:chExt cx="2671945" cy="2529447"/>
                        </a:xfrm>
                      </p:grpSpPr>
                      <p:sp>
                        <p:nvSpPr>
                          <p:cNvPr id="19" name="Text Box 19"/>
                          <p:cNvSpPr txBox="1"/>
                          <p:nvPr/>
                        </p:nvSpPr>
                        <p:spPr>
                          <a:xfrm>
                            <a:off x="1967789" y="1258215"/>
                            <a:ext cx="534390" cy="380011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algn="ctr">
                              <a:spcBef>
                                <a:spcPts val="0"/>
                              </a:spcBef>
                              <a:spcAft>
                                <a:spcPts val="1000"/>
                              </a:spcAft>
                            </a:pPr>
                            <a:r>
                              <a:rPr lang="en-US" sz="1600" dirty="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C</a:t>
                            </a:r>
                            <a:r>
                              <a:rPr lang="en-US" sz="1600" baseline="-25000" dirty="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B,i</a:t>
                            </a:r>
                            <a:endParaRPr lang="en-US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20" name="Group 19"/>
                          <p:cNvGrpSpPr/>
                          <p:nvPr/>
                        </p:nvGrpSpPr>
                        <p:grpSpPr>
                          <a:xfrm>
                            <a:off x="1" y="0"/>
                            <a:ext cx="2671945" cy="2529447"/>
                            <a:chOff x="1" y="0"/>
                            <a:chExt cx="2671945" cy="2529447"/>
                          </a:xfrm>
                        </p:grpSpPr>
                        <p:sp>
                          <p:nvSpPr>
                            <p:cNvPr id="21" name="Text Box 26"/>
                            <p:cNvSpPr txBox="1"/>
                            <p:nvPr/>
                          </p:nvSpPr>
                          <p:spPr>
                            <a:xfrm>
                              <a:off x="1989734" y="958292"/>
                              <a:ext cx="534390" cy="380011"/>
                            </a:xfrm>
                            <a:prstGeom prst="rect">
                              <a:avLst/>
                            </a:prstGeom>
                            <a:noFill/>
                            <a:ln w="6350">
                              <a:noFill/>
                            </a:ln>
                            <a:effectLst/>
                          </p:spPr>
                          <p:txBody>
                            <a:bodyPr rot="0" spcFirstLastPara="0" vert="horz" wrap="square" lIns="91440" tIns="45720" rIns="91440" bIns="4572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algn="ctr">
                                <a:spcBef>
                                  <a:spcPts val="0"/>
                                </a:spcBef>
                                <a:spcAft>
                                  <a:spcPts val="1000"/>
                                </a:spcAft>
                              </a:pPr>
                              <a:r>
                                <a:rPr lang="en-US" sz="1600" i="1" dirty="0" err="1">
                                  <a:effectLst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a:t>f</a:t>
                              </a:r>
                              <a:r>
                                <a:rPr lang="en-US" sz="1600" i="1" baseline="-25000" dirty="0" err="1">
                                  <a:effectLst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a:t>B</a:t>
                              </a:r>
                              <a:endParaRPr lang="en-US" sz="1400" dirty="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22" name="Group 21"/>
                            <p:cNvGrpSpPr/>
                            <p:nvPr/>
                          </p:nvGrpSpPr>
                          <p:grpSpPr>
                            <a:xfrm>
                              <a:off x="1" y="0"/>
                              <a:ext cx="2671945" cy="2529447"/>
                              <a:chOff x="1" y="0"/>
                              <a:chExt cx="2671945" cy="2529447"/>
                            </a:xfrm>
                          </p:grpSpPr>
                          <p:sp>
                            <p:nvSpPr>
                              <p:cNvPr id="23" name="Text Box 24"/>
                              <p:cNvSpPr txBox="1"/>
                              <p:nvPr/>
                            </p:nvSpPr>
                            <p:spPr>
                              <a:xfrm>
                                <a:off x="848563" y="563271"/>
                                <a:ext cx="534390" cy="380011"/>
                              </a:xfrm>
                              <a:prstGeom prst="rect">
                                <a:avLst/>
                              </a:prstGeom>
                              <a:noFill/>
                              <a:ln w="6350">
                                <a:noFill/>
                              </a:ln>
                              <a:effectLst/>
                            </p:spPr>
                            <p:txBody>
                              <a:bodyPr rot="0" spcFirstLastPara="0" vert="horz" wrap="square" lIns="91440" tIns="45720" rIns="91440" bIns="45720" numCol="1" spcCol="0" rtlCol="0" fromWordArt="0" anchor="t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marL="0" marR="0" algn="ctr">
                                  <a:spcBef>
                                    <a:spcPts val="0"/>
                                  </a:spcBef>
                                  <a:spcAft>
                                    <a:spcPts val="1000"/>
                                  </a:spcAft>
                                </a:pPr>
                                <a:r>
                                  <a:rPr lang="en-US" sz="1600" i="1" dirty="0">
                                    <a:effectLst/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f</a:t>
                                </a:r>
                                <a:endParaRPr lang="en-US" sz="1400" dirty="0">
                                  <a:effectLst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24" name="Group 23"/>
                              <p:cNvGrpSpPr/>
                              <p:nvPr/>
                            </p:nvGrpSpPr>
                            <p:grpSpPr>
                              <a:xfrm>
                                <a:off x="1" y="0"/>
                                <a:ext cx="2671945" cy="2529447"/>
                                <a:chOff x="1" y="0"/>
                                <a:chExt cx="2671945" cy="2529447"/>
                              </a:xfrm>
                            </p:grpSpPr>
                            <p:sp>
                              <p:nvSpPr>
                                <p:cNvPr id="25" name="Text Box 18"/>
                                <p:cNvSpPr txBox="1"/>
                                <p:nvPr/>
                              </p:nvSpPr>
                              <p:spPr>
                                <a:xfrm>
                                  <a:off x="1967789" y="29261"/>
                                  <a:ext cx="534390" cy="380011"/>
                                </a:xfrm>
                                <a:prstGeom prst="rect">
                                  <a:avLst/>
                                </a:prstGeom>
                                <a:noFill/>
                                <a:ln w="6350">
                                  <a:noFill/>
                                </a:ln>
                                <a:effectLst/>
                              </p:spPr>
                              <p:txBody>
                                <a:bodyPr rot="0" spcFirstLastPara="0" vert="horz" wrap="square" lIns="91440" tIns="45720" rIns="91440" bIns="45720" numCol="1" spcCol="0" rtlCol="0" fromWordArt="0" anchor="t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pPr marL="0" marR="0" algn="ctr">
                                    <a:spcBef>
                                      <a:spcPts val="0"/>
                                    </a:spcBef>
                                    <a:spcAft>
                                      <a:spcPts val="1000"/>
                                    </a:spcAft>
                                  </a:pPr>
                                  <a:r>
                                    <a:rPr lang="en-US" sz="1600" dirty="0">
                                      <a:effectLst/>
                                      <a:latin typeface="Times New Roman" panose="020206030504050203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a:t>C</a:t>
                                  </a:r>
                                  <a:r>
                                    <a:rPr lang="en-US" sz="1600" baseline="-25000" dirty="0">
                                      <a:effectLst/>
                                      <a:latin typeface="Times New Roman" panose="020206030504050203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a:t>L,o</a:t>
                                  </a:r>
                                  <a:endParaRPr lang="en-US" sz="1400" dirty="0">
                                    <a:effectLst/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26" name="Group 25"/>
                                <p:cNvGrpSpPr/>
                                <p:nvPr/>
                              </p:nvGrpSpPr>
                              <p:grpSpPr>
                                <a:xfrm>
                                  <a:off x="1" y="0"/>
                                  <a:ext cx="2671945" cy="2529447"/>
                                  <a:chOff x="1" y="0"/>
                                  <a:chExt cx="2671945" cy="2529447"/>
                                </a:xfrm>
                              </p:grpSpPr>
                              <p:sp>
                                <p:nvSpPr>
                                  <p:cNvPr id="27" name="Text Box 20"/>
                                  <p:cNvSpPr txBox="1"/>
                                  <p:nvPr/>
                                </p:nvSpPr>
                                <p:spPr>
                                  <a:xfrm>
                                    <a:off x="219456" y="21946"/>
                                    <a:ext cx="534035" cy="379730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6350"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pPr marL="0" marR="0" algn="ctr">
                                      <a:spcBef>
                                        <a:spcPts val="0"/>
                                      </a:spcBef>
                                      <a:spcAft>
                                        <a:spcPts val="1000"/>
                                      </a:spcAft>
                                    </a:pPr>
                                    <a:r>
                                      <a:rPr lang="en-US" sz="1600" dirty="0" err="1">
                                        <a:effectLst/>
                                        <a:latin typeface="Times New Roman" panose="020206030504050203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a:t>C</a:t>
                                    </a:r>
                                    <a:r>
                                      <a:rPr lang="en-US" sz="1600" baseline="-25000" dirty="0" err="1">
                                        <a:effectLst/>
                                        <a:latin typeface="Times New Roman" panose="020206030504050203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a:t>L,i</a:t>
                                    </a:r>
                                    <a:endParaRPr lang="en-US" sz="1400" dirty="0">
                                      <a:effectLst/>
                                      <a:latin typeface="Times New Roman" panose="020206030504050203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28" name="Group 27"/>
                                  <p:cNvGrpSpPr/>
                                  <p:nvPr/>
                                </p:nvGrpSpPr>
                                <p:grpSpPr>
                                  <a:xfrm>
                                    <a:off x="1" y="0"/>
                                    <a:ext cx="2671945" cy="2529447"/>
                                    <a:chOff x="1" y="0"/>
                                    <a:chExt cx="2671945" cy="2529447"/>
                                  </a:xfrm>
                                </p:grpSpPr>
                                <p:grpSp>
                                  <p:nvGrpSpPr>
                                    <p:cNvPr id="29" name="Group 28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" y="0"/>
                                      <a:ext cx="2671945" cy="2529447"/>
                                      <a:chOff x="0" y="0"/>
                                      <a:chExt cx="1798616" cy="1815564"/>
                                    </a:xfrm>
                                  </p:grpSpPr>
                                  <p:sp>
                                    <p:nvSpPr>
                                      <p:cNvPr id="33" name="Rectangle 32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558140" y="0"/>
                                        <a:ext cx="647700" cy="390525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ysClr val="window" lastClr="FFFFFF"/>
                                      </a:solidFill>
                                      <a:ln w="1270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  <p:txBody>
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<a:prstTxWarp prst="textNoShape">
                                          <a:avLst/>
                                        </a:prstTxWarp>
                                        <a:noAutofit/>
                                      </a:bodyPr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34" name="Rectangle 33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570016" y="712520"/>
                                        <a:ext cx="647700" cy="390525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ysClr val="window" lastClr="FFFFFF"/>
                                      </a:solidFill>
                                      <a:ln w="1270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  <p:txBody>
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<a:prstTxWarp prst="textNoShape">
                                          <a:avLst/>
                                        </a:prstTxWarp>
                                        <a:noAutofit/>
                                      </a:bodyPr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35" name="Rectangle 34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581891" y="1425039"/>
                                        <a:ext cx="647700" cy="390525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ysClr val="window" lastClr="FFFFFF"/>
                                      </a:solidFill>
                                      <a:ln w="1270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  <p:txBody>
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<a:prstTxWarp prst="textNoShape">
                                          <a:avLst/>
                                        </a:prstTxWarp>
                                        <a:noAutofit/>
                                      </a:bodyPr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  <p:cxnSp>
                                    <p:nvCxnSpPr>
                                      <p:cNvPr id="36" name="Straight Connector 35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1211283" y="213756"/>
                                        <a:ext cx="581025" cy="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635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37" name="Straight Connector 36"/>
                                      <p:cNvCxnSpPr/>
                                      <p:nvPr/>
                                    </p:nvCxnSpPr>
                                    <p:spPr>
                                      <a:xfrm flipH="1">
                                        <a:off x="1793174" y="213756"/>
                                        <a:ext cx="866" cy="142875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635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38" name="Straight Connector 37"/>
                                      <p:cNvCxnSpPr/>
                                      <p:nvPr/>
                                    </p:nvCxnSpPr>
                                    <p:spPr>
                                      <a:xfrm flipH="1">
                                        <a:off x="1223158" y="1638795"/>
                                        <a:ext cx="575458" cy="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635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39" name="Straight Connector 38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1211283" y="902525"/>
                                        <a:ext cx="576588" cy="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635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40" name="Straight Connector 39"/>
                                      <p:cNvCxnSpPr/>
                                      <p:nvPr/>
                                    </p:nvCxnSpPr>
                                    <p:spPr>
                                      <a:xfrm flipH="1">
                                        <a:off x="0" y="213756"/>
                                        <a:ext cx="563880" cy="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635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41" name="Straight Connector 40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0" y="213756"/>
                                        <a:ext cx="0" cy="142875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635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42" name="Straight Connector 41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0" y="1638795"/>
                                        <a:ext cx="575632" cy="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635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43" name="Straight Connector 42"/>
                                      <p:cNvCxnSpPr/>
                                      <p:nvPr/>
                                    </p:nvCxnSpPr>
                                    <p:spPr>
                                      <a:xfrm flipH="1">
                                        <a:off x="0" y="902525"/>
                                        <a:ext cx="570016" cy="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635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</p:grpSp>
                                <p:cxnSp>
                                  <p:nvCxnSpPr>
                                    <p:cNvPr id="30" name="Straight Arrow Connector 29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1192378" y="709575"/>
                                      <a:ext cx="475488" cy="7315"/>
                                    </a:xfrm>
                                    <a:prstGeom prst="straightConnector1">
                                      <a:avLst/>
                                    </a:prstGeom>
                                    <a:noFill/>
                                    <a:ln w="6350" cap="flat" cmpd="sng" algn="ctr">
                                      <a:solidFill>
                                        <a:sysClr val="windowText" lastClr="000000"/>
                                      </a:solidFill>
                                      <a:prstDash val="solid"/>
                                      <a:miter lim="800000"/>
                                      <a:tailEnd type="arrow"/>
                                    </a:ln>
                                    <a:effectLst/>
                                  </p:spPr>
                                </p:cxnSp>
                                <p:cxnSp>
                                  <p:nvCxnSpPr>
                                    <p:cNvPr id="31" name="Straight Arrow Connector 30"/>
                                    <p:cNvCxnSpPr/>
                                    <p:nvPr/>
                                  </p:nvCxnSpPr>
                                  <p:spPr>
                                    <a:xfrm flipH="1">
                                      <a:off x="1880006" y="1104596"/>
                                      <a:ext cx="233680" cy="0"/>
                                    </a:xfrm>
                                    <a:prstGeom prst="straightConnector1">
                                      <a:avLst/>
                                    </a:prstGeom>
                                    <a:noFill/>
                                    <a:ln w="6350" cap="flat" cmpd="sng" algn="ctr">
                                      <a:solidFill>
                                        <a:sysClr val="windowText" lastClr="000000"/>
                                      </a:solidFill>
                                      <a:prstDash val="solid"/>
                                      <a:miter lim="800000"/>
                                      <a:tailEnd type="arrow"/>
                                    </a:ln>
                                    <a:effectLst/>
                                  </p:spPr>
                                </p:cxnSp>
                                <p:cxnSp>
                                  <p:nvCxnSpPr>
                                    <p:cNvPr id="32" name="Straight Arrow Connector 31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2457907" y="1828800"/>
                                      <a:ext cx="0" cy="336500"/>
                                    </a:xfrm>
                                    <a:prstGeom prst="straightConnector1">
                                      <a:avLst/>
                                    </a:prstGeom>
                                    <a:noFill/>
                                    <a:ln w="6350" cap="flat" cmpd="sng" algn="ctr">
                                      <a:solidFill>
                                        <a:sysClr val="windowText" lastClr="000000"/>
                                      </a:solidFill>
                                      <a:prstDash val="solid"/>
                                      <a:miter lim="800000"/>
                                      <a:tailEnd type="arrow"/>
                                    </a:ln>
                                    <a:effectLst/>
                                  </p:spPr>
                                </p:cxn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  <p:sp>
              <p:nvSpPr>
                <p:cNvPr id="10" name="Text Box 14"/>
                <p:cNvSpPr txBox="1"/>
                <p:nvPr/>
              </p:nvSpPr>
              <p:spPr>
                <a:xfrm>
                  <a:off x="863194" y="0"/>
                  <a:ext cx="854710" cy="62928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Lungs,</a:t>
                  </a:r>
                  <a:endParaRPr lang="en-US" sz="1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ctr"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6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1600" baseline="-25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</a:t>
                  </a:r>
                  <a:endPara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" name="Text Box 16"/>
              <p:cNvSpPr txBox="1"/>
              <p:nvPr/>
            </p:nvSpPr>
            <p:spPr>
              <a:xfrm>
                <a:off x="907085" y="980237"/>
                <a:ext cx="854710" cy="62928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Brain,</a:t>
                </a:r>
                <a:endParaRPr lang="en-US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16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Text Box 17"/>
            <p:cNvSpPr txBox="1"/>
            <p:nvPr/>
          </p:nvSpPr>
          <p:spPr>
            <a:xfrm>
              <a:off x="899770" y="1975104"/>
              <a:ext cx="923760" cy="62928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Soft tissue,</a:t>
              </a:r>
              <a:endPara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r>
                <a:rPr lang="en-US" sz="1600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endPara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527815"/>
              </p:ext>
            </p:extLst>
          </p:nvPr>
        </p:nvGraphicFramePr>
        <p:xfrm>
          <a:off x="3238695" y="3272811"/>
          <a:ext cx="3718916" cy="77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3" imgW="1879560" imgH="393480" progId="Equation.DSMT4">
                  <p:embed/>
                </p:oleObj>
              </mc:Choice>
              <mc:Fallback>
                <p:oleObj name="Equation" r:id="rId3" imgW="1879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8695" y="3272811"/>
                        <a:ext cx="3718916" cy="778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810136"/>
              </p:ext>
            </p:extLst>
          </p:nvPr>
        </p:nvGraphicFramePr>
        <p:xfrm>
          <a:off x="3023301" y="5155776"/>
          <a:ext cx="4183191" cy="73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5" imgW="2234880" imgH="393480" progId="Equation.DSMT4">
                  <p:embed/>
                </p:oleObj>
              </mc:Choice>
              <mc:Fallback>
                <p:oleObj name="Equation" r:id="rId5" imgW="2234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23301" y="5155776"/>
                        <a:ext cx="4183191" cy="73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350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Homogeneous (pt. 2 - system)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Applying this method to all compartments, we have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834906" y="2356834"/>
            <a:ext cx="3168203" cy="2936383"/>
            <a:chOff x="1" y="0"/>
            <a:chExt cx="2743199" cy="2661920"/>
          </a:xfrm>
        </p:grpSpPr>
        <p:grpSp>
          <p:nvGrpSpPr>
            <p:cNvPr id="5" name="Group 4"/>
            <p:cNvGrpSpPr/>
            <p:nvPr/>
          </p:nvGrpSpPr>
          <p:grpSpPr>
            <a:xfrm>
              <a:off x="1" y="0"/>
              <a:ext cx="2743199" cy="2661920"/>
              <a:chOff x="1" y="0"/>
              <a:chExt cx="2743199" cy="266192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" y="0"/>
                <a:ext cx="2743199" cy="2661920"/>
                <a:chOff x="1" y="0"/>
                <a:chExt cx="2743199" cy="2661920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1" y="0"/>
                  <a:ext cx="2743199" cy="2661920"/>
                  <a:chOff x="1" y="0"/>
                  <a:chExt cx="2743579" cy="2662354"/>
                </a:xfrm>
              </p:grpSpPr>
              <p:sp>
                <p:nvSpPr>
                  <p:cNvPr id="11" name="Text Box 21"/>
                  <p:cNvSpPr txBox="1"/>
                  <p:nvPr/>
                </p:nvSpPr>
                <p:spPr>
                  <a:xfrm>
                    <a:off x="219456" y="1258215"/>
                    <a:ext cx="534035" cy="37973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600" dirty="0" err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1600" baseline="-25000" dirty="0" err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B,o</a:t>
                    </a:r>
                    <a:endParaRPr lang="en-US" sz="1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1" y="0"/>
                    <a:ext cx="2743579" cy="2662354"/>
                    <a:chOff x="1" y="0"/>
                    <a:chExt cx="2743579" cy="2662354"/>
                  </a:xfrm>
                </p:grpSpPr>
                <p:sp>
                  <p:nvSpPr>
                    <p:cNvPr id="13" name="Text Box 22"/>
                    <p:cNvSpPr txBox="1"/>
                    <p:nvPr/>
                  </p:nvSpPr>
                  <p:spPr>
                    <a:xfrm>
                      <a:off x="219456" y="2282343"/>
                      <a:ext cx="534390" cy="380011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 baseline="-25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T,o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14" name="Group 13"/>
                    <p:cNvGrpSpPr/>
                    <p:nvPr/>
                  </p:nvGrpSpPr>
                  <p:grpSpPr>
                    <a:xfrm>
                      <a:off x="1" y="0"/>
                      <a:ext cx="2743579" cy="2662354"/>
                      <a:chOff x="1" y="0"/>
                      <a:chExt cx="2743579" cy="2662354"/>
                    </a:xfrm>
                  </p:grpSpPr>
                  <p:sp>
                    <p:nvSpPr>
                      <p:cNvPr id="15" name="Text Box 23"/>
                      <p:cNvSpPr txBox="1"/>
                      <p:nvPr/>
                    </p:nvSpPr>
                    <p:spPr>
                      <a:xfrm>
                        <a:off x="1989734" y="2282343"/>
                        <a:ext cx="534390" cy="380011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1000"/>
                          </a:spcAft>
                        </a:pPr>
                        <a:r>
                          <a:rPr lang="en-US" sz="1600" dirty="0" err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C</a:t>
                        </a:r>
                        <a:r>
                          <a:rPr lang="en-US" sz="1600" baseline="-25000" dirty="0" err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T,i</a:t>
                        </a:r>
                        <a:endPara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16" name="Group 15"/>
                      <p:cNvGrpSpPr/>
                      <p:nvPr/>
                    </p:nvGrpSpPr>
                    <p:grpSpPr>
                      <a:xfrm>
                        <a:off x="1" y="0"/>
                        <a:ext cx="2743579" cy="2529447"/>
                        <a:chOff x="1" y="0"/>
                        <a:chExt cx="2743579" cy="2529447"/>
                      </a:xfrm>
                    </p:grpSpPr>
                    <p:sp>
                      <p:nvSpPr>
                        <p:cNvPr id="17" name="Text Box 28"/>
                        <p:cNvSpPr txBox="1"/>
                        <p:nvPr/>
                      </p:nvSpPr>
                      <p:spPr>
                        <a:xfrm>
                          <a:off x="2209190" y="1602029"/>
                          <a:ext cx="534390" cy="380011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  <a:effectLst/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1600" i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f-</a:t>
                          </a:r>
                          <a:r>
                            <a:rPr lang="en-US" sz="1600" i="1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r>
                            <a:rPr lang="en-US" sz="1600" baseline="-2500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grpSp>
                      <p:nvGrpSpPr>
                        <p:cNvPr id="18" name="Group 17"/>
                        <p:cNvGrpSpPr/>
                        <p:nvPr/>
                      </p:nvGrpSpPr>
                      <p:grpSpPr>
                        <a:xfrm>
                          <a:off x="1" y="0"/>
                          <a:ext cx="2671945" cy="2529447"/>
                          <a:chOff x="1" y="0"/>
                          <a:chExt cx="2671945" cy="2529447"/>
                        </a:xfrm>
                      </p:grpSpPr>
                      <p:sp>
                        <p:nvSpPr>
                          <p:cNvPr id="19" name="Text Box 19"/>
                          <p:cNvSpPr txBox="1"/>
                          <p:nvPr/>
                        </p:nvSpPr>
                        <p:spPr>
                          <a:xfrm>
                            <a:off x="1967789" y="1258215"/>
                            <a:ext cx="534390" cy="380011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algn="ctr">
                              <a:spcBef>
                                <a:spcPts val="0"/>
                              </a:spcBef>
                              <a:spcAft>
                                <a:spcPts val="1000"/>
                              </a:spcAft>
                            </a:pPr>
                            <a:r>
                              <a:rPr lang="en-US" sz="1600" dirty="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C</a:t>
                            </a:r>
                            <a:r>
                              <a:rPr lang="en-US" sz="1600" baseline="-25000" dirty="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B,i</a:t>
                            </a:r>
                            <a:endParaRPr lang="en-US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20" name="Group 19"/>
                          <p:cNvGrpSpPr/>
                          <p:nvPr/>
                        </p:nvGrpSpPr>
                        <p:grpSpPr>
                          <a:xfrm>
                            <a:off x="1" y="0"/>
                            <a:ext cx="2671945" cy="2529447"/>
                            <a:chOff x="1" y="0"/>
                            <a:chExt cx="2671945" cy="2529447"/>
                          </a:xfrm>
                        </p:grpSpPr>
                        <p:sp>
                          <p:nvSpPr>
                            <p:cNvPr id="21" name="Text Box 26"/>
                            <p:cNvSpPr txBox="1"/>
                            <p:nvPr/>
                          </p:nvSpPr>
                          <p:spPr>
                            <a:xfrm>
                              <a:off x="1989734" y="958292"/>
                              <a:ext cx="534390" cy="380011"/>
                            </a:xfrm>
                            <a:prstGeom prst="rect">
                              <a:avLst/>
                            </a:prstGeom>
                            <a:noFill/>
                            <a:ln w="6350">
                              <a:noFill/>
                            </a:ln>
                            <a:effectLst/>
                          </p:spPr>
                          <p:txBody>
                            <a:bodyPr rot="0" spcFirstLastPara="0" vert="horz" wrap="square" lIns="91440" tIns="45720" rIns="91440" bIns="4572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algn="ctr">
                                <a:spcBef>
                                  <a:spcPts val="0"/>
                                </a:spcBef>
                                <a:spcAft>
                                  <a:spcPts val="1000"/>
                                </a:spcAft>
                              </a:pPr>
                              <a:r>
                                <a:rPr lang="en-US" sz="1600" i="1" dirty="0" err="1">
                                  <a:effectLst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a:t>f</a:t>
                              </a:r>
                              <a:r>
                                <a:rPr lang="en-US" sz="1600" i="1" baseline="-25000" dirty="0" err="1">
                                  <a:effectLst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a:t>B</a:t>
                              </a:r>
                              <a:endParaRPr lang="en-US" sz="1400" dirty="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22" name="Group 21"/>
                            <p:cNvGrpSpPr/>
                            <p:nvPr/>
                          </p:nvGrpSpPr>
                          <p:grpSpPr>
                            <a:xfrm>
                              <a:off x="1" y="0"/>
                              <a:ext cx="2671945" cy="2529447"/>
                              <a:chOff x="1" y="0"/>
                              <a:chExt cx="2671945" cy="2529447"/>
                            </a:xfrm>
                          </p:grpSpPr>
                          <p:sp>
                            <p:nvSpPr>
                              <p:cNvPr id="23" name="Text Box 24"/>
                              <p:cNvSpPr txBox="1"/>
                              <p:nvPr/>
                            </p:nvSpPr>
                            <p:spPr>
                              <a:xfrm>
                                <a:off x="848563" y="563271"/>
                                <a:ext cx="534390" cy="380011"/>
                              </a:xfrm>
                              <a:prstGeom prst="rect">
                                <a:avLst/>
                              </a:prstGeom>
                              <a:noFill/>
                              <a:ln w="6350">
                                <a:noFill/>
                              </a:ln>
                              <a:effectLst/>
                            </p:spPr>
                            <p:txBody>
                              <a:bodyPr rot="0" spcFirstLastPara="0" vert="horz" wrap="square" lIns="91440" tIns="45720" rIns="91440" bIns="45720" numCol="1" spcCol="0" rtlCol="0" fromWordArt="0" anchor="t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marL="0" marR="0" algn="ctr">
                                  <a:spcBef>
                                    <a:spcPts val="0"/>
                                  </a:spcBef>
                                  <a:spcAft>
                                    <a:spcPts val="1000"/>
                                  </a:spcAft>
                                </a:pPr>
                                <a:r>
                                  <a:rPr lang="en-US" sz="1600" i="1" dirty="0">
                                    <a:effectLst/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f</a:t>
                                </a:r>
                                <a:endParaRPr lang="en-US" sz="1400" dirty="0">
                                  <a:effectLst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24" name="Group 23"/>
                              <p:cNvGrpSpPr/>
                              <p:nvPr/>
                            </p:nvGrpSpPr>
                            <p:grpSpPr>
                              <a:xfrm>
                                <a:off x="1" y="0"/>
                                <a:ext cx="2671945" cy="2529447"/>
                                <a:chOff x="1" y="0"/>
                                <a:chExt cx="2671945" cy="2529447"/>
                              </a:xfrm>
                            </p:grpSpPr>
                            <p:sp>
                              <p:nvSpPr>
                                <p:cNvPr id="25" name="Text Box 18"/>
                                <p:cNvSpPr txBox="1"/>
                                <p:nvPr/>
                              </p:nvSpPr>
                              <p:spPr>
                                <a:xfrm>
                                  <a:off x="1967789" y="29261"/>
                                  <a:ext cx="534390" cy="380011"/>
                                </a:xfrm>
                                <a:prstGeom prst="rect">
                                  <a:avLst/>
                                </a:prstGeom>
                                <a:noFill/>
                                <a:ln w="6350">
                                  <a:noFill/>
                                </a:ln>
                                <a:effectLst/>
                              </p:spPr>
                              <p:txBody>
                                <a:bodyPr rot="0" spcFirstLastPara="0" vert="horz" wrap="square" lIns="91440" tIns="45720" rIns="91440" bIns="45720" numCol="1" spcCol="0" rtlCol="0" fromWordArt="0" anchor="t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pPr marL="0" marR="0" algn="ctr">
                                    <a:spcBef>
                                      <a:spcPts val="0"/>
                                    </a:spcBef>
                                    <a:spcAft>
                                      <a:spcPts val="1000"/>
                                    </a:spcAft>
                                  </a:pPr>
                                  <a:r>
                                    <a:rPr lang="en-US" sz="1600" dirty="0">
                                      <a:effectLst/>
                                      <a:latin typeface="Times New Roman" panose="020206030504050203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a:t>C</a:t>
                                  </a:r>
                                  <a:r>
                                    <a:rPr lang="en-US" sz="1600" baseline="-25000" dirty="0">
                                      <a:effectLst/>
                                      <a:latin typeface="Times New Roman" panose="020206030504050203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a:t>L,o</a:t>
                                  </a:r>
                                  <a:endParaRPr lang="en-US" sz="1400" dirty="0">
                                    <a:effectLst/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26" name="Group 25"/>
                                <p:cNvGrpSpPr/>
                                <p:nvPr/>
                              </p:nvGrpSpPr>
                              <p:grpSpPr>
                                <a:xfrm>
                                  <a:off x="1" y="0"/>
                                  <a:ext cx="2671945" cy="2529447"/>
                                  <a:chOff x="1" y="0"/>
                                  <a:chExt cx="2671945" cy="2529447"/>
                                </a:xfrm>
                              </p:grpSpPr>
                              <p:sp>
                                <p:nvSpPr>
                                  <p:cNvPr id="27" name="Text Box 20"/>
                                  <p:cNvSpPr txBox="1"/>
                                  <p:nvPr/>
                                </p:nvSpPr>
                                <p:spPr>
                                  <a:xfrm>
                                    <a:off x="219456" y="21946"/>
                                    <a:ext cx="534035" cy="379730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6350"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pPr marL="0" marR="0" algn="ctr">
                                      <a:spcBef>
                                        <a:spcPts val="0"/>
                                      </a:spcBef>
                                      <a:spcAft>
                                        <a:spcPts val="1000"/>
                                      </a:spcAft>
                                    </a:pPr>
                                    <a:r>
                                      <a:rPr lang="en-US" sz="1600" dirty="0" err="1">
                                        <a:effectLst/>
                                        <a:latin typeface="Times New Roman" panose="020206030504050203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a:t>C</a:t>
                                    </a:r>
                                    <a:r>
                                      <a:rPr lang="en-US" sz="1600" baseline="-25000" dirty="0" err="1">
                                        <a:effectLst/>
                                        <a:latin typeface="Times New Roman" panose="020206030504050203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a:t>L,i</a:t>
                                    </a:r>
                                    <a:endParaRPr lang="en-US" sz="1400" dirty="0">
                                      <a:effectLst/>
                                      <a:latin typeface="Times New Roman" panose="020206030504050203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28" name="Group 27"/>
                                  <p:cNvGrpSpPr/>
                                  <p:nvPr/>
                                </p:nvGrpSpPr>
                                <p:grpSpPr>
                                  <a:xfrm>
                                    <a:off x="1" y="0"/>
                                    <a:ext cx="2671945" cy="2529447"/>
                                    <a:chOff x="1" y="0"/>
                                    <a:chExt cx="2671945" cy="2529447"/>
                                  </a:xfrm>
                                </p:grpSpPr>
                                <p:grpSp>
                                  <p:nvGrpSpPr>
                                    <p:cNvPr id="29" name="Group 28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" y="0"/>
                                      <a:ext cx="2671945" cy="2529447"/>
                                      <a:chOff x="0" y="0"/>
                                      <a:chExt cx="1798616" cy="1815564"/>
                                    </a:xfrm>
                                  </p:grpSpPr>
                                  <p:sp>
                                    <p:nvSpPr>
                                      <p:cNvPr id="33" name="Rectangle 32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558140" y="0"/>
                                        <a:ext cx="647700" cy="390525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ysClr val="window" lastClr="FFFFFF"/>
                                      </a:solidFill>
                                      <a:ln w="1270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  <p:txBody>
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<a:prstTxWarp prst="textNoShape">
                                          <a:avLst/>
                                        </a:prstTxWarp>
                                        <a:noAutofit/>
                                      </a:bodyPr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34" name="Rectangle 33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570016" y="712520"/>
                                        <a:ext cx="647700" cy="390525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ysClr val="window" lastClr="FFFFFF"/>
                                      </a:solidFill>
                                      <a:ln w="1270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  <p:txBody>
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<a:prstTxWarp prst="textNoShape">
                                          <a:avLst/>
                                        </a:prstTxWarp>
                                        <a:noAutofit/>
                                      </a:bodyPr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35" name="Rectangle 34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581891" y="1425039"/>
                                        <a:ext cx="647700" cy="390525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ysClr val="window" lastClr="FFFFFF"/>
                                      </a:solidFill>
                                      <a:ln w="1270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  <p:txBody>
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<a:prstTxWarp prst="textNoShape">
                                          <a:avLst/>
                                        </a:prstTxWarp>
                                        <a:noAutofit/>
                                      </a:bodyPr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  <p:cxnSp>
                                    <p:nvCxnSpPr>
                                      <p:cNvPr id="36" name="Straight Connector 35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1211283" y="213756"/>
                                        <a:ext cx="581025" cy="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635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37" name="Straight Connector 36"/>
                                      <p:cNvCxnSpPr/>
                                      <p:nvPr/>
                                    </p:nvCxnSpPr>
                                    <p:spPr>
                                      <a:xfrm flipH="1">
                                        <a:off x="1793174" y="213756"/>
                                        <a:ext cx="866" cy="142875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635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38" name="Straight Connector 37"/>
                                      <p:cNvCxnSpPr/>
                                      <p:nvPr/>
                                    </p:nvCxnSpPr>
                                    <p:spPr>
                                      <a:xfrm flipH="1">
                                        <a:off x="1223158" y="1638795"/>
                                        <a:ext cx="575458" cy="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635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39" name="Straight Connector 38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1211283" y="902525"/>
                                        <a:ext cx="576588" cy="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635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40" name="Straight Connector 39"/>
                                      <p:cNvCxnSpPr/>
                                      <p:nvPr/>
                                    </p:nvCxnSpPr>
                                    <p:spPr>
                                      <a:xfrm flipH="1">
                                        <a:off x="0" y="213756"/>
                                        <a:ext cx="563880" cy="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635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41" name="Straight Connector 40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0" y="213756"/>
                                        <a:ext cx="0" cy="142875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635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42" name="Straight Connector 41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0" y="1638795"/>
                                        <a:ext cx="575632" cy="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635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43" name="Straight Connector 42"/>
                                      <p:cNvCxnSpPr/>
                                      <p:nvPr/>
                                    </p:nvCxnSpPr>
                                    <p:spPr>
                                      <a:xfrm flipH="1">
                                        <a:off x="0" y="902525"/>
                                        <a:ext cx="570016" cy="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6350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</p:cxnSp>
                                </p:grpSp>
                                <p:cxnSp>
                                  <p:nvCxnSpPr>
                                    <p:cNvPr id="30" name="Straight Arrow Connector 29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1192378" y="709575"/>
                                      <a:ext cx="475488" cy="7315"/>
                                    </a:xfrm>
                                    <a:prstGeom prst="straightConnector1">
                                      <a:avLst/>
                                    </a:prstGeom>
                                    <a:noFill/>
                                    <a:ln w="6350" cap="flat" cmpd="sng" algn="ctr">
                                      <a:solidFill>
                                        <a:sysClr val="windowText" lastClr="000000"/>
                                      </a:solidFill>
                                      <a:prstDash val="solid"/>
                                      <a:miter lim="800000"/>
                                      <a:tailEnd type="arrow"/>
                                    </a:ln>
                                    <a:effectLst/>
                                  </p:spPr>
                                </p:cxnSp>
                                <p:cxnSp>
                                  <p:nvCxnSpPr>
                                    <p:cNvPr id="31" name="Straight Arrow Connector 30"/>
                                    <p:cNvCxnSpPr/>
                                    <p:nvPr/>
                                  </p:nvCxnSpPr>
                                  <p:spPr>
                                    <a:xfrm flipH="1">
                                      <a:off x="1880006" y="1104596"/>
                                      <a:ext cx="233680" cy="0"/>
                                    </a:xfrm>
                                    <a:prstGeom prst="straightConnector1">
                                      <a:avLst/>
                                    </a:prstGeom>
                                    <a:noFill/>
                                    <a:ln w="6350" cap="flat" cmpd="sng" algn="ctr">
                                      <a:solidFill>
                                        <a:sysClr val="windowText" lastClr="000000"/>
                                      </a:solidFill>
                                      <a:prstDash val="solid"/>
                                      <a:miter lim="800000"/>
                                      <a:tailEnd type="arrow"/>
                                    </a:ln>
                                    <a:effectLst/>
                                  </p:spPr>
                                </p:cxnSp>
                                <p:cxnSp>
                                  <p:nvCxnSpPr>
                                    <p:cNvPr id="32" name="Straight Arrow Connector 31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2457907" y="1828800"/>
                                      <a:ext cx="0" cy="336500"/>
                                    </a:xfrm>
                                    <a:prstGeom prst="straightConnector1">
                                      <a:avLst/>
                                    </a:prstGeom>
                                    <a:noFill/>
                                    <a:ln w="6350" cap="flat" cmpd="sng" algn="ctr">
                                      <a:solidFill>
                                        <a:sysClr val="windowText" lastClr="000000"/>
                                      </a:solidFill>
                                      <a:prstDash val="solid"/>
                                      <a:miter lim="800000"/>
                                      <a:tailEnd type="arrow"/>
                                    </a:ln>
                                    <a:effectLst/>
                                  </p:spPr>
                                </p:cxn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  <p:sp>
              <p:nvSpPr>
                <p:cNvPr id="10" name="Text Box 14"/>
                <p:cNvSpPr txBox="1"/>
                <p:nvPr/>
              </p:nvSpPr>
              <p:spPr>
                <a:xfrm>
                  <a:off x="863194" y="0"/>
                  <a:ext cx="854710" cy="62928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Lungs,</a:t>
                  </a:r>
                  <a:endParaRPr lang="en-US" sz="1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ctr"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6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1600" baseline="-25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</a:t>
                  </a:r>
                  <a:endPara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" name="Text Box 16"/>
              <p:cNvSpPr txBox="1"/>
              <p:nvPr/>
            </p:nvSpPr>
            <p:spPr>
              <a:xfrm>
                <a:off x="907085" y="980237"/>
                <a:ext cx="854710" cy="62928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Brain,</a:t>
                </a:r>
                <a:endParaRPr lang="en-US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16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Text Box 17"/>
            <p:cNvSpPr txBox="1"/>
            <p:nvPr/>
          </p:nvSpPr>
          <p:spPr>
            <a:xfrm>
              <a:off x="899770" y="1975104"/>
              <a:ext cx="923760" cy="62928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Soft tissue,</a:t>
              </a:r>
              <a:endPara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r>
                <a:rPr lang="en-US" sz="1600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endPara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664325"/>
              </p:ext>
            </p:extLst>
          </p:nvPr>
        </p:nvGraphicFramePr>
        <p:xfrm>
          <a:off x="3306542" y="2989168"/>
          <a:ext cx="4607368" cy="3714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3" imgW="2425680" imgH="1955520" progId="Equation.DSMT4">
                  <p:embed/>
                </p:oleObj>
              </mc:Choice>
              <mc:Fallback>
                <p:oleObj name="Equation" r:id="rId3" imgW="2425680" imgH="1955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6542" y="2989168"/>
                        <a:ext cx="4607368" cy="3714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581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Homgeneous</a:t>
            </a:r>
            <a:r>
              <a:rPr lang="en-US" dirty="0" smtClean="0"/>
              <a:t> (pt. 3 - solution)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Unique solution exists by Theorem 4.6.1, from McKibben</a:t>
            </a:r>
            <a:r>
              <a:rPr lang="en-US" baseline="30000" dirty="0" smtClean="0"/>
              <a:t>4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174261"/>
              </p:ext>
            </p:extLst>
          </p:nvPr>
        </p:nvGraphicFramePr>
        <p:xfrm>
          <a:off x="730583" y="3478212"/>
          <a:ext cx="3853447" cy="2188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3" imgW="2057400" imgH="1168200" progId="Equation.DSMT4">
                  <p:embed/>
                </p:oleObj>
              </mc:Choice>
              <mc:Fallback>
                <p:oleObj name="Equation" r:id="rId3" imgW="2057400" imgH="116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0583" y="3478212"/>
                        <a:ext cx="3853447" cy="2188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8" t="13397" r="6250" b="9921"/>
          <a:stretch/>
        </p:blipFill>
        <p:spPr bwMode="auto">
          <a:xfrm>
            <a:off x="5931569" y="3083743"/>
            <a:ext cx="5959392" cy="3509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547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111</TotalTime>
  <Words>679</Words>
  <Application>Microsoft Office PowerPoint</Application>
  <PresentationFormat>Widescreen</PresentationFormat>
  <Paragraphs>141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Wingdings</vt:lpstr>
      <vt:lpstr>Wingdings 3</vt:lpstr>
      <vt:lpstr>Ion Boardroom</vt:lpstr>
      <vt:lpstr>MathType 6.0 Equation</vt:lpstr>
      <vt:lpstr>Modeling respiration with Grodins</vt:lpstr>
      <vt:lpstr>Content</vt:lpstr>
      <vt:lpstr>Bio background &amp; History (pt. 1)</vt:lpstr>
      <vt:lpstr>Bio background &amp; History (pt. 2)</vt:lpstr>
      <vt:lpstr>Layout of Compartments</vt:lpstr>
      <vt:lpstr>Assumptions</vt:lpstr>
      <vt:lpstr>Homogeneous (pt. 1 – example)</vt:lpstr>
      <vt:lpstr>Homogeneous (pt. 2 - system)</vt:lpstr>
      <vt:lpstr>Homgeneous (pt. 3 - solution)</vt:lpstr>
      <vt:lpstr>Non-homogeneous (pt. 1 - system)</vt:lpstr>
      <vt:lpstr>Non-homogeneous (pt. 2 - solution)</vt:lpstr>
      <vt:lpstr>Non-homogeneous (pt. 3 – graph)</vt:lpstr>
      <vt:lpstr>Semi-Linear (pt. 1 – system)</vt:lpstr>
      <vt:lpstr>Semi-Linear (pt. 2 – solution)</vt:lpstr>
      <vt:lpstr>Semi-Linear (pt. 3 – graphs)</vt:lpstr>
      <vt:lpstr>Conclusion</vt:lpstr>
      <vt:lpstr>References</vt:lpstr>
      <vt:lpstr>The End (I can finally breathe!)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breathe!</dc:title>
  <dc:creator>Pro Kumar</dc:creator>
  <cp:lastModifiedBy>Pro Kumar</cp:lastModifiedBy>
  <cp:revision>20</cp:revision>
  <dcterms:created xsi:type="dcterms:W3CDTF">2015-05-06T00:54:25Z</dcterms:created>
  <dcterms:modified xsi:type="dcterms:W3CDTF">2015-05-06T02:46:24Z</dcterms:modified>
</cp:coreProperties>
</file>