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594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6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75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3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79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1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3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4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9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87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ED2422-59BC-4450-AEFD-00F5FD91F5F4}" type="datetimeFigureOut">
              <a:rPr lang="en-US" smtClean="0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0A5FFE0-BC49-46B5-9942-0F304FB09AC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5316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Projectile 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Ryan Knab</a:t>
            </a:r>
          </a:p>
          <a:p>
            <a:r>
              <a:rPr lang="en-US" dirty="0" smtClean="0"/>
              <a:t>MAT 493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8500" y="1414076"/>
            <a:ext cx="4731100" cy="156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190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Non-</a:t>
                </a:r>
                <a:r>
                  <a:rPr lang="en-US" dirty="0" err="1" smtClean="0"/>
                  <a:t>cp</a:t>
                </a:r>
                <a:r>
                  <a:rPr lang="en-US" dirty="0" smtClean="0"/>
                  <a:t> solutions: </a:t>
                </a:r>
                <a:r>
                  <a:rPr lang="en-US" sz="2800" dirty="0" smtClean="0"/>
                  <a:t>U(t</a:t>
                </a:r>
                <a:r>
                  <a:rPr lang="en-US" sz="2800" dirty="0"/>
                  <a:t>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𝐴𝑡</m:t>
                        </m:r>
                      </m:sup>
                    </m:sSup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2800" i="1">
                        <a:latin typeface="Cambria Math"/>
                      </a:rPr>
                      <m:t>+ </m:t>
                    </m:r>
                    <m:nary>
                      <m:naryPr>
                        <m:limLoc m:val="subSup"/>
                        <m:ctrlPr>
                          <a:rPr lang="en-US" sz="28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800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𝐴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𝑠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)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𝐹</m:t>
                        </m:r>
                        <m:d>
                          <m:d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𝑠</m:t>
                            </m:r>
                          </m:e>
                        </m:d>
                        <m:r>
                          <a:rPr lang="en-US" sz="2800" i="1">
                            <a:latin typeface="Cambria Math"/>
                          </a:rPr>
                          <m:t>𝑑𝑠</m:t>
                        </m:r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4127" y="2286000"/>
                <a:ext cx="4754880" cy="2286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3500" dirty="0" smtClean="0"/>
                  <a:t>Model 1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5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35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3500" i="1">
                        <a:latin typeface="Cambria Math"/>
                      </a:rPr>
                      <m:t>= </m:t>
                    </m:r>
                  </m:oMath>
                </a14:m>
                <a:r>
                  <a:rPr lang="en-US" sz="35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5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35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35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sz="35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5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5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500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sz="35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35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3500" i="1">
                                  <a:latin typeface="Cambria Math"/>
                                </a:rPr>
                                <m:t>𝑚𝑔𝑡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7" y="2286000"/>
                <a:ext cx="4754880" cy="2286000"/>
              </a:xfrm>
              <a:blipFill rotWithShape="0">
                <a:blip r:embed="rId3"/>
                <a:stretch>
                  <a:fillRect l="-1923" t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989319" y="2286000"/>
                <a:ext cx="5079733" cy="270309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3200" dirty="0" smtClean="0"/>
                  <a:t>Model 2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2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3200" i="1">
                        <a:latin typeface="Cambria Math"/>
                      </a:rPr>
                      <m:t>=  </m:t>
                    </m:r>
                    <m:d>
                      <m:dPr>
                        <m:begChr m:val="["/>
                        <m:endChr m:val="]"/>
                        <m:ctrlPr>
                          <a:rPr lang="en-US" sz="32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32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𝑥𝑜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32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𝑦𝑜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32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32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i="1">
                                                  <a:latin typeface="Cambria Math"/>
                                                </a:rPr>
                                                <m:t>𝑧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32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/>
                                    </a:rPr>
                                    <m:t>𝑧𝑜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latin typeface="Cambria Math"/>
                                    </a:rPr>
                                    <m:t>2</m:t>
                                  </m:r>
                                  <m:f>
                                    <m:f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𝑚</m:t>
                                      </m:r>
                                    </m:den>
                                  </m:f>
                                  <m:r>
                                    <a:rPr lang="en-US" sz="3200" i="1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32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𝑚</m:t>
                                      </m:r>
                                    </m:e>
                                    <m:sup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3200" i="1">
                                      <a:latin typeface="Cambria Math"/>
                                    </a:rPr>
                                    <m:t>𝑔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3200" i="1">
                                  <a:latin typeface="Cambria Math"/>
                                </a:rPr>
                                <m:t> 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989319" y="2286000"/>
                <a:ext cx="5079733" cy="2703095"/>
              </a:xfrm>
              <a:blipFill rotWithShape="0">
                <a:blip r:embed="rId4"/>
                <a:stretch>
                  <a:fillRect l="-1559" t="-4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81263" y="5245768"/>
            <a:ext cx="10876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According to theorem 5.3.1, </a:t>
            </a:r>
            <a:r>
              <a:rPr lang="en-US" dirty="0"/>
              <a:t>if the forcing function is continuous in each direction for the entire time interval, we can say the Non-CP IVP has a unique </a:t>
            </a:r>
            <a:r>
              <a:rPr lang="en-US" dirty="0" smtClean="0"/>
              <a:t>solution </a:t>
            </a:r>
            <a:r>
              <a:rPr lang="en-US" dirty="0"/>
              <a:t>given by the variation of parameters formula</a:t>
            </a:r>
          </a:p>
        </p:txBody>
      </p:sp>
    </p:spTree>
    <p:extLst>
      <p:ext uri="{BB962C8B-B14F-4D97-AF65-F5344CB8AC3E}">
        <p14:creationId xmlns:p14="http://schemas.microsoft.com/office/powerpoint/2010/main" val="539087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Projectile motion model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21405" y="2108895"/>
                <a:ext cx="5593080" cy="4023360"/>
              </a:xfrm>
            </p:spPr>
            <p:txBody>
              <a:bodyPr>
                <a:normAutofit/>
              </a:bodyPr>
              <a:lstStyle/>
              <a:p>
                <a:pPr fontAlgn="base"/>
                <a:r>
                  <a:rPr lang="en-US" b="1" dirty="0" smtClean="0"/>
                  <a:t>Model </a:t>
                </a:r>
                <a:r>
                  <a:rPr lang="en-US" b="1" dirty="0"/>
                  <a:t>3: Air resistance proportional to velocity squared</a:t>
                </a:r>
                <a:endParaRPr lang="en-US" dirty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x</a:t>
                </a:r>
                <a:r>
                  <a:rPr lang="en-US" dirty="0"/>
                  <a:t> = - (c1 + c2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x</a:t>
                </a:r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x</a:t>
                </a:r>
                <a:r>
                  <a:rPr lang="en-US" dirty="0"/>
                  <a:t>(t)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y</a:t>
                </a:r>
                <a:r>
                  <a:rPr lang="en-US" dirty="0"/>
                  <a:t> = - (c1 + c2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y</a:t>
                </a:r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y</a:t>
                </a:r>
                <a:r>
                  <a:rPr lang="en-US" dirty="0"/>
                  <a:t>(t)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z</a:t>
                </a:r>
                <a:r>
                  <a:rPr lang="en-US" dirty="0"/>
                  <a:t> = - (c1 + c2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)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z</a:t>
                </a:r>
                <a:r>
                  <a:rPr lang="en-US" dirty="0"/>
                  <a:t> + F</a:t>
                </a:r>
                <a:r>
                  <a:rPr lang="en-US" baseline="-25000" dirty="0"/>
                  <a:t>z</a:t>
                </a:r>
                <a:r>
                  <a:rPr lang="en-US" dirty="0"/>
                  <a:t>(t)</a:t>
                </a:r>
              </a:p>
              <a:p>
                <a:pPr fontAlgn="base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, 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, 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21405" y="2108895"/>
                <a:ext cx="5593080" cy="4023360"/>
              </a:xfrm>
              <a:blipFill rotWithShape="0">
                <a:blip r:embed="rId2"/>
                <a:stretch>
                  <a:fillRect l="-654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 noGrp="1"/>
              </p:cNvSpPr>
              <p:nvPr>
                <p:ph sz="half" idx="1"/>
              </p:nvPr>
            </p:nvSpPr>
            <p:spPr>
              <a:xfrm>
                <a:off x="1024128" y="2108895"/>
                <a:ext cx="4754880" cy="4940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Even more realistic of a model would be air resistance proportional to velocity squared</a:t>
                </a:r>
                <a:endParaRPr lang="en-US" dirty="0" smtClean="0">
                  <a:sym typeface="Wingdings" panose="05000000000000000000" pitchFamily="2" charset="2"/>
                </a:endParaRP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This causes some problems:</a:t>
                </a:r>
              </a:p>
              <a:p>
                <a:pPr marL="459486" lvl="1" indent="-285750">
                  <a:buFont typeface="Wingdings" panose="05000000000000000000" pitchFamily="2" charset="2"/>
                  <a:buChar char="q"/>
                </a:pPr>
                <a:r>
                  <a:rPr lang="en-US" dirty="0"/>
                  <a:t>Cant just square velocity </a:t>
                </a:r>
                <a:r>
                  <a:rPr lang="en-US" dirty="0">
                    <a:sym typeface="Wingdings" panose="05000000000000000000" pitchFamily="2" charset="2"/>
                  </a:rPr>
                  <a:t> always positive</a:t>
                </a:r>
              </a:p>
              <a:p>
                <a:pPr marL="459486" lvl="1" indent="-28575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No longer linear</a:t>
                </a:r>
              </a:p>
              <a:p>
                <a:pPr fontAlgn="base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en-US" dirty="0"/>
              </a:p>
              <a:p>
                <a:pPr fontAlgn="base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  <a:p>
                <a:pPr fontAlgn="base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𝑧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fontAlgn="base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Use some constant that can relate:</a:t>
                </a:r>
              </a:p>
              <a:p>
                <a:pPr lvl="1" fontAlgn="base">
                  <a:buFont typeface="Wingdings" panose="05000000000000000000" pitchFamily="2" charset="2"/>
                  <a:buChar char="q"/>
                </a:pPr>
                <a:r>
                  <a:rPr lang="en-US" dirty="0"/>
                  <a:t>c1 + c2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8" y="2108895"/>
                <a:ext cx="4754880" cy="4940263"/>
              </a:xfrm>
              <a:prstGeom prst="rect">
                <a:avLst/>
              </a:prstGeom>
              <a:blipFill rotWithShape="0">
                <a:blip r:embed="rId3"/>
                <a:stretch>
                  <a:fillRect l="-2564" t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5137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56879"/>
            <a:ext cx="9720072" cy="1499616"/>
          </a:xfrm>
        </p:spPr>
        <p:txBody>
          <a:bodyPr/>
          <a:lstStyle/>
          <a:p>
            <a:r>
              <a:rPr lang="en-US" dirty="0" smtClean="0"/>
              <a:t>Non-</a:t>
            </a:r>
            <a:r>
              <a:rPr lang="en-US" dirty="0" err="1" smtClean="0"/>
              <a:t>cp</a:t>
            </a:r>
            <a:r>
              <a:rPr lang="en-US" dirty="0" smtClean="0"/>
              <a:t>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9851" y="1747305"/>
            <a:ext cx="4754880" cy="4023360"/>
          </a:xfrm>
        </p:spPr>
        <p:txBody>
          <a:bodyPr/>
          <a:lstStyle/>
          <a:p>
            <a:r>
              <a:rPr lang="en-US" dirty="0" smtClean="0"/>
              <a:t>Non-CP Model 2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R=0.01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989320" y="1731905"/>
                <a:ext cx="4754880" cy="4023360"/>
              </a:xfrm>
            </p:spPr>
            <p:txBody>
              <a:bodyPr/>
              <a:lstStyle/>
              <a:p>
                <a:r>
                  <a:rPr lang="en-US" dirty="0" smtClean="0"/>
                  <a:t>Non-CP Model 3</a:t>
                </a:r>
              </a:p>
              <a:p>
                <a:pPr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R=0.01 + </a:t>
                </a:r>
                <a:r>
                  <a:rPr lang="en-US" dirty="0"/>
                  <a:t>.005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989320" y="1731905"/>
                <a:ext cx="4754880" cy="4023360"/>
              </a:xfrm>
              <a:blipFill rotWithShape="0">
                <a:blip r:embed="rId2"/>
                <a:stretch>
                  <a:fillRect l="-2436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7" y="2586425"/>
            <a:ext cx="5695434" cy="4271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634" y="2696919"/>
            <a:ext cx="5705377" cy="428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137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Projectile motion model 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4127" y="2286000"/>
                <a:ext cx="8007578" cy="4023360"/>
              </a:xfrm>
            </p:spPr>
            <p:txBody>
              <a:bodyPr>
                <a:normAutofit/>
              </a:bodyPr>
              <a:lstStyle/>
              <a:p>
                <a:pPr fontAlgn="base"/>
                <a:r>
                  <a:rPr lang="en-US" b="1" dirty="0" smtClean="0"/>
                  <a:t>Model </a:t>
                </a:r>
                <a:r>
                  <a:rPr lang="en-US" b="1" dirty="0"/>
                  <a:t>4: Air resistance proportional to square of speed</a:t>
                </a:r>
                <a:endParaRPr lang="en-US" dirty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x</a:t>
                </a:r>
                <a:r>
                  <a:rPr lang="en-US" dirty="0"/>
                  <a:t> = 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x</a:t>
                </a:r>
                <a:r>
                  <a:rPr lang="en-US" dirty="0"/>
                  <a:t>(t,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y</a:t>
                </a:r>
                <a:r>
                  <a:rPr lang="en-US" dirty="0"/>
                  <a:t> = 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y</a:t>
                </a:r>
                <a:r>
                  <a:rPr lang="en-US" dirty="0"/>
                  <a:t>(t,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z</a:t>
                </a:r>
                <a:r>
                  <a:rPr lang="en-US" dirty="0"/>
                  <a:t> = 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+ F</a:t>
                </a:r>
                <a:r>
                  <a:rPr lang="en-US" baseline="-25000" dirty="0"/>
                  <a:t>z</a:t>
                </a:r>
                <a:r>
                  <a:rPr lang="en-US" dirty="0"/>
                  <a:t>(t,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fontAlgn="base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, 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, </m:t>
                    </m:r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7" y="2286000"/>
                <a:ext cx="8007578" cy="4023360"/>
              </a:xfrm>
              <a:blipFill rotWithShape="0">
                <a:blip r:embed="rId2"/>
                <a:stretch>
                  <a:fillRect l="-381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117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</a:t>
            </a:r>
            <a:r>
              <a:rPr lang="en-US" dirty="0" err="1" smtClean="0"/>
              <a:t>cp</a:t>
            </a:r>
            <a:r>
              <a:rPr lang="en-US" dirty="0" smtClean="0"/>
              <a:t>: Model 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4126" y="2286000"/>
                <a:ext cx="9720073" cy="4023360"/>
              </a:xfrm>
            </p:spPr>
            <p:txBody>
              <a:bodyPr/>
              <a:lstStyle/>
              <a:p>
                <a:pPr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𝑚𝑔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/>
                  <a:t>= mass, g = gravity (9.8m/s)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6" y="2286000"/>
                <a:ext cx="9720073" cy="4023360"/>
              </a:xfrm>
              <a:blipFill rotWithShape="0">
                <a:blip r:embed="rId2"/>
                <a:stretch>
                  <a:fillRect l="-314" t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722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</a:t>
            </a:r>
            <a:r>
              <a:rPr lang="en-US" dirty="0" err="1" smtClean="0"/>
              <a:t>cp</a:t>
            </a:r>
            <a:r>
              <a:rPr lang="en-US" dirty="0" smtClean="0"/>
              <a:t>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4127" y="2286000"/>
                <a:ext cx="7975494" cy="4023360"/>
              </a:xfrm>
            </p:spPr>
            <p:txBody>
              <a:bodyPr/>
              <a:lstStyle/>
              <a:p>
                <a:r>
                  <a:rPr lang="en-US" dirty="0" smtClean="0"/>
                  <a:t>Model 4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+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𝑡</m:t>
                        </m:r>
                      </m:sup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  <m:rad>
                                    <m:radPr>
                                      <m:degHide m:val="on"/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𝑉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𝑚𝑔</m:t>
                                  </m:r>
                                </m:e>
                              </m:mr>
                            </m:m>
                          </m:e>
                        </m:d>
                      </m:e>
                    </m:nary>
                    <m:r>
                      <a:rPr lang="en-US" i="1">
                        <a:latin typeface="Cambria Math"/>
                      </a:rPr>
                      <m:t>𝑑𝑠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7" y="2286000"/>
                <a:ext cx="7975494" cy="4023360"/>
              </a:xfrm>
              <a:blipFill rotWithShape="0">
                <a:blip r:embed="rId2"/>
                <a:stretch>
                  <a:fillRect l="-382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2609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green monster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Left field, Fenway Park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95.4 meters away from home plate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11 meters tall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X-coordinate </a:t>
            </a:r>
            <a:r>
              <a:rPr lang="en-US" dirty="0" smtClean="0">
                <a:sym typeface="Wingdings" panose="05000000000000000000" pitchFamily="2" charset="2"/>
              </a:rPr>
              <a:t> third base line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sym typeface="Wingdings" panose="05000000000000000000" pitchFamily="2" charset="2"/>
              </a:rPr>
              <a:t>Y-coordinate  first base line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Launch angle? 29 degrees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Batted ball speed? 45.15 m/s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Initial height? 0.82 meters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Official baseball mass? 0.145kg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989320" y="2286000"/>
                <a:ext cx="5256196" cy="402336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𝐻𝑂𝑅𝐼𝑍𝑂𝑁𝑇𝐴𝐿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=45.15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cos</m:t>
                    </m:r>
                    <m:r>
                      <a:rPr lang="en-US" i="1">
                        <a:latin typeface="Cambria Math"/>
                      </a:rPr>
                      <m:t>(29)</m:t>
                    </m:r>
                  </m:oMath>
                </a14:m>
                <a:r>
                  <a:rPr lang="en-US" dirty="0"/>
                  <a:t> = 39.49 m/s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𝑉𝐸𝑅𝑇𝐼𝐶𝐴𝐿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=45.15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sin</m:t>
                    </m:r>
                    <m:r>
                      <a:rPr lang="en-US" i="1">
                        <a:latin typeface="Cambria Math"/>
                      </a:rPr>
                      <m:t>(29)</m:t>
                    </m:r>
                  </m:oMath>
                </a14:m>
                <a:r>
                  <a:rPr lang="en-US" dirty="0"/>
                  <a:t> = 21.89 </a:t>
                </a:r>
                <a:r>
                  <a:rPr lang="en-US" dirty="0" smtClean="0"/>
                  <a:t>m/s</a:t>
                </a:r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=39.49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sin</m:t>
                    </m:r>
                    <m:r>
                      <a:rPr lang="en-US" i="1">
                        <a:latin typeface="Cambria Math"/>
                      </a:rPr>
                      <m:t>(75)</m:t>
                    </m:r>
                  </m:oMath>
                </a14:m>
                <a:r>
                  <a:rPr lang="en-US" dirty="0"/>
                  <a:t> = 38.14 m/s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=39.49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cos</m:t>
                    </m:r>
                    <m:r>
                      <a:rPr lang="en-US" i="1">
                        <a:latin typeface="Cambria Math"/>
                      </a:rPr>
                      <m:t>(75)</m:t>
                    </m:r>
                  </m:oMath>
                </a14:m>
                <a:r>
                  <a:rPr lang="en-US" dirty="0"/>
                  <a:t> = 10.22 m/s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𝑉𝐸𝑅𝑇𝐼𝐶𝐴𝐿</m:t>
                        </m:r>
                      </m:sub>
                    </m:sSub>
                  </m:oMath>
                </a14:m>
                <a:r>
                  <a:rPr lang="en-US" dirty="0"/>
                  <a:t> = 21.89 </a:t>
                </a:r>
                <a:r>
                  <a:rPr lang="en-US" dirty="0" smtClean="0"/>
                  <a:t>m/s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989320" y="2286000"/>
                <a:ext cx="5256196" cy="4023360"/>
              </a:xfrm>
              <a:blipFill rotWithShape="0">
                <a:blip r:embed="rId2"/>
                <a:stretch>
                  <a:fillRect t="-1818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5559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Homeruns?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Using our realistic velocities to ensure the appropriate launch angle and direction along with a coefficient value of 0.005 will result in the ball flight we are looking for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If the resistance were to be any greater or the initial velocities any slower, may not have a homerun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In order to ensure homeruns, either raise initial velocities or lower the quadratic coefficient below 0.005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652" y="972958"/>
            <a:ext cx="7112348" cy="53364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1738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dimensional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537" y="809806"/>
            <a:ext cx="7768621" cy="582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28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6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Projectile Motion is defined as the motion of an object near the earth’s surface.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‘Near’ </a:t>
            </a:r>
            <a:r>
              <a:rPr lang="en-US" dirty="0" smtClean="0">
                <a:sym typeface="Wingdings" panose="05000000000000000000" pitchFamily="2" charset="2"/>
              </a:rPr>
              <a:t> Gravity extremely influential to the trajectory of an object</a:t>
            </a:r>
            <a:endParaRPr lang="en-US" dirty="0"/>
          </a:p>
        </p:txBody>
      </p:sp>
      <p:pic>
        <p:nvPicPr>
          <p:cNvPr id="1026" name="Picture 2" descr="http://images2.fanpop.com/images/photos/8000000/Earth-Space-space-8071566-1200-9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511" y="3269381"/>
            <a:ext cx="4053305" cy="3039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789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Aristotle – projectiles pushed along by some external force that was transmitted through the air called “impetus”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Moved in a straight line until object lost momentum, then fell straight to the ground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Galileo – performed experiments on uniformly accelerated motion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Ball rolled with uniform motion until falling off the table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Noted time was the same no matter how fast the marble was moving horizontally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Vertical and horizontal directions do not depend on each other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Newton – Three laws of motion: 1686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Law 1: uniform motion until external force will change state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Law 2: sum of forces in each direction must be equal to mass*acceleration in specific direction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52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4382061" cy="4023360"/>
              </a:xfrm>
            </p:spPr>
            <p:txBody>
              <a:bodyPr>
                <a:normAutofit lnSpcReduction="10000"/>
              </a:bodyPr>
              <a:lstStyle/>
              <a:p>
                <a:pPr fontAlgn="base"/>
                <a:r>
                  <a:rPr lang="en-US" dirty="0"/>
                  <a:t>∑ Forces in x-direction = 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fontAlgn="base"/>
                <a:r>
                  <a:rPr lang="en-US" dirty="0" smtClean="0"/>
                  <a:t>∑ </a:t>
                </a:r>
                <a:r>
                  <a:rPr lang="en-US" dirty="0"/>
                  <a:t>Forces in y-direction = 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fontAlgn="base"/>
                <a:r>
                  <a:rPr lang="en-US" dirty="0" smtClean="0"/>
                  <a:t>∑ </a:t>
                </a:r>
                <a:r>
                  <a:rPr lang="en-US" dirty="0"/>
                  <a:t>Forces in z-direction = 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𝑡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fontAlgn="base"/>
                <a:endParaRPr lang="en-US" dirty="0"/>
              </a:p>
              <a:p>
                <a:pPr fontAlgn="base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What are some possible forces?</a:t>
                </a:r>
              </a:p>
              <a:p>
                <a:pPr lvl="1" fontAlgn="base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Gravity? Air resistance? Wind?</a:t>
                </a:r>
              </a:p>
              <a:p>
                <a:pPr fontAlgn="base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Assume air resistance proportional to velocity</a:t>
                </a:r>
              </a:p>
              <a:p>
                <a:pPr marL="0" indent="0" fontAlgn="base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4382061" cy="4023360"/>
              </a:xfrm>
              <a:blipFill rotWithShape="0">
                <a:blip r:embed="rId2"/>
                <a:stretch>
                  <a:fillRect l="-2503" t="-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61221" y="585216"/>
                <a:ext cx="4748463" cy="7001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/>
                <a:r>
                  <a:rPr lang="en-US" sz="2800" dirty="0"/>
                  <a:t>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/>
                  <a:t> = -</a:t>
                </a:r>
                <a:r>
                  <a:rPr lang="en-US" sz="2800" dirty="0" err="1"/>
                  <a:t>r</a:t>
                </a:r>
                <a:r>
                  <a:rPr lang="en-US" sz="2800" baseline="-25000" dirty="0" err="1"/>
                  <a:t>x</a:t>
                </a:r>
                <a14:m>
                  <m:oMath xmlns:m="http://schemas.openxmlformats.org/officeDocument/2006/math">
                    <m:r>
                      <a:rPr lang="en-US" sz="2800" i="1" baseline="-25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𝑑𝑥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 + </a:t>
                </a:r>
                <a:r>
                  <a:rPr lang="en-US" sz="2800" dirty="0" err="1"/>
                  <a:t>F</a:t>
                </a:r>
                <a:r>
                  <a:rPr lang="en-US" sz="2800" baseline="-25000" dirty="0" err="1"/>
                  <a:t>x</a:t>
                </a:r>
                <a:r>
                  <a:rPr lang="en-US" sz="2800" dirty="0"/>
                  <a:t>(t)</a:t>
                </a:r>
              </a:p>
              <a:p>
                <a:pPr fontAlgn="base"/>
                <a:r>
                  <a:rPr lang="en-US" sz="2800" dirty="0" smtClean="0"/>
                  <a:t>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/>
                  <a:t> = -</a:t>
                </a:r>
                <a:r>
                  <a:rPr lang="en-US" sz="2800" dirty="0" err="1"/>
                  <a:t>r</a:t>
                </a:r>
                <a:r>
                  <a:rPr lang="en-US" sz="2800" baseline="-25000" dirty="0" err="1"/>
                  <a:t>y</a:t>
                </a:r>
                <a14:m>
                  <m:oMath xmlns:m="http://schemas.openxmlformats.org/officeDocument/2006/math">
                    <m:r>
                      <a:rPr lang="en-US" sz="2800" i="1" baseline="-25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𝑑𝑦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+) F</a:t>
                </a:r>
                <a:r>
                  <a:rPr lang="en-US" sz="2800" baseline="-25000" dirty="0" err="1"/>
                  <a:t>y</a:t>
                </a:r>
                <a:r>
                  <a:rPr lang="en-US" sz="2800" dirty="0"/>
                  <a:t>(t)</a:t>
                </a:r>
              </a:p>
              <a:p>
                <a:pPr fontAlgn="base"/>
                <a:r>
                  <a:rPr lang="en-US" sz="2800" dirty="0" smtClean="0"/>
                  <a:t>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/>
                  <a:t> = -</a:t>
                </a:r>
                <a:r>
                  <a:rPr lang="en-US" sz="2800" dirty="0" err="1"/>
                  <a:t>r</a:t>
                </a:r>
                <a:r>
                  <a:rPr lang="en-US" sz="2800" baseline="-25000" dirty="0" err="1"/>
                  <a:t>z</a:t>
                </a:r>
                <a14:m>
                  <m:oMath xmlns:m="http://schemas.openxmlformats.org/officeDocument/2006/math">
                    <m:r>
                      <a:rPr lang="en-US" sz="2800" i="1" baseline="-250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𝑑𝑧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  -mg + </a:t>
                </a:r>
                <a:r>
                  <a:rPr lang="en-US" sz="2800" dirty="0" smtClean="0"/>
                  <a:t>F</a:t>
                </a:r>
                <a:r>
                  <a:rPr lang="en-US" sz="2800" baseline="-25000" dirty="0" smtClean="0"/>
                  <a:t>z</a:t>
                </a:r>
                <a:r>
                  <a:rPr lang="en-US" sz="2800" dirty="0" smtClean="0"/>
                  <a:t>(t)</a:t>
                </a:r>
              </a:p>
              <a:p>
                <a:pPr fontAlgn="base"/>
                <a:endParaRPr lang="en-US" sz="2800" dirty="0"/>
              </a:p>
              <a:p>
                <a:pPr marL="457200" indent="-457200" fontAlgn="base">
                  <a:buFont typeface="Wingdings" panose="05000000000000000000" pitchFamily="2" charset="2"/>
                  <a:buChar char="q"/>
                </a:pPr>
                <a:r>
                  <a:rPr lang="en-US" sz="2000" dirty="0" smtClean="0"/>
                  <a:t>Reduce to first order differential equation with change of variables:</a:t>
                </a:r>
              </a:p>
              <a:p>
                <a:pPr fontAlgn="base"/>
                <a:endParaRPr lang="en-US" sz="2000" dirty="0"/>
              </a:p>
              <a:p>
                <a:pPr fontAlgn="base"/>
                <a:r>
                  <a:rPr lang="en-US" sz="2800" dirty="0" err="1"/>
                  <a:t>V</a:t>
                </a:r>
                <a:r>
                  <a:rPr lang="en-US" sz="2800" baseline="-25000" dirty="0" err="1"/>
                  <a:t>x</a:t>
                </a:r>
                <a:r>
                  <a:rPr lang="en-US" sz="2800" dirty="0"/>
                  <a:t> =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𝑑𝑥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,      </a:t>
                </a:r>
                <a:r>
                  <a:rPr lang="en-US" sz="2800" dirty="0" err="1"/>
                  <a:t>V</a:t>
                </a:r>
                <a:r>
                  <a:rPr lang="en-US" sz="2800" baseline="30000" dirty="0" err="1"/>
                  <a:t>’</a:t>
                </a:r>
                <a:r>
                  <a:rPr lang="en-US" sz="2800" baseline="-25000" dirty="0" err="1"/>
                  <a:t>x</a:t>
                </a:r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  <a:p>
                <a:pPr fontAlgn="base"/>
                <a:r>
                  <a:rPr lang="en-US" sz="2800" dirty="0" err="1" smtClean="0"/>
                  <a:t>V</a:t>
                </a:r>
                <a:r>
                  <a:rPr lang="en-US" sz="2800" baseline="-25000" dirty="0" err="1" smtClean="0"/>
                  <a:t>y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𝑑𝑦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,      </a:t>
                </a:r>
                <a:r>
                  <a:rPr lang="en-US" sz="2800" dirty="0" err="1"/>
                  <a:t>V</a:t>
                </a:r>
                <a:r>
                  <a:rPr lang="en-US" sz="2800" baseline="30000" dirty="0" err="1"/>
                  <a:t>’</a:t>
                </a:r>
                <a:r>
                  <a:rPr lang="en-US" sz="2800" baseline="-25000" dirty="0" err="1"/>
                  <a:t>y</a:t>
                </a:r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/>
              </a:p>
              <a:p>
                <a:pPr fontAlgn="base"/>
                <a:r>
                  <a:rPr lang="en-US" sz="2800" dirty="0" err="1"/>
                  <a:t>V</a:t>
                </a:r>
                <a:r>
                  <a:rPr lang="en-US" sz="2800" baseline="-25000" dirty="0" err="1"/>
                  <a:t>z</a:t>
                </a:r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𝑑𝑧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/>
                  <a:t>,      </a:t>
                </a:r>
                <a:r>
                  <a:rPr lang="en-US" sz="2800" dirty="0" err="1"/>
                  <a:t>V</a:t>
                </a:r>
                <a:r>
                  <a:rPr lang="en-US" sz="2800" baseline="30000" dirty="0" err="1"/>
                  <a:t>’</a:t>
                </a:r>
                <a:r>
                  <a:rPr lang="en-US" sz="2800" baseline="-25000" dirty="0" err="1"/>
                  <a:t>z</a:t>
                </a:r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/>
                          </a:rPr>
                          <m:t>𝑧</m:t>
                        </m:r>
                        <m:r>
                          <a:rPr lang="en-US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𝑡</m:t>
                        </m:r>
                        <m:r>
                          <a:rPr lang="en-US" sz="2800" i="1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𝑑𝑡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/>
              </a:p>
              <a:p>
                <a:pPr fontAlgn="base"/>
                <a:endParaRPr lang="en-US" sz="2000" dirty="0" smtClean="0"/>
              </a:p>
              <a:p>
                <a:pPr fontAlgn="base"/>
                <a:endParaRPr lang="en-US" sz="2000" dirty="0"/>
              </a:p>
              <a:p>
                <a:pPr fontAlgn="base"/>
                <a:endParaRPr lang="en-US" sz="20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221" y="585216"/>
                <a:ext cx="4748463" cy="7001468"/>
              </a:xfrm>
              <a:prstGeom prst="rect">
                <a:avLst/>
              </a:prstGeom>
              <a:blipFill rotWithShape="0">
                <a:blip r:embed="rId3"/>
                <a:stretch>
                  <a:fillRect l="-2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89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Projectile motion models 1 and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fontAlgn="base"/>
                <a:r>
                  <a:rPr lang="en-US" b="1" dirty="0" smtClean="0"/>
                  <a:t>Model 1: No air resistance</a:t>
                </a:r>
                <a:endParaRPr lang="en-US" dirty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x</a:t>
                </a:r>
                <a:r>
                  <a:rPr lang="en-US" dirty="0"/>
                  <a:t> =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x</a:t>
                </a:r>
                <a:r>
                  <a:rPr lang="en-US" dirty="0"/>
                  <a:t>(t)</a:t>
                </a:r>
              </a:p>
              <a:p>
                <a:pPr marL="0" indent="0" fontAlgn="base">
                  <a:buNone/>
                </a:pPr>
                <a:r>
                  <a:rPr lang="en-US" dirty="0" smtClean="0"/>
                  <a:t> 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y</a:t>
                </a:r>
                <a:r>
                  <a:rPr lang="en-US" dirty="0"/>
                  <a:t> =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y</a:t>
                </a:r>
                <a:r>
                  <a:rPr lang="en-US" dirty="0"/>
                  <a:t>(t)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z</a:t>
                </a:r>
                <a:r>
                  <a:rPr lang="en-US" dirty="0"/>
                  <a:t> = F</a:t>
                </a:r>
                <a:r>
                  <a:rPr lang="en-US" baseline="-25000" dirty="0"/>
                  <a:t>z</a:t>
                </a:r>
                <a:r>
                  <a:rPr lang="en-US" dirty="0"/>
                  <a:t>(t)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i="1" dirty="0" smtClean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i="1" dirty="0" smtClean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897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fontAlgn="base"/>
                <a:r>
                  <a:rPr lang="en-US" b="1" dirty="0" smtClean="0"/>
                  <a:t>Model </a:t>
                </a:r>
                <a:r>
                  <a:rPr lang="en-US" b="1" dirty="0"/>
                  <a:t>2: Air resistance proportional to velocity</a:t>
                </a:r>
                <a:endParaRPr lang="en-US" dirty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x</a:t>
                </a:r>
                <a:r>
                  <a:rPr lang="en-US" dirty="0"/>
                  <a:t> = -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x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x</a:t>
                </a:r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x</a:t>
                </a:r>
                <a:r>
                  <a:rPr lang="en-US" dirty="0"/>
                  <a:t>(t)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y</a:t>
                </a:r>
                <a:r>
                  <a:rPr lang="en-US" dirty="0"/>
                  <a:t> = -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y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y</a:t>
                </a:r>
                <a:r>
                  <a:rPr lang="en-US" dirty="0"/>
                  <a:t> + </a:t>
                </a:r>
                <a:r>
                  <a:rPr lang="en-US" dirty="0" err="1"/>
                  <a:t>F</a:t>
                </a:r>
                <a:r>
                  <a:rPr lang="en-US" baseline="-25000" dirty="0" err="1"/>
                  <a:t>y</a:t>
                </a:r>
                <a:r>
                  <a:rPr lang="en-US" dirty="0"/>
                  <a:t>(t)</a:t>
                </a:r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 err="1"/>
                  <a:t>V</a:t>
                </a:r>
                <a:r>
                  <a:rPr lang="en-US" baseline="30000" dirty="0" err="1"/>
                  <a:t>’</a:t>
                </a:r>
                <a:r>
                  <a:rPr lang="en-US" baseline="-25000" dirty="0" err="1"/>
                  <a:t>z</a:t>
                </a:r>
                <a:r>
                  <a:rPr lang="en-US" dirty="0"/>
                  <a:t> = -</a:t>
                </a:r>
                <a:r>
                  <a:rPr lang="en-US" dirty="0" err="1"/>
                  <a:t>r</a:t>
                </a:r>
                <a:r>
                  <a:rPr lang="en-US" baseline="-25000" dirty="0" err="1"/>
                  <a:t>z</a:t>
                </a:r>
                <a:r>
                  <a:rPr lang="en-US" dirty="0" err="1"/>
                  <a:t>V</a:t>
                </a:r>
                <a:r>
                  <a:rPr lang="en-US" baseline="-25000" dirty="0" err="1"/>
                  <a:t>z</a:t>
                </a:r>
                <a:r>
                  <a:rPr lang="en-US" dirty="0"/>
                  <a:t> + F</a:t>
                </a:r>
                <a:r>
                  <a:rPr lang="en-US" baseline="-25000" dirty="0"/>
                  <a:t>z</a:t>
                </a:r>
                <a:r>
                  <a:rPr lang="en-US" dirty="0"/>
                  <a:t>(t)</a:t>
                </a:r>
              </a:p>
              <a:p>
                <a:pPr fontAlgn="base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i="1" dirty="0" smtClean="0"/>
              </a:p>
              <a:p>
                <a:pPr fontAlgn="base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  </m:t>
                    </m:r>
                  </m:oMath>
                </a14:m>
                <a:endParaRPr lang="en-US" i="1" dirty="0" smtClean="0"/>
              </a:p>
              <a:p>
                <a:pPr fontAlgn="base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𝑧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769" t="-1818" r="-21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44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H-</a:t>
            </a:r>
            <a:r>
              <a:rPr lang="en-US" dirty="0" err="1" smtClean="0"/>
              <a:t>cp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fontAlgn="base"/>
                <a:r>
                  <a:rPr lang="en-US" sz="2800" dirty="0" smtClean="0"/>
                  <a:t>Model 1 </a:t>
                </a:r>
              </a:p>
              <a:p>
                <a:pPr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sz="2800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  <a:p>
                <a:pPr fontAlgn="base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1538" t="-2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600" dirty="0" smtClean="0"/>
                  <a:t>Model 2</a:t>
                </a:r>
              </a:p>
              <a:p>
                <a:pPr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2600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sz="2600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6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600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 sz="2600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600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 sz="2600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6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600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600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 sz="2600">
                                  <a:latin typeface="Cambria Math"/>
                                </a:rPr>
                                <m:t> 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600" dirty="0"/>
              </a:p>
              <a:p>
                <a:pPr fontAlgn="base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sz="2600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6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6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sz="26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sz="26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6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1410" t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2990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H-CP Solutions:	U(t)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𝐴𝑡</m:t>
                        </m:r>
                      </m:sup>
                    </m:sSup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3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sz="2800" dirty="0" smtClean="0"/>
                  <a:t>Model 1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800" i="1">
                        <a:latin typeface="Cambria Math"/>
                      </a:rPr>
                      <m:t>= 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sz="2800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3"/>
                <a:stretch>
                  <a:fillRect l="-1538" t="-2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en-US" sz="2800" dirty="0" smtClean="0"/>
                  <a:t>Model 2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800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8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8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8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𝑥𝑜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8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8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8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𝑦𝑜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sz="2800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800" i="1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2800" i="1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800" i="1">
                                                  <a:latin typeface="Cambria Math"/>
                                                </a:rPr>
                                                <m:t>𝑧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en-US" sz="2800" i="1">
                                              <a:latin typeface="Cambria Math"/>
                                            </a:rPr>
                                            <m:t>𝑚</m:t>
                                          </m:r>
                                        </m:den>
                                      </m:f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𝑡</m:t>
                                      </m:r>
                                    </m:sup>
                                  </m:sSup>
                                  <m:r>
                                    <a:rPr lang="en-US" sz="2800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𝑧𝑜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4"/>
                <a:stretch>
                  <a:fillRect l="-1538" t="-2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6821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H-</a:t>
            </a:r>
            <a:r>
              <a:rPr lang="en-US" dirty="0" err="1" smtClean="0"/>
              <a:t>cp</a:t>
            </a:r>
            <a:r>
              <a:rPr lang="en-US" dirty="0"/>
              <a:t> </a:t>
            </a:r>
            <a:r>
              <a:rPr lang="en-US" dirty="0" smtClean="0"/>
              <a:t>graph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6548" y="343282"/>
            <a:ext cx="8662737" cy="65147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8422" y="2994088"/>
            <a:ext cx="2983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H-CP Solutions do not physically make sense, we are not taking account for gravity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Can we find a better way to model the motion?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66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</a:t>
            </a:r>
            <a:r>
              <a:rPr lang="en-US" dirty="0" err="1" smtClean="0"/>
              <a:t>cp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Model 1</a:t>
                </a:r>
              </a:p>
              <a:p>
                <a:pPr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𝑚𝑔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, </a:t>
                </a:r>
                <a:endParaRPr lang="en-US" dirty="0" smtClean="0"/>
              </a:p>
              <a:p>
                <a:pPr fontAlgn="base"/>
                <a:r>
                  <a:rPr lang="en-US" dirty="0" smtClean="0"/>
                  <a:t>m </a:t>
                </a:r>
                <a:r>
                  <a:rPr lang="en-US" dirty="0"/>
                  <a:t>= mass, g = gravity(9.8m/s)</a:t>
                </a:r>
              </a:p>
              <a:p>
                <a:pPr fontAlgn="base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641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919537" y="2226953"/>
                <a:ext cx="5165558" cy="4082407"/>
              </a:xfrm>
            </p:spPr>
            <p:txBody>
              <a:bodyPr/>
              <a:lstStyle/>
              <a:p>
                <a:r>
                  <a:rPr lang="en-US" dirty="0" smtClean="0"/>
                  <a:t>Model 2</a:t>
                </a:r>
              </a:p>
              <a:p>
                <a:pPr fontAlgn="base"/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𝑧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>
                                  <a:latin typeface="Cambria Math"/>
                                </a:rPr>
                                <m:t> 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𝑚𝑔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, m = mass, g = gravity(9.8m/s)</a:t>
                </a:r>
              </a:p>
              <a:p>
                <a:pPr fontAlgn="base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𝑜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919537" y="2226953"/>
                <a:ext cx="5165558" cy="4082407"/>
              </a:xfrm>
              <a:blipFill rotWithShape="0">
                <a:blip r:embed="rId3"/>
                <a:stretch>
                  <a:fillRect l="-590" t="-1642" r="-3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08598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108</TotalTime>
  <Words>2107</Words>
  <Application>Microsoft Office PowerPoint</Application>
  <PresentationFormat>Custom</PresentationFormat>
  <Paragraphs>137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Integral</vt:lpstr>
      <vt:lpstr>Projectile Motion</vt:lpstr>
      <vt:lpstr>Definition</vt:lpstr>
      <vt:lpstr>history</vt:lpstr>
      <vt:lpstr>Creating a model</vt:lpstr>
      <vt:lpstr>Projectile motion models 1 and 2</vt:lpstr>
      <vt:lpstr>H-cp</vt:lpstr>
      <vt:lpstr>H-CP Solutions: U(t) = e^At U_0</vt:lpstr>
      <vt:lpstr>H-cp graph</vt:lpstr>
      <vt:lpstr>Non-cp</vt:lpstr>
      <vt:lpstr>Non-cp solutions: U(t) = e^At U_0+ ∫2_0^t▒〖e^(A(t-s)) F(s)ds〗</vt:lpstr>
      <vt:lpstr>Projectile motion model 3</vt:lpstr>
      <vt:lpstr>Non-cp graphs</vt:lpstr>
      <vt:lpstr>Projectile motion model 4</vt:lpstr>
      <vt:lpstr>Semi-cp: Model 4</vt:lpstr>
      <vt:lpstr>Semi-cp solution</vt:lpstr>
      <vt:lpstr>The green monster</vt:lpstr>
      <vt:lpstr>Homeruns?</vt:lpstr>
      <vt:lpstr>Three dimensional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Projectile Motion</dc:title>
  <dc:creator>Ryan Knab</dc:creator>
  <cp:lastModifiedBy>Jodi McKibben</cp:lastModifiedBy>
  <cp:revision>17</cp:revision>
  <dcterms:created xsi:type="dcterms:W3CDTF">2015-05-06T05:52:12Z</dcterms:created>
  <dcterms:modified xsi:type="dcterms:W3CDTF">2015-05-06T14:20:08Z</dcterms:modified>
</cp:coreProperties>
</file>