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9" r:id="rId1"/>
  </p:sldMasterIdLst>
  <p:notesMasterIdLst>
    <p:notesMasterId r:id="rId14"/>
  </p:notesMasterIdLst>
  <p:sldIdLst>
    <p:sldId id="256" r:id="rId2"/>
    <p:sldId id="258" r:id="rId3"/>
    <p:sldId id="263" r:id="rId4"/>
    <p:sldId id="259" r:id="rId5"/>
    <p:sldId id="262" r:id="rId6"/>
    <p:sldId id="264" r:id="rId7"/>
    <p:sldId id="260" r:id="rId8"/>
    <p:sldId id="261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E1F"/>
    <a:srgbClr val="F0CC2F"/>
    <a:srgbClr val="EDC51B"/>
    <a:srgbClr val="EFCB2F"/>
    <a:srgbClr val="E2E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6"/>
    <p:restoredTop sz="94684"/>
  </p:normalViewPr>
  <p:slideViewPr>
    <p:cSldViewPr snapToGrid="0">
      <p:cViewPr>
        <p:scale>
          <a:sx n="147" d="100"/>
          <a:sy n="147" d="100"/>
        </p:scale>
        <p:origin x="112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11653-73AA-0E4F-8D6C-166F6C7951C3}" type="datetimeFigureOut">
              <a:rPr lang="en-US" smtClean="0"/>
              <a:t>6/15/23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1A76C-A2D0-2E44-839B-D1F9255FC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7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1A76C-A2D0-2E44-839B-D1F9255FC1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1A76C-A2D0-2E44-839B-D1F9255FC1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5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5FA-4021-5C4B-8A08-86A8A1F8BC6E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F0DA-FB5E-1542-BCB9-D771BAD0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6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5FA-4021-5C4B-8A08-86A8A1F8BC6E}" type="datetimeFigureOut">
              <a:rPr lang="en-US" smtClean="0"/>
              <a:t>6/15/23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F0DA-FB5E-1542-BCB9-D771BAD0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3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5FA-4021-5C4B-8A08-86A8A1F8BC6E}" type="datetimeFigureOut">
              <a:rPr lang="en-US" smtClean="0"/>
              <a:t>6/15/23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F0DA-FB5E-1542-BCB9-D771BAD0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5FA-4021-5C4B-8A08-86A8A1F8BC6E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F0DA-FB5E-1542-BCB9-D771BAD0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5FA-4021-5C4B-8A08-86A8A1F8BC6E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F0DA-FB5E-1542-BCB9-D771BAD0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9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5FA-4021-5C4B-8A08-86A8A1F8BC6E}" type="datetimeFigureOut">
              <a:rPr lang="en-US" smtClean="0"/>
              <a:t>6/15/23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F0DA-FB5E-1542-BCB9-D771BAD0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20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5FA-4021-5C4B-8A08-86A8A1F8BC6E}" type="datetimeFigureOut">
              <a:rPr lang="en-US" smtClean="0"/>
              <a:t>6/15/23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F0DA-FB5E-1542-BCB9-D771BAD0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1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5FA-4021-5C4B-8A08-86A8A1F8BC6E}" type="datetimeFigureOut">
              <a:rPr lang="en-US" smtClean="0"/>
              <a:t>6/15/23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F0DA-FB5E-1542-BCB9-D771BAD0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5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5FA-4021-5C4B-8A08-86A8A1F8BC6E}" type="datetimeFigureOut">
              <a:rPr lang="en-US" smtClean="0"/>
              <a:t>6/15/23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F0DA-FB5E-1542-BCB9-D771BAD0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7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5FA-4021-5C4B-8A08-86A8A1F8BC6E}" type="datetimeFigureOut">
              <a:rPr lang="en-US" smtClean="0"/>
              <a:t>6/15/23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F0DA-FB5E-1542-BCB9-D771BAD0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18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5FA-4021-5C4B-8A08-86A8A1F8BC6E}" type="datetimeFigureOut">
              <a:rPr lang="en-US" smtClean="0"/>
              <a:t>6/15/23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F0DA-FB5E-1542-BCB9-D771BAD0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EC35FA-4021-5C4B-8A08-86A8A1F8BC6E}" type="datetimeFigureOut">
              <a:rPr lang="en-US" smtClean="0"/>
              <a:t>6/15/23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F58F0DA-FB5E-1542-BCB9-D771BAD0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1AE8E5-CB15-55C7-C6B1-C5A9BD8B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F798ED-60C8-463A-AB26-5478F2D2258C}"/>
              </a:ext>
            </a:extLst>
          </p:cNvPr>
          <p:cNvSpPr txBox="1"/>
          <p:nvPr/>
        </p:nvSpPr>
        <p:spPr>
          <a:xfrm>
            <a:off x="0" y="148590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0CC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Canon Rebel T7i</a:t>
            </a:r>
          </a:p>
          <a:p>
            <a:pPr algn="ctr"/>
            <a:r>
              <a:rPr lang="en-US" sz="7200" b="1" dirty="0">
                <a:solidFill>
                  <a:srgbClr val="F0CC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 Guide</a:t>
            </a:r>
          </a:p>
          <a:p>
            <a:pPr algn="ctr"/>
            <a:endParaRPr lang="en-US" sz="7200" b="1" dirty="0">
              <a:solidFill>
                <a:srgbClr val="F0CC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AEADFC-1C87-F347-9AF7-45C8046DC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70" y="3854795"/>
            <a:ext cx="3512733" cy="281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FCFD16-1D17-3BE6-93F8-854B4B953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871" y="3677337"/>
            <a:ext cx="5626852" cy="3165104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231127-727B-7734-FAF9-AA36BE148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860" y="4343175"/>
            <a:ext cx="3256280" cy="1833427"/>
          </a:xfrm>
          <a:prstGeom prst="rect">
            <a:avLst/>
          </a:prstGeom>
          <a:solidFill>
            <a:srgbClr val="E7BE1F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1926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1AE8E5-CB15-55C7-C6B1-C5A9BD8B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F1B81-080F-76F2-89B7-BB35B252CB24}"/>
              </a:ext>
            </a:extLst>
          </p:cNvPr>
          <p:cNvSpPr txBox="1"/>
          <p:nvPr/>
        </p:nvSpPr>
        <p:spPr>
          <a:xfrm>
            <a:off x="269966" y="1430213"/>
            <a:ext cx="1165206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b="1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(Manual): </a:t>
            </a:r>
            <a:r>
              <a:rPr lang="en-US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Gives you full control of Aperture, Shutter Speed and ISO all at once. Allows for most control.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b="1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 (Aperture Priority): </a:t>
            </a:r>
            <a:r>
              <a:rPr lang="en-US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 for easier control of depth-of-field. Best used when shooting in a place with bright light.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b="1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 (Shutter Priority): </a:t>
            </a:r>
            <a:r>
              <a:rPr lang="en-US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 you to set the level of shutter speed, while the camera automatically sets ISO and Aperture. Best used for sporting events or fast-moving pictures.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b="1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(Program AE): </a:t>
            </a:r>
            <a:r>
              <a:rPr lang="en-US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Aperture and Shutter Speed are adjusted automatically for you based off the brightness of the subject. Best used when photographing a dark subject against a light background or vice versa.</a:t>
            </a:r>
          </a:p>
          <a:p>
            <a:pPr algn="ctr"/>
            <a:endParaRPr lang="en-US" b="1" dirty="0">
              <a:solidFill>
                <a:srgbClr val="E7BE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5B3EE-D55C-D004-92E9-EA516179113E}"/>
              </a:ext>
            </a:extLst>
          </p:cNvPr>
          <p:cNvSpPr txBox="1"/>
          <p:nvPr/>
        </p:nvSpPr>
        <p:spPr>
          <a:xfrm>
            <a:off x="1743891" y="322217"/>
            <a:ext cx="8704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Shooting Modes</a:t>
            </a:r>
          </a:p>
        </p:txBody>
      </p:sp>
    </p:spTree>
    <p:extLst>
      <p:ext uri="{BB962C8B-B14F-4D97-AF65-F5344CB8AC3E}">
        <p14:creationId xmlns:p14="http://schemas.microsoft.com/office/powerpoint/2010/main" val="170475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1AE8E5-CB15-55C7-C6B1-C5A9BD8B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5B3EE-D55C-D004-92E9-EA516179113E}"/>
              </a:ext>
            </a:extLst>
          </p:cNvPr>
          <p:cNvSpPr txBox="1"/>
          <p:nvPr/>
        </p:nvSpPr>
        <p:spPr>
          <a:xfrm>
            <a:off x="1054825" y="322217"/>
            <a:ext cx="10082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Choosing Your Focus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909EF-2021-9C9F-9608-E55A59B49F10}"/>
              </a:ext>
            </a:extLst>
          </p:cNvPr>
          <p:cNvSpPr txBox="1"/>
          <p:nvPr/>
        </p:nvSpPr>
        <p:spPr>
          <a:xfrm>
            <a:off x="1054825" y="1643012"/>
            <a:ext cx="6165668" cy="325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en-US" sz="2800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two settings for the kind of focus you would like on the top-left side of your lens: AF (Automatic Focus), and MF (Manual Focus)</a:t>
            </a:r>
            <a:endParaRPr lang="en-US" sz="2800" kern="100" dirty="0">
              <a:solidFill>
                <a:srgbClr val="E7BE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243FD2-1B67-7208-C06B-58B93989C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493" y="1510245"/>
            <a:ext cx="4545129" cy="36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7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1AE8E5-CB15-55C7-C6B1-C5A9BD8B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E5B3EE-D55C-D004-92E9-EA516179113E}"/>
              </a:ext>
            </a:extLst>
          </p:cNvPr>
          <p:cNvSpPr txBox="1"/>
          <p:nvPr/>
        </p:nvSpPr>
        <p:spPr>
          <a:xfrm>
            <a:off x="1054825" y="322217"/>
            <a:ext cx="10082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Choosing Your Focus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513AF-A54B-7A65-151F-8089B5FC3126}"/>
              </a:ext>
            </a:extLst>
          </p:cNvPr>
          <p:cNvSpPr txBox="1"/>
          <p:nvPr/>
        </p:nvSpPr>
        <p:spPr>
          <a:xfrm>
            <a:off x="1054825" y="1620169"/>
            <a:ext cx="8595360" cy="3889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b="1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 (Automatic Focus): </a:t>
            </a:r>
            <a:r>
              <a:rPr lang="en-US" sz="1800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Automatically adjusts the camera’s focus based on the subject, or by tapping the desired subject on the camera’s touch screen. Best used for shooting scenes with a rack focus.</a:t>
            </a:r>
            <a:endParaRPr lang="en-US" sz="2400" kern="100" dirty="0">
              <a:solidFill>
                <a:srgbClr val="E7B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b="1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MF (Manual Focus): </a:t>
            </a:r>
            <a:r>
              <a:rPr lang="en-US" sz="1800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 you to adjust the focus yourself with a slider found near the front of the lens. Allows for more control of how you want your scene/subject to look.</a:t>
            </a:r>
            <a:endParaRPr lang="en-US" sz="2400" kern="100" dirty="0">
              <a:solidFill>
                <a:srgbClr val="E7B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4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1AE8E5-CB15-55C7-C6B1-C5A9BD8B4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1F2F71-D243-F088-B780-F0F8629FFD64}"/>
              </a:ext>
            </a:extLst>
          </p:cNvPr>
          <p:cNvSpPr txBox="1"/>
          <p:nvPr/>
        </p:nvSpPr>
        <p:spPr>
          <a:xfrm>
            <a:off x="514352" y="194103"/>
            <a:ext cx="1139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 Up The Camera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0EEA3-275A-4CEA-3E24-051DD66A137D}"/>
              </a:ext>
            </a:extLst>
          </p:cNvPr>
          <p:cNvSpPr txBox="1"/>
          <p:nvPr/>
        </p:nvSpPr>
        <p:spPr>
          <a:xfrm>
            <a:off x="432853" y="2020074"/>
            <a:ext cx="63017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1: Make sure your battery is inserted into the slot at the bottom of the camera. 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E7BE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E7BE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E7BE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Additionally, check to see that an SD card is inserted in the SD card slot.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A804B-4618-F397-643A-42E22F69F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930" y="-394305"/>
            <a:ext cx="7772400" cy="621792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D1747261-C6F8-C610-23E1-19D80AD23BF8}"/>
              </a:ext>
            </a:extLst>
          </p:cNvPr>
          <p:cNvSpPr/>
          <p:nvPr/>
        </p:nvSpPr>
        <p:spPr>
          <a:xfrm rot="18747290">
            <a:off x="6061923" y="3395534"/>
            <a:ext cx="1638300" cy="319424"/>
          </a:xfrm>
          <a:prstGeom prst="rightArrow">
            <a:avLst>
              <a:gd name="adj1" fmla="val 39589"/>
              <a:gd name="adj2" fmla="val 50000"/>
            </a:avLst>
          </a:prstGeom>
          <a:solidFill>
            <a:srgbClr val="F0CC2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C51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00DF1-B43E-8510-4CD9-294A3504F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631" y="3171016"/>
            <a:ext cx="4813516" cy="3850813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89E90E3E-CD1D-69AB-9563-FDCB27E6DE16}"/>
              </a:ext>
            </a:extLst>
          </p:cNvPr>
          <p:cNvSpPr/>
          <p:nvPr/>
        </p:nvSpPr>
        <p:spPr>
          <a:xfrm>
            <a:off x="6758941" y="5301815"/>
            <a:ext cx="1227292" cy="306658"/>
          </a:xfrm>
          <a:prstGeom prst="rightArrow">
            <a:avLst/>
          </a:prstGeom>
          <a:solidFill>
            <a:srgbClr val="F0CC2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C5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9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1AE8E5-CB15-55C7-C6B1-C5A9BD8B4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D8121-7E24-3C39-E9E7-02F61031D7B9}"/>
              </a:ext>
            </a:extLst>
          </p:cNvPr>
          <p:cNvSpPr txBox="1"/>
          <p:nvPr/>
        </p:nvSpPr>
        <p:spPr>
          <a:xfrm>
            <a:off x="541021" y="104894"/>
            <a:ext cx="116509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 Up The Camera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84681B-72E9-C4CE-28EE-7B39AA146DE9}"/>
              </a:ext>
            </a:extLst>
          </p:cNvPr>
          <p:cNvSpPr txBox="1"/>
          <p:nvPr/>
        </p:nvSpPr>
        <p:spPr>
          <a:xfrm>
            <a:off x="541021" y="1706880"/>
            <a:ext cx="6393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kern="1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2: </a:t>
            </a:r>
            <a:r>
              <a:rPr lang="en-US" sz="2800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 the nob on the top-right side of the camera to the “on” position.</a:t>
            </a:r>
            <a:endParaRPr lang="en-US" sz="2800" kern="100" dirty="0">
              <a:solidFill>
                <a:srgbClr val="E7BE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endParaRPr lang="en-US" sz="2800" kern="100" dirty="0">
              <a:solidFill>
                <a:srgbClr val="E7BE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kern="1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 to also remove the lens cap before shooting!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40D0B1-A369-A80A-F6F0-1FF0D391F7EC}"/>
              </a:ext>
            </a:extLst>
          </p:cNvPr>
          <p:cNvSpPr txBox="1"/>
          <p:nvPr/>
        </p:nvSpPr>
        <p:spPr>
          <a:xfrm>
            <a:off x="6405204" y="5408175"/>
            <a:ext cx="5425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kern="1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Put the slider on the “on” position for photos, and the camera icon for videos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9098C-3A07-C8E0-EA90-E58D55EBF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222" y="2604164"/>
            <a:ext cx="3285405" cy="2274511"/>
          </a:xfrm>
          <a:prstGeom prst="rect">
            <a:avLst/>
          </a:prstGeom>
        </p:spPr>
      </p:pic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5E6D58C-32DD-9790-35E8-899317646A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394273" y="3680460"/>
            <a:ext cx="1082040" cy="556260"/>
          </a:xfrm>
          <a:prstGeom prst="bentConnector3">
            <a:avLst>
              <a:gd name="adj1" fmla="val 50000"/>
            </a:avLst>
          </a:prstGeom>
          <a:ln w="34925">
            <a:solidFill>
              <a:srgbClr val="E7BE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92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1AE8E5-CB15-55C7-C6B1-C5A9BD8B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D8121-7E24-3C39-E9E7-02F61031D7B9}"/>
              </a:ext>
            </a:extLst>
          </p:cNvPr>
          <p:cNvSpPr txBox="1"/>
          <p:nvPr/>
        </p:nvSpPr>
        <p:spPr>
          <a:xfrm>
            <a:off x="1135381" y="211574"/>
            <a:ext cx="116509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 Up Your Shot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D1990-4820-D564-E0B3-0BE3BEC19CEE}"/>
              </a:ext>
            </a:extLst>
          </p:cNvPr>
          <p:cNvSpPr txBox="1"/>
          <p:nvPr/>
        </p:nvSpPr>
        <p:spPr>
          <a:xfrm>
            <a:off x="1129668" y="1672739"/>
            <a:ext cx="55587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3: Adjust the Aperture, ISO, and Shutter Speed on the touchscreen.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E7BE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E7BE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4: Select your desired shooting style with the circular knob at the top of the camera (More info in the configuration guide).</a:t>
            </a:r>
          </a:p>
          <a:p>
            <a:r>
              <a:rPr lang="en-US" sz="28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DE310-93C4-F87F-8072-66283870B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59" y="1203007"/>
            <a:ext cx="5471160" cy="3077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CDF4F-2F6F-63D3-14D4-56DF59E5DFCE}"/>
              </a:ext>
            </a:extLst>
          </p:cNvPr>
          <p:cNvSpPr txBox="1"/>
          <p:nvPr/>
        </p:nvSpPr>
        <p:spPr>
          <a:xfrm>
            <a:off x="9738360" y="2657356"/>
            <a:ext cx="2186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7BE1F"/>
                </a:solidFill>
              </a:rPr>
              <a:t>Make sure to keep your Shutter Speed at 6</a:t>
            </a:r>
            <a:r>
              <a:rPr lang="en-US" sz="2400" dirty="0">
                <a:solidFill>
                  <a:srgbClr val="E7BE1F"/>
                </a:solidFill>
              </a:rPr>
              <a:t>0</a:t>
            </a:r>
            <a:r>
              <a:rPr lang="en-US" dirty="0">
                <a:solidFill>
                  <a:srgbClr val="E7BE1F"/>
                </a:solidFill>
              </a:rPr>
              <a:t>!</a:t>
            </a:r>
            <a:endParaRPr lang="en-US" sz="2400" dirty="0">
              <a:solidFill>
                <a:srgbClr val="E7BE1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EFEBBF-72BE-CF2D-C12E-DA6FE9D77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870" y="4156829"/>
            <a:ext cx="3285405" cy="2274511"/>
          </a:xfrm>
          <a:prstGeom prst="rect">
            <a:avLst/>
          </a:prstGeom>
        </p:spPr>
      </p:pic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BDBC52D7-C6C8-954F-E7CF-35E86144EEBA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05255" y="5271968"/>
            <a:ext cx="1082040" cy="556260"/>
          </a:xfrm>
          <a:prstGeom prst="bentConnector3">
            <a:avLst>
              <a:gd name="adj1" fmla="val 50000"/>
            </a:avLst>
          </a:prstGeom>
          <a:ln w="34925">
            <a:solidFill>
              <a:srgbClr val="E7BE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08CA450-BFAC-862C-9774-3201EA3F97CE}"/>
              </a:ext>
            </a:extLst>
          </p:cNvPr>
          <p:cNvSpPr txBox="1"/>
          <p:nvPr/>
        </p:nvSpPr>
        <p:spPr>
          <a:xfrm>
            <a:off x="10246275" y="5480268"/>
            <a:ext cx="172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7BE1F"/>
                </a:solidFill>
              </a:rPr>
              <a:t>More info in the configuration guide.</a:t>
            </a:r>
          </a:p>
        </p:txBody>
      </p:sp>
    </p:spTree>
    <p:extLst>
      <p:ext uri="{BB962C8B-B14F-4D97-AF65-F5344CB8AC3E}">
        <p14:creationId xmlns:p14="http://schemas.microsoft.com/office/powerpoint/2010/main" val="247433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1AE8E5-CB15-55C7-C6B1-C5A9BD8B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D8121-7E24-3C39-E9E7-02F61031D7B9}"/>
              </a:ext>
            </a:extLst>
          </p:cNvPr>
          <p:cNvSpPr txBox="1"/>
          <p:nvPr/>
        </p:nvSpPr>
        <p:spPr>
          <a:xfrm>
            <a:off x="990601" y="142994"/>
            <a:ext cx="116509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 Up Your Shot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ED8BA-8E22-8A9A-70E2-D9A3E5462FCC}"/>
              </a:ext>
            </a:extLst>
          </p:cNvPr>
          <p:cNvSpPr txBox="1"/>
          <p:nvPr/>
        </p:nvSpPr>
        <p:spPr>
          <a:xfrm>
            <a:off x="990601" y="1744980"/>
            <a:ext cx="60807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Step 5: </a:t>
            </a:r>
            <a:r>
              <a:rPr lang="en-US" sz="2800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Choose your desired style of focus with the slider near the top-left side of the lens (More info in the configuration guide).</a:t>
            </a:r>
          </a:p>
          <a:p>
            <a:endParaRPr lang="en-US" sz="2800" kern="100" dirty="0">
              <a:solidFill>
                <a:srgbClr val="E7B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kern="1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Additionally, you can a</a:t>
            </a:r>
            <a:r>
              <a:rPr lang="en-US" sz="2800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djust the zoom with the slider in the middle of the lens, and the focus with the slider at the edge of the lens.</a:t>
            </a:r>
          </a:p>
          <a:p>
            <a:endParaRPr lang="en-US" sz="2800" kern="100" dirty="0">
              <a:solidFill>
                <a:srgbClr val="E7BE1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>
              <a:solidFill>
                <a:srgbClr val="E7BE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C3D13-3596-00D8-7AD6-AF0C3EBDE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930" y="1393984"/>
            <a:ext cx="3556620" cy="2845296"/>
          </a:xfrm>
          <a:prstGeom prst="rect">
            <a:avLst/>
          </a:prstGeom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E08661DC-12AB-4768-C2D3-EABE4AAACC77}"/>
              </a:ext>
            </a:extLst>
          </p:cNvPr>
          <p:cNvCxnSpPr/>
          <p:nvPr/>
        </p:nvCxnSpPr>
        <p:spPr>
          <a:xfrm rot="10800000" flipV="1">
            <a:off x="9913620" y="2301240"/>
            <a:ext cx="1562100" cy="52578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280BE17F-C0E6-2298-958F-CB81531DC856}"/>
              </a:ext>
            </a:extLst>
          </p:cNvPr>
          <p:cNvCxnSpPr/>
          <p:nvPr/>
        </p:nvCxnSpPr>
        <p:spPr>
          <a:xfrm rot="10800000">
            <a:off x="9818370" y="3429000"/>
            <a:ext cx="1283970" cy="11125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DF37B1EC-581C-5B71-C45C-E7205761624A}"/>
              </a:ext>
            </a:extLst>
          </p:cNvPr>
          <p:cNvCxnSpPr>
            <a:cxnSpLocks/>
          </p:cNvCxnSpPr>
          <p:nvPr/>
        </p:nvCxnSpPr>
        <p:spPr>
          <a:xfrm rot="16200000" flipV="1">
            <a:off x="8790623" y="4498657"/>
            <a:ext cx="2133600" cy="3752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A0F971-3959-07B9-2B86-EC9757A1C699}"/>
              </a:ext>
            </a:extLst>
          </p:cNvPr>
          <p:cNvSpPr txBox="1"/>
          <p:nvPr/>
        </p:nvSpPr>
        <p:spPr>
          <a:xfrm>
            <a:off x="11014710" y="4341465"/>
            <a:ext cx="140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04A297-FD87-ADBF-2C99-97A6CA735D26}"/>
              </a:ext>
            </a:extLst>
          </p:cNvPr>
          <p:cNvSpPr txBox="1"/>
          <p:nvPr/>
        </p:nvSpPr>
        <p:spPr>
          <a:xfrm>
            <a:off x="9591676" y="5705385"/>
            <a:ext cx="90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307882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1AE8E5-CB15-55C7-C6B1-C5A9BD8B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3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D8121-7E24-3C39-E9E7-02F61031D7B9}"/>
              </a:ext>
            </a:extLst>
          </p:cNvPr>
          <p:cNvSpPr txBox="1"/>
          <p:nvPr/>
        </p:nvSpPr>
        <p:spPr>
          <a:xfrm>
            <a:off x="1074421" y="203954"/>
            <a:ext cx="116509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Capturing/Recording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B49AB-3565-45B1-C0FB-43B0D570F0CC}"/>
              </a:ext>
            </a:extLst>
          </p:cNvPr>
          <p:cNvSpPr txBox="1"/>
          <p:nvPr/>
        </p:nvSpPr>
        <p:spPr>
          <a:xfrm>
            <a:off x="1074420" y="1783080"/>
            <a:ext cx="48844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Step 6: </a:t>
            </a:r>
            <a:r>
              <a:rPr lang="en-US" sz="2800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 the small button on the right side of the eye piece to take a picture/start recording your video.</a:t>
            </a:r>
          </a:p>
          <a:p>
            <a:endParaRPr lang="en-US" sz="2800" kern="100" dirty="0">
              <a:solidFill>
                <a:srgbClr val="E7BE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800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Press the button with a blue play-button icon at the back of the camera to view the photo/video</a:t>
            </a:r>
          </a:p>
          <a:p>
            <a:endParaRPr lang="en-US" sz="2800" dirty="0">
              <a:solidFill>
                <a:srgbClr val="E7BE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6EF75-2B39-8676-5DD6-5785C082C5BE}"/>
              </a:ext>
            </a:extLst>
          </p:cNvPr>
          <p:cNvSpPr txBox="1"/>
          <p:nvPr/>
        </p:nvSpPr>
        <p:spPr>
          <a:xfrm>
            <a:off x="7880986" y="5641955"/>
            <a:ext cx="40805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(Press the trashcan icon next to the “view media” button to delete any unwanted photos/videos)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C613D5-12B5-5523-79F4-E0EF7650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65" y="1474202"/>
            <a:ext cx="6380797" cy="3589199"/>
          </a:xfrm>
          <a:prstGeom prst="rect">
            <a:avLst/>
          </a:prstGeom>
        </p:spPr>
      </p:pic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37BF0FBD-4A0F-9D0F-AAE4-05395246806E}"/>
              </a:ext>
            </a:extLst>
          </p:cNvPr>
          <p:cNvCxnSpPr>
            <a:cxnSpLocks/>
          </p:cNvCxnSpPr>
          <p:nvPr/>
        </p:nvCxnSpPr>
        <p:spPr>
          <a:xfrm rot="16200000" flipV="1">
            <a:off x="9555482" y="4610101"/>
            <a:ext cx="1257299" cy="93725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3C817A1E-1287-9B42-17F6-415F178D0662}"/>
              </a:ext>
            </a:extLst>
          </p:cNvPr>
          <p:cNvCxnSpPr>
            <a:cxnSpLocks/>
          </p:cNvCxnSpPr>
          <p:nvPr/>
        </p:nvCxnSpPr>
        <p:spPr>
          <a:xfrm flipV="1">
            <a:off x="8427723" y="4450080"/>
            <a:ext cx="929641" cy="899160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B3AC6B7-EA27-BD8E-F216-6743C64A576F}"/>
              </a:ext>
            </a:extLst>
          </p:cNvPr>
          <p:cNvSpPr txBox="1"/>
          <p:nvPr/>
        </p:nvSpPr>
        <p:spPr>
          <a:xfrm>
            <a:off x="6935007" y="514556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 Media</a:t>
            </a: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AECD0D39-2A72-A4C1-A5B3-654DD396DF35}"/>
              </a:ext>
            </a:extLst>
          </p:cNvPr>
          <p:cNvCxnSpPr/>
          <p:nvPr/>
        </p:nvCxnSpPr>
        <p:spPr>
          <a:xfrm rot="10800000" flipV="1">
            <a:off x="9243061" y="2103120"/>
            <a:ext cx="1874519" cy="678180"/>
          </a:xfrm>
          <a:prstGeom prst="bentConnector3">
            <a:avLst/>
          </a:prstGeom>
          <a:ln w="25400">
            <a:tailEnd type="triangle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14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1AE8E5-CB15-55C7-C6B1-C5A9BD8B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47194-0859-3B04-E2EA-7B4B2A08CA77}"/>
              </a:ext>
            </a:extLst>
          </p:cNvPr>
          <p:cNvSpPr txBox="1"/>
          <p:nvPr/>
        </p:nvSpPr>
        <p:spPr>
          <a:xfrm>
            <a:off x="2034540" y="112514"/>
            <a:ext cx="143637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Retrieving Your Footage/Pictures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B136A-4C1E-4348-CB1C-12133E777FB5}"/>
              </a:ext>
            </a:extLst>
          </p:cNvPr>
          <p:cNvSpPr txBox="1"/>
          <p:nvPr/>
        </p:nvSpPr>
        <p:spPr>
          <a:xfrm>
            <a:off x="1333500" y="2723732"/>
            <a:ext cx="5806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W</a:t>
            </a:r>
            <a:r>
              <a:rPr lang="en-US" sz="2800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 you are finished shooting, return the knob on the top of the camera to the “off” position and transfer your files from the SD card to a computer.</a:t>
            </a:r>
          </a:p>
          <a:p>
            <a:endParaRPr lang="en-US" sz="2800" dirty="0">
              <a:solidFill>
                <a:srgbClr val="E7BE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4155C-76B6-1CA0-FE8C-6ED5DF5DF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32216"/>
            <a:ext cx="6516587" cy="521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1AE8E5-CB15-55C7-C6B1-C5A9BD8B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F1B81-080F-76F2-89B7-BB35B252CB24}"/>
              </a:ext>
            </a:extLst>
          </p:cNvPr>
          <p:cNvSpPr txBox="1"/>
          <p:nvPr/>
        </p:nvSpPr>
        <p:spPr>
          <a:xfrm>
            <a:off x="1589314" y="2481832"/>
            <a:ext cx="90133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0CC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Configuration Guide</a:t>
            </a:r>
          </a:p>
        </p:txBody>
      </p:sp>
    </p:spTree>
    <p:extLst>
      <p:ext uri="{BB962C8B-B14F-4D97-AF65-F5344CB8AC3E}">
        <p14:creationId xmlns:p14="http://schemas.microsoft.com/office/powerpoint/2010/main" val="286995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41AE8E5-CB15-55C7-C6B1-C5A9BD8B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F1B81-080F-76F2-89B7-BB35B252CB24}"/>
              </a:ext>
            </a:extLst>
          </p:cNvPr>
          <p:cNvSpPr txBox="1"/>
          <p:nvPr/>
        </p:nvSpPr>
        <p:spPr>
          <a:xfrm>
            <a:off x="977537" y="1752430"/>
            <a:ext cx="58347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-"/>
            </a:pPr>
            <a:r>
              <a:rPr lang="en-US" sz="2800" kern="100" dirty="0">
                <a:solidFill>
                  <a:srgbClr val="E7BE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 ideal shooting settings: Manual (M), Av (Aperture Priority), Tv (Shutter Priority), and P (Program AE)</a:t>
            </a:r>
          </a:p>
          <a:p>
            <a:pPr algn="ctr"/>
            <a:endParaRPr lang="en-US" sz="7200" b="1" dirty="0">
              <a:solidFill>
                <a:srgbClr val="F0CC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5B3EE-D55C-D004-92E9-EA516179113E}"/>
              </a:ext>
            </a:extLst>
          </p:cNvPr>
          <p:cNvSpPr txBox="1"/>
          <p:nvPr/>
        </p:nvSpPr>
        <p:spPr>
          <a:xfrm>
            <a:off x="1743891" y="322217"/>
            <a:ext cx="8704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E7BE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Shooting Modes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8DA0E-6598-1DE7-A5D1-4E19C811D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865" y="3108851"/>
            <a:ext cx="4660783" cy="322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1531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{645F9A35-D35A-C64F-B39C-94805A1FDFF5}tf10001124</Template>
  <TotalTime>280</TotalTime>
  <Words>601</Words>
  <Application>Microsoft Macintosh PowerPoint</Application>
  <PresentationFormat>Widescreen</PresentationFormat>
  <Paragraphs>50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Corbel</vt:lpstr>
      <vt:lpstr>Symbol</vt:lpstr>
      <vt:lpstr>Verdana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DMC Intern 1</dc:creator>
  <cp:lastModifiedBy>DMC Intern 1</cp:lastModifiedBy>
  <cp:revision>5</cp:revision>
  <dcterms:created xsi:type="dcterms:W3CDTF">2023-06-15T15:15:24Z</dcterms:created>
  <dcterms:modified xsi:type="dcterms:W3CDTF">2023-06-15T19:55:59Z</dcterms:modified>
</cp:coreProperties>
</file>