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7" r:id="rId1"/>
  </p:sldMasterIdLst>
  <p:notesMasterIdLst>
    <p:notesMasterId r:id="rId17"/>
  </p:notesMasterIdLst>
  <p:sldIdLst>
    <p:sldId id="257" r:id="rId2"/>
    <p:sldId id="258" r:id="rId3"/>
    <p:sldId id="339" r:id="rId4"/>
    <p:sldId id="340" r:id="rId5"/>
    <p:sldId id="341" r:id="rId6"/>
    <p:sldId id="337" r:id="rId7"/>
    <p:sldId id="344" r:id="rId8"/>
    <p:sldId id="345" r:id="rId9"/>
    <p:sldId id="365" r:id="rId10"/>
    <p:sldId id="368" r:id="rId11"/>
    <p:sldId id="346" r:id="rId12"/>
    <p:sldId id="366" r:id="rId13"/>
    <p:sldId id="364" r:id="rId14"/>
    <p:sldId id="367" r:id="rId15"/>
    <p:sldId id="34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wkes-Godek, Sandra" initials="F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4B223-A1D2-4AAD-9F09-2C437325FDEB}" v="5" dt="2024-08-21T16:43:16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5280" autoAdjust="0"/>
  </p:normalViewPr>
  <p:slideViewPr>
    <p:cSldViewPr snapToGrid="0">
      <p:cViewPr varScale="1">
        <p:scale>
          <a:sx n="78" d="100"/>
          <a:sy n="78" d="100"/>
        </p:scale>
        <p:origin x="16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owers, Heather" userId="81e322d8-012f-44fc-acb7-0a70d30d5060" providerId="ADAL" clId="{76D4B223-A1D2-4AAD-9F09-2C437325FDEB}"/>
    <pc:docChg chg="undo custSel modSld">
      <pc:chgData name="Showers, Heather" userId="81e322d8-012f-44fc-acb7-0a70d30d5060" providerId="ADAL" clId="{76D4B223-A1D2-4AAD-9F09-2C437325FDEB}" dt="2024-08-21T16:52:58.032" v="142" actId="1036"/>
      <pc:docMkLst>
        <pc:docMk/>
      </pc:docMkLst>
      <pc:sldChg chg="addSp delSp modSp mod">
        <pc:chgData name="Showers, Heather" userId="81e322d8-012f-44fc-acb7-0a70d30d5060" providerId="ADAL" clId="{76D4B223-A1D2-4AAD-9F09-2C437325FDEB}" dt="2024-08-21T16:50:22.356" v="141" actId="1036"/>
        <pc:sldMkLst>
          <pc:docMk/>
          <pc:sldMk cId="2904816674" sldId="337"/>
        </pc:sldMkLst>
        <pc:spChg chg="mod ord">
          <ac:chgData name="Showers, Heather" userId="81e322d8-012f-44fc-acb7-0a70d30d5060" providerId="ADAL" clId="{76D4B223-A1D2-4AAD-9F09-2C437325FDEB}" dt="2024-08-21T16:50:22.356" v="141" actId="1036"/>
          <ac:spMkLst>
            <pc:docMk/>
            <pc:sldMk cId="2904816674" sldId="337"/>
            <ac:spMk id="4" creationId="{2E409C67-74C5-6D02-9A7C-E4C1F0B12900}"/>
          </ac:spMkLst>
        </pc:spChg>
        <pc:picChg chg="del">
          <ac:chgData name="Showers, Heather" userId="81e322d8-012f-44fc-acb7-0a70d30d5060" providerId="ADAL" clId="{76D4B223-A1D2-4AAD-9F09-2C437325FDEB}" dt="2024-08-21T16:49:27.893" v="113" actId="478"/>
          <ac:picMkLst>
            <pc:docMk/>
            <pc:sldMk cId="2904816674" sldId="337"/>
            <ac:picMk id="7" creationId="{E0D469E8-2152-E540-01F1-04B389C5961C}"/>
          </ac:picMkLst>
        </pc:picChg>
        <pc:picChg chg="add mod">
          <ac:chgData name="Showers, Heather" userId="81e322d8-012f-44fc-acb7-0a70d30d5060" providerId="ADAL" clId="{76D4B223-A1D2-4AAD-9F09-2C437325FDEB}" dt="2024-08-21T16:50:13.870" v="135" actId="1036"/>
          <ac:picMkLst>
            <pc:docMk/>
            <pc:sldMk cId="2904816674" sldId="337"/>
            <ac:picMk id="8" creationId="{BE09959C-4B6E-2DD1-9AD8-1D272B6A1F8B}"/>
          </ac:picMkLst>
        </pc:picChg>
      </pc:sldChg>
      <pc:sldChg chg="addSp delSp modSp mod">
        <pc:chgData name="Showers, Heather" userId="81e322d8-012f-44fc-acb7-0a70d30d5060" providerId="ADAL" clId="{76D4B223-A1D2-4AAD-9F09-2C437325FDEB}" dt="2024-08-21T16:52:58.032" v="142" actId="1036"/>
        <pc:sldMkLst>
          <pc:docMk/>
          <pc:sldMk cId="3646720143" sldId="364"/>
        </pc:sldMkLst>
        <pc:spChg chg="mod ord">
          <ac:chgData name="Showers, Heather" userId="81e322d8-012f-44fc-acb7-0a70d30d5060" providerId="ADAL" clId="{76D4B223-A1D2-4AAD-9F09-2C437325FDEB}" dt="2024-08-21T16:46:24.944" v="112" actId="1035"/>
          <ac:spMkLst>
            <pc:docMk/>
            <pc:sldMk cId="3646720143" sldId="364"/>
            <ac:spMk id="3" creationId="{CEFB6418-C70B-9882-7B67-4833BC9E485D}"/>
          </ac:spMkLst>
        </pc:spChg>
        <pc:spChg chg="mod ord">
          <ac:chgData name="Showers, Heather" userId="81e322d8-012f-44fc-acb7-0a70d30d5060" providerId="ADAL" clId="{76D4B223-A1D2-4AAD-9F09-2C437325FDEB}" dt="2024-08-21T16:52:58.032" v="142" actId="1036"/>
          <ac:spMkLst>
            <pc:docMk/>
            <pc:sldMk cId="3646720143" sldId="364"/>
            <ac:spMk id="7" creationId="{960A14B0-AAAB-450B-90D2-A1B1BEDFB66A}"/>
          </ac:spMkLst>
        </pc:spChg>
        <pc:spChg chg="mod ord">
          <ac:chgData name="Showers, Heather" userId="81e322d8-012f-44fc-acb7-0a70d30d5060" providerId="ADAL" clId="{76D4B223-A1D2-4AAD-9F09-2C437325FDEB}" dt="2024-08-21T16:46:12.309" v="98" actId="1036"/>
          <ac:spMkLst>
            <pc:docMk/>
            <pc:sldMk cId="3646720143" sldId="364"/>
            <ac:spMk id="8" creationId="{3BC080B8-7221-6CA5-1C07-B4BE6D8A7E88}"/>
          </ac:spMkLst>
        </pc:spChg>
        <pc:picChg chg="add del mod">
          <ac:chgData name="Showers, Heather" userId="81e322d8-012f-44fc-acb7-0a70d30d5060" providerId="ADAL" clId="{76D4B223-A1D2-4AAD-9F09-2C437325FDEB}" dt="2024-08-21T16:43:16.512" v="11" actId="478"/>
          <ac:picMkLst>
            <pc:docMk/>
            <pc:sldMk cId="3646720143" sldId="364"/>
            <ac:picMk id="2" creationId="{739348D0-3EFE-294C-D8F3-1F7424B26B96}"/>
          </ac:picMkLst>
        </pc:picChg>
        <pc:picChg chg="add del mod">
          <ac:chgData name="Showers, Heather" userId="81e322d8-012f-44fc-acb7-0a70d30d5060" providerId="ADAL" clId="{76D4B223-A1D2-4AAD-9F09-2C437325FDEB}" dt="2024-08-21T16:43:13.891" v="10" actId="478"/>
          <ac:picMkLst>
            <pc:docMk/>
            <pc:sldMk cId="3646720143" sldId="364"/>
            <ac:picMk id="5" creationId="{18418500-3AAA-1D06-A707-687FA02862BC}"/>
          </ac:picMkLst>
        </pc:picChg>
        <pc:picChg chg="add mod">
          <ac:chgData name="Showers, Heather" userId="81e322d8-012f-44fc-acb7-0a70d30d5060" providerId="ADAL" clId="{76D4B223-A1D2-4AAD-9F09-2C437325FDEB}" dt="2024-08-21T16:44:46.805" v="23" actId="1076"/>
          <ac:picMkLst>
            <pc:docMk/>
            <pc:sldMk cId="3646720143" sldId="364"/>
            <ac:picMk id="9" creationId="{F131136F-8F76-D495-DBA8-2C58FFF06966}"/>
          </ac:picMkLst>
        </pc:picChg>
        <pc:picChg chg="del">
          <ac:chgData name="Showers, Heather" userId="81e322d8-012f-44fc-acb7-0a70d30d5060" providerId="ADAL" clId="{76D4B223-A1D2-4AAD-9F09-2C437325FDEB}" dt="2024-08-21T16:42:17.744" v="2" actId="478"/>
          <ac:picMkLst>
            <pc:docMk/>
            <pc:sldMk cId="3646720143" sldId="364"/>
            <ac:picMk id="1026" creationId="{EF6D62F2-6443-3BB6-BA97-E052158A3A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C18A5-8751-4E36-8A27-9576FE0AF6F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66E-C7CD-4906-A19D-129721788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9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67EEEA56-E8D3-4EED-B928-5DEE2277E8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1D81DA07-D53C-45C1-9281-2D5811311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FE9C7BED-ED84-420A-8D7A-6615E1794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89A1D2-CDEE-4CB3-9A87-443A93601CC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11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48006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322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34290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3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708519"/>
            <a:ext cx="4041775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35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6858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fld id="{7CDF68FF-872C-7E43-9A39-7ECD01AF17D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50">
                <a:solidFill>
                  <a:srgbClr val="FFFFFF"/>
                </a:solidFill>
              </a:defRPr>
            </a:lvl1pPr>
          </a:lstStyle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9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192024" algn="l" rtl="0" eaLnBrk="1" latinLnBrk="0" hangingPunct="1">
        <a:spcBef>
          <a:spcPts val="225"/>
        </a:spcBef>
        <a:buClr>
          <a:schemeClr val="accent3"/>
        </a:buClr>
        <a:buFont typeface="Georgia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185166" algn="l" rtl="0" eaLnBrk="1" latinLnBrk="0" hangingPunct="1">
        <a:spcBef>
          <a:spcPts val="225"/>
        </a:spcBef>
        <a:buClr>
          <a:schemeClr val="accent2"/>
        </a:buClr>
        <a:buFont typeface="Georgia"/>
        <a:buChar char="▫"/>
        <a:defRPr kumimoji="0" sz="19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92658" indent="-164592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84682" indent="-150876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6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4241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207008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35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2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125" kern="1200">
          <a:solidFill>
            <a:schemeClr val="accent3"/>
          </a:solidFill>
          <a:latin typeface="+mn-lt"/>
          <a:ea typeface="+mn-ea"/>
          <a:cs typeface="+mn-cs"/>
        </a:defRPr>
      </a:lvl8pPr>
      <a:lvl9pPr marL="168021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05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ortal.castlebranch.com/WS4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astlebranch.com/WS4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customerservice@castlebranch.co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no-reply@wcup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bray@wcupa.ed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942" y="418479"/>
            <a:ext cx="7678271" cy="249293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Exercise Science: Internship Application Process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747" y="4337593"/>
            <a:ext cx="8897253" cy="168295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Dr. Melissa A. Whidden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(Exercise Science Coordinator)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Heather Showers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(CHS,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Administrative Assistant of Clinical Experiences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074" name="Picture 2" descr="West Chester University Symbols - West Chester University">
            <a:extLst>
              <a:ext uri="{FF2B5EF4-FFF2-40B4-BE49-F238E27FC236}">
                <a16:creationId xmlns:a16="http://schemas.microsoft.com/office/drawing/2014/main" id="{80F95176-6BCE-47E2-A605-BC6F54D6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7" y="5601570"/>
            <a:ext cx="1681989" cy="8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5F4E58-879B-9CFC-8209-783E0009830C}"/>
              </a:ext>
            </a:extLst>
          </p:cNvPr>
          <p:cNvSpPr txBox="1"/>
          <p:nvPr/>
        </p:nvSpPr>
        <p:spPr>
          <a:xfrm>
            <a:off x="174568" y="445398"/>
            <a:ext cx="5201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STEP 1: Click link to access </a:t>
            </a:r>
            <a:r>
              <a:rPr lang="en-US" sz="1400" dirty="0" err="1">
                <a:solidFill>
                  <a:srgbClr val="FF0000"/>
                </a:solidFill>
              </a:rPr>
              <a:t>CastleBranch</a:t>
            </a:r>
            <a:r>
              <a:rPr lang="en-US" sz="1400" dirty="0">
                <a:solidFill>
                  <a:srgbClr val="FF0000"/>
                </a:solidFill>
              </a:rPr>
              <a:t> and activate account - </a:t>
            </a:r>
            <a:r>
              <a:rPr lang="en-US" sz="1400" dirty="0">
                <a:hlinkClick r:id="rId2"/>
              </a:rPr>
              <a:t>https://portal.castlebranch.com/WS48</a:t>
            </a:r>
            <a:r>
              <a:rPr lang="en-US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503C-B6B3-E586-46F6-E87C32E9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3717"/>
            <a:ext cx="5201259" cy="2819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9AD34-3060-B8BD-04B1-02A2DD7D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8" y="3580348"/>
            <a:ext cx="3304085" cy="3277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1DF09-3E76-6AFF-6689-543FF19F6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173" y="1620658"/>
            <a:ext cx="4698202" cy="4204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80FE58-02EB-E688-73C7-2D62B196B893}"/>
              </a:ext>
            </a:extLst>
          </p:cNvPr>
          <p:cNvSpPr txBox="1"/>
          <p:nvPr/>
        </p:nvSpPr>
        <p:spPr>
          <a:xfrm>
            <a:off x="1360779" y="968618"/>
            <a:ext cx="218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2: Place 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D3470-EC3F-A15E-18B8-53A4918F16BE}"/>
              </a:ext>
            </a:extLst>
          </p:cNvPr>
          <p:cNvSpPr txBox="1"/>
          <p:nvPr/>
        </p:nvSpPr>
        <p:spPr>
          <a:xfrm>
            <a:off x="1826610" y="3785514"/>
            <a:ext cx="198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Step 3: Select package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87B28-8132-22A0-5CD8-E51C310B5D95}"/>
              </a:ext>
            </a:extLst>
          </p:cNvPr>
          <p:cNvSpPr txBox="1"/>
          <p:nvPr/>
        </p:nvSpPr>
        <p:spPr>
          <a:xfrm>
            <a:off x="4925153" y="5825442"/>
            <a:ext cx="354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4: Complete package order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53AED-74AE-5ED3-73F8-787F8813C95D}"/>
              </a:ext>
            </a:extLst>
          </p:cNvPr>
          <p:cNvSpPr txBox="1"/>
          <p:nvPr/>
        </p:nvSpPr>
        <p:spPr>
          <a:xfrm>
            <a:off x="3859297" y="6154316"/>
            <a:ext cx="493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*If an add-on package is required, students will receive separate email(s) to complete the add-on package order.  Students will need to re-enter account information for each package purchased.</a:t>
            </a:r>
          </a:p>
        </p:txBody>
      </p:sp>
    </p:spTree>
    <p:extLst>
      <p:ext uri="{BB962C8B-B14F-4D97-AF65-F5344CB8AC3E}">
        <p14:creationId xmlns:p14="http://schemas.microsoft.com/office/powerpoint/2010/main" val="38287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91309C-FD55-B8B6-CD1F-791E208B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12" y="559705"/>
            <a:ext cx="6450388" cy="39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BAE9A-D61D-49BF-846D-B376D202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" y="497774"/>
            <a:ext cx="2822724" cy="203828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Step 4 (cont.):  Submit Documentation to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52E3-FC14-C7CE-3AA7-411B7AB1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8114"/>
            <a:ext cx="4023361" cy="3429000"/>
          </a:xfrm>
        </p:spPr>
        <p:txBody>
          <a:bodyPr>
            <a:normAutofit/>
          </a:bodyPr>
          <a:lstStyle/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AutoNum type="arabicParenR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Log into your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account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https://portal.castlebranch.com/WS48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AutoNum type="arabicParenR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Access your “To-Do Checklist”</a:t>
            </a:r>
          </a:p>
          <a:p>
            <a:pPr marL="758952" lvl="1" indent="-4572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8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requirement has a + icon that you click on to display all steps to complete the requirement.</a:t>
            </a:r>
          </a:p>
          <a:p>
            <a:pPr marL="758952" lvl="1" indent="-4572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8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 packages will display on your To-Do list </a:t>
            </a:r>
            <a:r>
              <a:rPr lang="en-US" sz="16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(if applicable)</a:t>
            </a:r>
            <a:endParaRPr lang="en-US" sz="185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8911D-4018-BC22-E32B-8154C2B6C722}"/>
              </a:ext>
            </a:extLst>
          </p:cNvPr>
          <p:cNvSpPr txBox="1"/>
          <p:nvPr/>
        </p:nvSpPr>
        <p:spPr>
          <a:xfrm>
            <a:off x="4233562" y="4912389"/>
            <a:ext cx="4769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 placements: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 are due the third week of November</a:t>
            </a:r>
          </a:p>
          <a:p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Summer/Fall placement: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 are due the third week of April</a:t>
            </a:r>
          </a:p>
        </p:txBody>
      </p:sp>
    </p:spTree>
    <p:extLst>
      <p:ext uri="{BB962C8B-B14F-4D97-AF65-F5344CB8AC3E}">
        <p14:creationId xmlns:p14="http://schemas.microsoft.com/office/powerpoint/2010/main" val="30367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4976-C29C-E4C5-491D-FA5CC090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48" y="477175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Documentation May Be Required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i="1" dirty="0">
                <a:latin typeface="Calibri" panose="020F0502020204030204" pitchFamily="34" charset="0"/>
                <a:cs typeface="Calibri" panose="020F0502020204030204" pitchFamily="34" charset="0"/>
              </a:rPr>
              <a:t>(based on the agreement terms with your placement site)</a:t>
            </a:r>
            <a:endParaRPr lang="en-US" sz="3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94DA-8E5B-E26E-A629-79B8D223B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46" y="1543976"/>
            <a:ext cx="8562512" cy="4386006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In addition to the basic package, your site may require extra items to be completed.</a:t>
            </a:r>
          </a:p>
          <a:p>
            <a:pPr marL="82296" indent="0">
              <a:buNone/>
            </a:pPr>
            <a:endParaRPr lang="en-US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These add-on packages are an additional cost on top of the basic requirement package.</a:t>
            </a:r>
          </a:p>
          <a:p>
            <a:pPr marL="82296" indent="0">
              <a:buNone/>
            </a:pPr>
            <a:endParaRPr lang="en-US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If your internship site requires additional compliance items, you will receive an email from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customerservice@castlebranch.com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with the “add-on” packages to order and complete.</a:t>
            </a:r>
          </a:p>
          <a:p>
            <a:pPr marL="82296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Add-on packages may include: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FBI Fingerprints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(add-on $9 + cost of obtaining fingerprints)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Medical Requirements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(add-on $38)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50" i="1" dirty="0">
                <a:latin typeface="Calibri" panose="020F0502020204030204" pitchFamily="34" charset="0"/>
                <a:cs typeface="Calibri" panose="020F0502020204030204" pitchFamily="34" charset="0"/>
              </a:rPr>
              <a:t>(MMR, Hep B, Varicella, Tdap, physical exam, TB test, COVID-19, Flu)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Drug Test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(add-on $45)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47293-BDA3-767F-03DF-633A9B27163A}"/>
              </a:ext>
            </a:extLst>
          </p:cNvPr>
          <p:cNvSpPr txBox="1"/>
          <p:nvPr/>
        </p:nvSpPr>
        <p:spPr>
          <a:xfrm>
            <a:off x="199748" y="5929982"/>
            <a:ext cx="8349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the student’s responsibility to confirm with their site supervisor any other requirements the site may need prior to beginning on-site hours.</a:t>
            </a:r>
          </a:p>
        </p:txBody>
      </p:sp>
    </p:spTree>
    <p:extLst>
      <p:ext uri="{BB962C8B-B14F-4D97-AF65-F5344CB8AC3E}">
        <p14:creationId xmlns:p14="http://schemas.microsoft.com/office/powerpoint/2010/main" val="34907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31136F-8F76-D495-DBA8-2C58FFF0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96" y="406488"/>
            <a:ext cx="6111697" cy="6045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0A14B0-AAAB-450B-90D2-A1B1BEDFB66A}"/>
              </a:ext>
            </a:extLst>
          </p:cNvPr>
          <p:cNvSpPr/>
          <p:nvPr/>
        </p:nvSpPr>
        <p:spPr>
          <a:xfrm>
            <a:off x="651616" y="1823008"/>
            <a:ext cx="2223365" cy="174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080B8-7221-6CA5-1C07-B4BE6D8A7E88}"/>
              </a:ext>
            </a:extLst>
          </p:cNvPr>
          <p:cNvSpPr/>
          <p:nvPr/>
        </p:nvSpPr>
        <p:spPr>
          <a:xfrm>
            <a:off x="787820" y="6098944"/>
            <a:ext cx="1630915" cy="174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B6418-C70B-9882-7B67-4833BC9E485D}"/>
              </a:ext>
            </a:extLst>
          </p:cNvPr>
          <p:cNvSpPr txBox="1"/>
          <p:nvPr/>
        </p:nvSpPr>
        <p:spPr>
          <a:xfrm>
            <a:off x="4908141" y="5107871"/>
            <a:ext cx="3715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attest they understand their responsibilities of the internship experience and </a:t>
            </a:r>
            <a:r>
              <a:rPr lang="en-US" sz="1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 to comply with all ongoing requirements for placement by WCU and the internship site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467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6A5DE-43F4-87E0-0AA3-681D3D0D9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909" y="1520301"/>
            <a:ext cx="7772400" cy="1509712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747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" y="548640"/>
            <a:ext cx="8439912" cy="1066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5:  Receive Official Approval from Dr. Whidden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E175658-AD07-6149-A18D-71D70743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847088"/>
            <a:ext cx="8604504" cy="4873752"/>
          </a:xfrm>
        </p:spPr>
        <p:txBody>
          <a:bodyPr>
            <a:no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all your documents have been successfully uploaded and verified, you will receive an email from Dr. Whidden</a:t>
            </a:r>
          </a:p>
          <a:p>
            <a:pPr marL="82296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email will confirm that </a:t>
            </a:r>
            <a:r>
              <a:rPr lang="en-US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 will add EXS 490 to your schedule</a:t>
            </a:r>
          </a:p>
          <a:p>
            <a:pPr marL="528066" lvl="2" indent="0">
              <a:buNone/>
            </a:pPr>
            <a:endParaRPr lang="en-US" sz="1000" b="1" i="0" dirty="0">
              <a:solidFill>
                <a:srgbClr val="4242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8066" lvl="2" indent="0">
              <a:buNone/>
            </a:pPr>
            <a:r>
              <a:rPr lang="en-US" sz="2600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Email heading:  Approved EXS 490 Internship for ___________ semester</a:t>
            </a:r>
          </a:p>
          <a:p>
            <a:pPr marL="528066" lvl="2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email will also inform you that you can’t begin to intern at your site UNTIL you have met with your assigned EXS 490 professor to discuss the syllabus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Reminder:  You CAN’T add EXS 490 to your schedule!</a:t>
            </a:r>
          </a:p>
        </p:txBody>
      </p:sp>
      <p:graphicFrame>
        <p:nvGraphicFramePr>
          <p:cNvPr id="17" name="Object 16"/>
          <p:cNvGraphicFramePr>
            <a:graphicFrameLocks/>
          </p:cNvGraphicFramePr>
          <p:nvPr/>
        </p:nvGraphicFramePr>
        <p:xfrm>
          <a:off x="19217878" y="9829800"/>
          <a:ext cx="4099322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74090" imgH="7187807" progId="Excel.Chart.8">
                  <p:embed/>
                </p:oleObj>
              </mc:Choice>
              <mc:Fallback>
                <p:oleObj r:id="rId2" imgW="8974090" imgH="7187807" progId="Excel.Chart.8">
                  <p:embed/>
                  <p:pic>
                    <p:nvPicPr>
                      <p:cNvPr id="17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7878" y="9829800"/>
                        <a:ext cx="4099322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9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0A0A-4CD1-4F1E-8469-61FC635A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14" y="592585"/>
            <a:ext cx="8518125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Steps Involved in Securing Your Placement in EXS 490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ECB9-6394-4220-97BC-A64C24006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73" y="1882066"/>
            <a:ext cx="8664606" cy="4829452"/>
          </a:xfrm>
        </p:spPr>
        <p:txBody>
          <a:bodyPr>
            <a:normAutofit/>
          </a:bodyPr>
          <a:lstStyle/>
          <a:p>
            <a:pPr marL="82296" indent="0">
              <a:lnSpc>
                <a:spcPct val="110000"/>
              </a:lnSpc>
              <a:buNone/>
            </a:pPr>
            <a:endParaRPr lang="en-US" sz="9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Find an internship site that is willing to work with you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semester before you intend to graduate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Submit the online internship application </a:t>
            </a:r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(BEFORE the due date)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 patient and work on collecting your documentation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Submit correct documentation to your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portal </a:t>
            </a:r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(BEFORE the due date)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Receive an official enrollment email from Dr. Whidden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61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4E8BBAB-AA29-4A48-B803-35BDFA977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503" y="459420"/>
            <a:ext cx="82296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1:  Find an Internship Site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942B67E-8B7C-4C65-843B-C4F75275C9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0668" y="1526220"/>
            <a:ext cx="8229600" cy="5034379"/>
          </a:xfrm>
        </p:spPr>
        <p:txBody>
          <a:bodyPr>
            <a:noAutofit/>
          </a:bodyPr>
          <a:lstStyle/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EXS 490 Internship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 completed in your last semester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EXS 490 is your capstone class, a Speaking Emphasis class, and a Writing 	Emphasis class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3-credit internship:  125 hours at your site	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4-credit internship:  165 hours at your site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5-credit internship:  205 hours at your site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6-credit internship:  250 hours at your site</a:t>
            </a:r>
          </a:p>
          <a:p>
            <a:pPr marL="758952" lvl="1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18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apply for your placement in EXS 490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semester before you intend to take it</a:t>
            </a: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Find an internship site that is willing to work with you</a:t>
            </a:r>
          </a:p>
          <a:p>
            <a:pPr marL="500634" lvl="2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Approach potential sites dressed professionally and explain your situation 	correctly.  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an Exercise Science undergraduate student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 an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 experience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843534" lvl="2" indent="-3429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0634" lvl="2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Never send an email as your initial outreach, go into the facility or call!</a:t>
            </a:r>
          </a:p>
        </p:txBody>
      </p:sp>
    </p:spTree>
    <p:extLst>
      <p:ext uri="{BB962C8B-B14F-4D97-AF65-F5344CB8AC3E}">
        <p14:creationId xmlns:p14="http://schemas.microsoft.com/office/powerpoint/2010/main" val="38324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C83C-0036-4E7F-925E-96D4FC90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9" y="521563"/>
            <a:ext cx="8229600" cy="1066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1:  Find an Internship Site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A18F9-E530-E3C6-7CAF-1795D283D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8363"/>
            <a:ext cx="8229600" cy="48882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are required to find your site; we do NOT place you at a facility.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have a list of sites where students have interned before, but this list is not a guarantee that the site will work with you.</a:t>
            </a:r>
          </a:p>
          <a:p>
            <a:pPr marL="82296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list is an excellent starting point for you because if the site is listed, that means we have a contract already in place with the facility.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you want to intern at a site that is NOT ON THE LIST, that is okay too.  However, your application process will be longer, so be patient!</a:t>
            </a:r>
          </a:p>
        </p:txBody>
      </p:sp>
    </p:spTree>
    <p:extLst>
      <p:ext uri="{BB962C8B-B14F-4D97-AF65-F5344CB8AC3E}">
        <p14:creationId xmlns:p14="http://schemas.microsoft.com/office/powerpoint/2010/main" val="3861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9C47-6F37-44A1-8F29-37E56968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7" y="481886"/>
            <a:ext cx="8765076" cy="122901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2:  Submit Online Internship Application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D2B472-B17E-94D3-72F5-1F84AAF31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0896"/>
            <a:ext cx="8229600" cy="872506"/>
          </a:xfrm>
        </p:spPr>
        <p:txBody>
          <a:bodyPr/>
          <a:lstStyle/>
          <a:p>
            <a:pPr marL="82296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 the Kinesiology home page and you will see a gray box on the left.  Click on 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 Opportunities</a:t>
            </a:r>
          </a:p>
          <a:p>
            <a:endParaRPr lang="en-US" dirty="0"/>
          </a:p>
        </p:txBody>
      </p:sp>
      <p:pic>
        <p:nvPicPr>
          <p:cNvPr id="4" name="Picture 3" descr="A computer with a screen on&#10;&#10;Description automatically generated">
            <a:extLst>
              <a:ext uri="{FF2B5EF4-FFF2-40B4-BE49-F238E27FC236}">
                <a16:creationId xmlns:a16="http://schemas.microsoft.com/office/drawing/2014/main" id="{6D7BAE10-99C1-BCF0-F3C3-780296BF7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56" r="2136" b="24947"/>
          <a:stretch/>
        </p:blipFill>
        <p:spPr>
          <a:xfrm>
            <a:off x="577048" y="2736692"/>
            <a:ext cx="7989903" cy="3961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C3E24D-E6C7-F99F-5B86-DA380A77E567}"/>
              </a:ext>
            </a:extLst>
          </p:cNvPr>
          <p:cNvSpPr/>
          <p:nvPr/>
        </p:nvSpPr>
        <p:spPr>
          <a:xfrm>
            <a:off x="6001304" y="6051099"/>
            <a:ext cx="1171853" cy="1455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2718-224B-41F9-B923-CBF1A842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8" y="480251"/>
            <a:ext cx="8769858" cy="10668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2:  Submit Online Internship Application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891B4-A733-CD0B-6E7A-22956E753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2547"/>
            <a:ext cx="4110362" cy="43251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asks for your basic information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Year and semester that you want to take EXS 490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Credit number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Type of internship; Pre-PT, Pre-OT, Pre-Chiro, EXS, or other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Site information:  name of facility, address, phone number, name of supervisor, and email address of supervisor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EA9B9-8077-E2B0-0C43-0835A5B00404}"/>
              </a:ext>
            </a:extLst>
          </p:cNvPr>
          <p:cNvSpPr txBox="1"/>
          <p:nvPr/>
        </p:nvSpPr>
        <p:spPr>
          <a:xfrm>
            <a:off x="177186" y="5962250"/>
            <a:ext cx="8966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Spring semester placement, applications are due Oct 1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Summer/Fall semester placement, applications are due Mar 1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9959C-4B6E-2DD1-9AD8-1D272B6A1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362" y="1208178"/>
            <a:ext cx="4762760" cy="48228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09C67-74C5-6D02-9A7C-E4C1F0B12900}"/>
              </a:ext>
            </a:extLst>
          </p:cNvPr>
          <p:cNvSpPr/>
          <p:nvPr/>
        </p:nvSpPr>
        <p:spPr>
          <a:xfrm>
            <a:off x="4089411" y="3409891"/>
            <a:ext cx="2459114" cy="1955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C27FE3-6A11-49BC-B439-87FDA8156048}"/>
              </a:ext>
            </a:extLst>
          </p:cNvPr>
          <p:cNvSpPr txBox="1">
            <a:spLocks/>
          </p:cNvSpPr>
          <p:nvPr/>
        </p:nvSpPr>
        <p:spPr>
          <a:xfrm>
            <a:off x="185295" y="403584"/>
            <a:ext cx="8958705" cy="12507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3:  Be Patient and Collect 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0FAC5-6310-1865-6F66-6211E174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13" y="1654313"/>
            <a:ext cx="8384960" cy="5026098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After you submit the application, you will receive a generic email from 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no-reply@wcupa.edu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confirming that we received your application </a:t>
            </a:r>
            <a:r>
              <a:rPr lang="en-US" sz="22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action is required on your part)</a:t>
            </a:r>
            <a:endParaRPr lang="en-US" sz="2200" b="1" u="sng" dirty="0">
              <a:solidFill>
                <a:srgbClr val="99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If we have a contract in place with your site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you will receive an email from Mike Bray 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(WCU Compliance Office)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within 1-2 weeks of your application submission that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will provide the program and site compliance requirements you must complete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If we DON’T have a contract in place with your site,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BE PATIENT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 The contract process takes time, and Heather is working hard to establish it (can take 1 week-3 months) </a:t>
            </a:r>
          </a:p>
          <a:p>
            <a:pPr marL="82296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308C-B12F-46B6-8B4A-D5A42131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6" y="565951"/>
            <a:ext cx="8939814" cy="1066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Step 3:  Be Patient and Collect Documentation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B8E1F-3087-4977-BAEE-37DDCD1BC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6657"/>
            <a:ext cx="9072979" cy="4900473"/>
          </a:xfrm>
        </p:spPr>
        <p:txBody>
          <a:bodyPr>
            <a:normAutofit fontScale="62500" lnSpcReduction="20000"/>
          </a:bodyPr>
          <a:lstStyle/>
          <a:p>
            <a:pPr marL="82296" indent="0">
              <a:buClr>
                <a:srgbClr val="9900CC"/>
              </a:buClr>
              <a:buNone/>
            </a:pP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WCU works with a third-party provider, </a:t>
            </a:r>
            <a:r>
              <a:rPr 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approve all student compliance requirements. </a:t>
            </a:r>
          </a:p>
          <a:p>
            <a:pPr marL="82296" indent="0">
              <a:buClr>
                <a:srgbClr val="9900CC"/>
              </a:buClr>
              <a:buNone/>
            </a:pP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Clr>
                <a:srgbClr val="9900CC"/>
              </a:buClr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Every exercise science intern must purchase a basic compliance package through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which is $25. </a:t>
            </a:r>
            <a:r>
              <a:rPr lang="en-US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All internship compliance costs are the responsibility of the student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2296" indent="0">
              <a:buClr>
                <a:srgbClr val="9900CC"/>
              </a:buClr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$25 basic package requirements ALL students must complete are listed below:</a:t>
            </a:r>
            <a:endParaRPr lang="en-US" sz="2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 Criminal Background Check 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 Child Abuse Clearance (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$13</a:t>
            </a: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CPR certificate (can’t expire during internship semester)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liability insurance with limits of $1million/$3million (you must purchase a policy) (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$40</a:t>
            </a: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Signed WCU student attestation document</a:t>
            </a:r>
          </a:p>
          <a:p>
            <a:pPr marL="528066" lvl="2" indent="0">
              <a:buClr>
                <a:srgbClr val="9900CC"/>
              </a:buClr>
              <a:buNone/>
            </a:pPr>
            <a:endParaRPr lang="en-US" sz="2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 packages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Depending on the agreement terms with your placement site, students may also need to complete: 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FBI Fingerprint clearances (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 $9 + cost of the clearance $23</a:t>
            </a: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Medical/Immunizations (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 $38</a:t>
            </a: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 Test(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 $45</a:t>
            </a:r>
            <a:r>
              <a:rPr lang="en-US" sz="26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2296" indent="0">
              <a:spcAft>
                <a:spcPts val="600"/>
              </a:spcAft>
              <a:buClr>
                <a:srgbClr val="9900CC"/>
              </a:buClr>
              <a:buNone/>
            </a:pPr>
            <a:r>
              <a:rPr lang="en-US" sz="19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*Prices in </a:t>
            </a:r>
            <a:r>
              <a:rPr lang="en-US" sz="19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19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 addition to the </a:t>
            </a:r>
            <a:r>
              <a:rPr lang="en-US" sz="190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package cost.</a:t>
            </a:r>
            <a:endParaRPr lang="en-US" sz="19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Clr>
                <a:srgbClr val="9900CC"/>
              </a:buClr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Once the affiliation agreement is in place, you will receive an email from 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Bray (University Compliance team member)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that will </a:t>
            </a:r>
            <a:r>
              <a:rPr lang="en-US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list the required package(s)/documents you must upload for approval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and provide next steps to activate your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CastleBranch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account. (DON’T DELETE THIS EMAIL)</a:t>
            </a:r>
            <a:endParaRPr lang="en-US" sz="225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5A63B-ACF2-3BAE-4A98-C23BF676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4" y="537785"/>
            <a:ext cx="5015890" cy="6169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4B316-997F-6557-4AF5-BB0C1849E796}"/>
              </a:ext>
            </a:extLst>
          </p:cNvPr>
          <p:cNvSpPr txBox="1"/>
          <p:nvPr/>
        </p:nvSpPr>
        <p:spPr>
          <a:xfrm>
            <a:off x="5611091" y="798022"/>
            <a:ext cx="29011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</a:t>
            </a:r>
            <a:endParaRPr lang="en-US" sz="3600" dirty="0"/>
          </a:p>
          <a:p>
            <a:r>
              <a:rPr lang="en-US" dirty="0"/>
              <a:t>Email example of what students will receive from </a:t>
            </a:r>
            <a:r>
              <a:rPr lang="en-US" dirty="0">
                <a:hlinkClick r:id="rId3"/>
              </a:rPr>
              <a:t>Mbray@wcupa.edu</a:t>
            </a:r>
            <a:r>
              <a:rPr lang="en-US" dirty="0"/>
              <a:t> after the agreement is on file. </a:t>
            </a:r>
          </a:p>
          <a:p>
            <a:endParaRPr lang="en-US" dirty="0"/>
          </a:p>
          <a:p>
            <a:r>
              <a:rPr lang="en-US" dirty="0"/>
              <a:t>This email will list the basic package and any additional “add-on” packages that need to be completed to comply with program and site compliance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8943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 WCU">
      <a:dk1>
        <a:srgbClr val="0E0712"/>
      </a:dk1>
      <a:lt1>
        <a:sysClr val="window" lastClr="FFFFFF"/>
      </a:lt1>
      <a:dk2>
        <a:srgbClr val="740084"/>
      </a:dk2>
      <a:lt2>
        <a:srgbClr val="DEDEDE"/>
      </a:lt2>
      <a:accent1>
        <a:srgbClr val="740084"/>
      </a:accent1>
      <a:accent2>
        <a:srgbClr val="F3BA0C"/>
      </a:accent2>
      <a:accent3>
        <a:srgbClr val="F3BA0C"/>
      </a:accent3>
      <a:accent4>
        <a:srgbClr val="C4652D"/>
      </a:accent4>
      <a:accent5>
        <a:srgbClr val="8B5D3D"/>
      </a:accent5>
      <a:accent6>
        <a:srgbClr val="F3BA0C"/>
      </a:accent6>
      <a:hlink>
        <a:srgbClr val="F3BA0C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2366</TotalTime>
  <Words>1317</Words>
  <Application>Microsoft Office PowerPoint</Application>
  <PresentationFormat>On-screen Show (4:3)</PresentationFormat>
  <Paragraphs>116</Paragraphs>
  <Slides>15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Georgia</vt:lpstr>
      <vt:lpstr>Trebuchet MS</vt:lpstr>
      <vt:lpstr>Wingdings</vt:lpstr>
      <vt:lpstr>Wingdings 2</vt:lpstr>
      <vt:lpstr>Urban</vt:lpstr>
      <vt:lpstr>Microsoft Excel Chart</vt:lpstr>
      <vt:lpstr>Exercise Science: Internship Application Process</vt:lpstr>
      <vt:lpstr>Steps Involved in Securing Your Placement in EXS 490 Internship</vt:lpstr>
      <vt:lpstr>Step 1:  Find an Internship Site</vt:lpstr>
      <vt:lpstr>Step 1:  Find an Internship Site (continued)</vt:lpstr>
      <vt:lpstr>Step 2:  Submit Online Internship Application</vt:lpstr>
      <vt:lpstr>Step 2:  Submit Online Internship Application (continued)</vt:lpstr>
      <vt:lpstr>PowerPoint Presentation</vt:lpstr>
      <vt:lpstr>Step 3:  Be Patient and Collect Documentation (continued)</vt:lpstr>
      <vt:lpstr>PowerPoint Presentation</vt:lpstr>
      <vt:lpstr>PowerPoint Presentation</vt:lpstr>
      <vt:lpstr>Step 4 (cont.):  Submit Documentation to CastleBranch portal</vt:lpstr>
      <vt:lpstr>Additional Documentation May Be Required (based on the agreement terms with your placement site)</vt:lpstr>
      <vt:lpstr>PowerPoint Presentation</vt:lpstr>
      <vt:lpstr>PowerPoint Presentation</vt:lpstr>
      <vt:lpstr>Step 5:  Receive Official Approval from Dr. Whidden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Pedometers on Body Weight and Metabolic Factors in Patients with Prediabetes</dc:title>
  <dc:creator>James Pinola</dc:creator>
  <cp:lastModifiedBy>Showers, Heather</cp:lastModifiedBy>
  <cp:revision>137</cp:revision>
  <dcterms:created xsi:type="dcterms:W3CDTF">2017-10-22T21:44:52Z</dcterms:created>
  <dcterms:modified xsi:type="dcterms:W3CDTF">2024-08-21T16:53:04Z</dcterms:modified>
</cp:coreProperties>
</file>