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324" r:id="rId4"/>
    <p:sldId id="328" r:id="rId5"/>
    <p:sldId id="258" r:id="rId6"/>
    <p:sldId id="287" r:id="rId7"/>
    <p:sldId id="288" r:id="rId8"/>
    <p:sldId id="289" r:id="rId9"/>
    <p:sldId id="264" r:id="rId10"/>
    <p:sldId id="263" r:id="rId11"/>
    <p:sldId id="261" r:id="rId12"/>
    <p:sldId id="284" r:id="rId13"/>
    <p:sldId id="262" r:id="rId14"/>
    <p:sldId id="286" r:id="rId15"/>
    <p:sldId id="285" r:id="rId16"/>
    <p:sldId id="272" r:id="rId17"/>
    <p:sldId id="292" r:id="rId18"/>
    <p:sldId id="266" r:id="rId19"/>
    <p:sldId id="290" r:id="rId20"/>
    <p:sldId id="291" r:id="rId21"/>
    <p:sldId id="293" r:id="rId22"/>
    <p:sldId id="294" r:id="rId23"/>
    <p:sldId id="295" r:id="rId24"/>
    <p:sldId id="296" r:id="rId25"/>
    <p:sldId id="297" r:id="rId26"/>
    <p:sldId id="273" r:id="rId27"/>
    <p:sldId id="299" r:id="rId28"/>
    <p:sldId id="300" r:id="rId29"/>
    <p:sldId id="301" r:id="rId30"/>
    <p:sldId id="302" r:id="rId31"/>
    <p:sldId id="304" r:id="rId32"/>
    <p:sldId id="306" r:id="rId33"/>
    <p:sldId id="308" r:id="rId34"/>
    <p:sldId id="310" r:id="rId35"/>
    <p:sldId id="312" r:id="rId36"/>
    <p:sldId id="314" r:id="rId37"/>
    <p:sldId id="316" r:id="rId38"/>
    <p:sldId id="318" r:id="rId39"/>
    <p:sldId id="320" r:id="rId40"/>
    <p:sldId id="322" r:id="rId41"/>
    <p:sldId id="326"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59" d="100"/>
          <a:sy n="59" d="100"/>
        </p:scale>
        <p:origin x="-1062" y="-29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lstStyle>
          <a:p>
            <a:pPr>
              <a:defRPr/>
            </a:pPr>
            <a:endParaRPr lang="en-US" alt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lstStyle>
          <a:p>
            <a:pPr>
              <a:defRPr/>
            </a:pPr>
            <a:endParaRPr lang="en-US" altLang="en-US"/>
          </a:p>
        </p:txBody>
      </p:sp>
      <p:sp>
        <p:nvSpPr>
          <p:cNvPr id="27" name="Slide Number Placeholder 26"/>
          <p:cNvSpPr>
            <a:spLocks noGrp="1"/>
          </p:cNvSpPr>
          <p:nvPr>
            <p:ph type="sldNum" sz="quarter" idx="12"/>
          </p:nvPr>
        </p:nvSpPr>
        <p:spPr/>
        <p:txBody>
          <a:bodyPr/>
          <a:lstStyle>
            <a:lvl1pPr>
              <a:defRPr>
                <a:solidFill>
                  <a:srgbClr val="FFFFFF"/>
                </a:solidFill>
              </a:defRPr>
            </a:lvl1pPr>
          </a:lstStyle>
          <a:p>
            <a:pPr>
              <a:defRPr/>
            </a:pPr>
            <a:fld id="{AAC2CAF5-0A57-42CA-BBE1-1D842D361626}" type="slidenum">
              <a:rPr lang="en-US" altLang="en-US" smtClean="0"/>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BFB71D2D-77A3-4FC4-874D-08DCBD394ED7}" type="slidenum">
              <a:rPr lang="en-US" altLang="en-US" smtClean="0"/>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6A5E18F-87B0-47A6-8CB9-4F9E986AA0C3}" type="slidenum">
              <a:rPr lang="en-US" altLang="en-US" smtClean="0"/>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8FDBEFCE-5416-4CC5-BBB5-CA7647085B35}" type="slidenum">
              <a:rPr lang="en-US" altLang="en-US" smtClean="0"/>
              <a:pPr>
                <a:defRPr/>
              </a:pPr>
              <a:t>‹#›</a:t>
            </a:fld>
            <a:endParaRPr lang="en-US" altLang="en-US"/>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7650069C-33C0-4082-9D2F-55D9623BAA86}" type="slidenum">
              <a:rPr lang="en-US" altLang="en-US" smtClean="0"/>
              <a:pPr>
                <a:defRPr/>
              </a:pPr>
              <a:t>‹#›</a:t>
            </a:fld>
            <a:endParaRPr lang="en-US" alt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DC8C17BB-912A-4B81-8A85-445DF08A3E66}" type="slidenum">
              <a:rPr lang="en-US" altLang="en-US" smtClean="0"/>
              <a:pPr>
                <a:defRPr/>
              </a:pPr>
              <a:t>‹#›</a:t>
            </a:fld>
            <a:endParaRPr lang="en-US" altLang="en-US"/>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84F701BD-066A-4552-ABB0-C507726A4990}" type="slidenum">
              <a:rPr lang="en-US" altLang="en-US" smtClean="0"/>
              <a:pPr>
                <a:defRPr/>
              </a:pPr>
              <a:t>‹#›</a:t>
            </a:fld>
            <a:endParaRPr lang="en-US"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63C4C3CE-FE3E-4A55-8220-126C00BAF681}" type="slidenum">
              <a:rPr lang="en-US" altLang="en-US" smtClean="0"/>
              <a:pPr>
                <a:defRPr/>
              </a:pPr>
              <a:t>‹#›</a:t>
            </a:fld>
            <a:endParaRPr lang="en-US" altLang="en-US"/>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94AE7F9F-E9E4-4940-87FE-8B6798EC28CA}" type="slidenum">
              <a:rPr lang="en-US" altLang="en-US" smtClean="0"/>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88000D5A-037A-4B71-BA2C-74F204F41574}" type="slidenum">
              <a:rPr lang="en-US" altLang="en-US" smtClean="0"/>
              <a:pPr>
                <a:defRPr/>
              </a:pPr>
              <a:t>‹#›</a:t>
            </a:fld>
            <a:endParaRPr lang="en-US"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lstStyle>
          <a:p>
            <a:pPr>
              <a:defRPr/>
            </a:pPr>
            <a:endParaRPr lang="en-US" alt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defRPr/>
            </a:pPr>
            <a:fld id="{67B7DAE6-FF9C-49EC-84D9-EA6FBB118D26}" type="slidenum">
              <a:rPr lang="en-US" altLang="en-US" smtClean="0"/>
              <a:pPr>
                <a:defRPr/>
              </a:pPr>
              <a:t>‹#›</a:t>
            </a:fld>
            <a:endParaRPr lang="en-US" alt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pPr>
              <a:defRPr/>
            </a:pPr>
            <a:endParaRPr lang="en-US" alt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pPr>
              <a:defRPr/>
            </a:pPr>
            <a:endParaRPr lang="en-US" alt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pPr>
              <a:defRPr/>
            </a:pPr>
            <a:fld id="{7D88C1FB-E482-435A-A44A-BBDD62DEA573}" type="slidenum">
              <a:rPr lang="en-US" altLang="en-US" smtClean="0"/>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av"/><Relationship Id="rId1" Type="http://schemas.microsoft.com/office/2007/relationships/media" Target="../media/media41.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8001000" cy="4267200"/>
          </a:xfrm>
        </p:spPr>
        <p:txBody>
          <a:bodyPr>
            <a:normAutofit fontScale="90000"/>
          </a:bodyPr>
          <a:lstStyle/>
          <a:p>
            <a:pPr algn="ctr" eaLnBrk="1" hangingPunct="1"/>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3100" dirty="0" smtClean="0"/>
              <a:t>The MPH Applied Learning Experience </a:t>
            </a:r>
            <a:br>
              <a:rPr lang="en-US" altLang="en-US" sz="3100" dirty="0" smtClean="0"/>
            </a:br>
            <a:r>
              <a:rPr lang="en-US" altLang="en-US" sz="3100" dirty="0" smtClean="0">
                <a:solidFill>
                  <a:schemeClr val="tx1"/>
                </a:solidFill>
              </a:rPr>
              <a:t>Orientation </a:t>
            </a:r>
            <a:r>
              <a:rPr lang="en-US" altLang="en-US" sz="3100" dirty="0" smtClean="0"/>
              <a:t>For the Site Supervisor</a:t>
            </a:r>
            <a:br>
              <a:rPr lang="en-US" altLang="en-US" sz="3100" dirty="0" smtClean="0"/>
            </a:br>
            <a:r>
              <a:rPr lang="en-US" altLang="en-US" sz="3100" dirty="0" smtClean="0"/>
              <a:t>(Part I)</a:t>
            </a:r>
            <a:r>
              <a:rPr lang="en-US" altLang="en-US" sz="4000" dirty="0" smtClean="0"/>
              <a:t/>
            </a:r>
            <a:br>
              <a:rPr lang="en-US" altLang="en-US" sz="4000" dirty="0" smtClean="0"/>
            </a:br>
            <a:r>
              <a:rPr lang="en-US" altLang="en-US" sz="4000" dirty="0" smtClean="0"/>
              <a:t/>
            </a:r>
            <a:br>
              <a:rPr lang="en-US" altLang="en-US" sz="4000" dirty="0" smtClean="0"/>
            </a:br>
            <a:r>
              <a:rPr lang="en-US" altLang="en-US" sz="2700" dirty="0" smtClean="0"/>
              <a:t>(Fall Semester, 2015)</a:t>
            </a:r>
          </a:p>
        </p:txBody>
      </p:sp>
      <p:pic>
        <p:nvPicPr>
          <p:cNvPr id="4" name="Picture 3" descr="http://www.wcupa.edu/publicationsandprinting/images/logo/blackWhiteClear.png"/>
          <p:cNvPicPr/>
          <p:nvPr/>
        </p:nvPicPr>
        <p:blipFill>
          <a:blip r:embed="rId4" cstate="print"/>
          <a:srcRect/>
          <a:stretch>
            <a:fillRect/>
          </a:stretch>
        </p:blipFill>
        <p:spPr bwMode="auto">
          <a:xfrm>
            <a:off x="3124200" y="1143000"/>
            <a:ext cx="2493562" cy="1158052"/>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73"/>
    </mc:Choice>
    <mc:Fallback xmlns="">
      <p:transition spd="slow" advTm="11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6"/>
          <p:cNvSpPr>
            <a:spLocks noGrp="1" noChangeArrowheads="1"/>
          </p:cNvSpPr>
          <p:nvPr>
            <p:ph idx="1"/>
          </p:nvPr>
        </p:nvSpPr>
        <p:spPr>
          <a:xfrm>
            <a:off x="457200" y="1295400"/>
            <a:ext cx="8153400" cy="4711891"/>
          </a:xfrm>
        </p:spPr>
        <p:txBody>
          <a:bodyPr>
            <a:normAutofit fontScale="92500"/>
          </a:bodyPr>
          <a:lstStyle/>
          <a:p>
            <a:pPr marL="609600" indent="-609600" eaLnBrk="1" hangingPunct="1">
              <a:buNone/>
            </a:pPr>
            <a:r>
              <a:rPr lang="en-US" altLang="en-US" sz="3600" dirty="0" smtClean="0"/>
              <a:t>1.	 The Major Project (Culminating Activity)</a:t>
            </a:r>
          </a:p>
          <a:p>
            <a:pPr marL="609600" indent="-609600" eaLnBrk="1" hangingPunct="1">
              <a:buNone/>
            </a:pPr>
            <a:endParaRPr lang="en-US" altLang="en-US" sz="3600" dirty="0" smtClean="0"/>
          </a:p>
          <a:p>
            <a:pPr marL="742950" indent="-742950" eaLnBrk="1" hangingPunct="1">
              <a:buNone/>
            </a:pPr>
            <a:r>
              <a:rPr lang="en-US" altLang="en-US" sz="3600" dirty="0" smtClean="0"/>
              <a:t>2.	Professional Practice Activities (PPAs)</a:t>
            </a:r>
          </a:p>
          <a:p>
            <a:pPr marL="742950" indent="-742950" eaLnBrk="1" hangingPunct="1">
              <a:buAutoNum type="arabicPeriod" startAt="2"/>
            </a:pPr>
            <a:endParaRPr lang="en-US" altLang="en-US" sz="3600" dirty="0" smtClean="0"/>
          </a:p>
          <a:p>
            <a:pPr marL="742950" indent="-742950" eaLnBrk="1" hangingPunct="1">
              <a:buNone/>
            </a:pPr>
            <a:r>
              <a:rPr lang="en-US" altLang="en-US" sz="3600" dirty="0" smtClean="0"/>
              <a:t>3.	The ALE I and II Professional Binders</a:t>
            </a:r>
          </a:p>
          <a:p>
            <a:pPr marL="609600" indent="-609600" eaLnBrk="1" hangingPunct="1">
              <a:buNone/>
            </a:pPr>
            <a:endParaRPr lang="en-US" altLang="en-US" sz="3600" dirty="0" smtClean="0"/>
          </a:p>
          <a:p>
            <a:pPr marL="609600" indent="-609600" eaLnBrk="1" hangingPunct="1">
              <a:buNone/>
            </a:pPr>
            <a:r>
              <a:rPr lang="en-US" altLang="en-US" sz="3600" dirty="0" smtClean="0"/>
              <a:t>4.	The MPH Poster Session</a:t>
            </a:r>
          </a:p>
        </p:txBody>
      </p:sp>
      <p:sp>
        <p:nvSpPr>
          <p:cNvPr id="7170" name="Rectangle 4"/>
          <p:cNvSpPr>
            <a:spLocks noGrp="1" noChangeArrowheads="1"/>
          </p:cNvSpPr>
          <p:nvPr>
            <p:ph type="title"/>
          </p:nvPr>
        </p:nvSpPr>
        <p:spPr/>
        <p:txBody>
          <a:bodyPr>
            <a:normAutofit/>
          </a:bodyPr>
          <a:lstStyle/>
          <a:p>
            <a:pPr algn="ctr" eaLnBrk="1" hangingPunct="1"/>
            <a:r>
              <a:rPr lang="en-US" altLang="en-US" sz="3600" dirty="0" smtClean="0"/>
              <a:t>Four Main Components of ALE I and II</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729"/>
    </mc:Choice>
    <mc:Fallback xmlns="">
      <p:transition spd="slow" advTm="13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p:txBody>
          <a:bodyPr>
            <a:normAutofit lnSpcReduction="10000"/>
          </a:bodyPr>
          <a:lstStyle/>
          <a:p>
            <a:pPr eaLnBrk="1" hangingPunct="1">
              <a:lnSpc>
                <a:spcPct val="90000"/>
              </a:lnSpc>
            </a:pPr>
            <a:r>
              <a:rPr lang="en-US" altLang="en-US" sz="2800" dirty="0" smtClean="0"/>
              <a:t>The ALE Major Project, also referred to as the culminating activity, should focus on research problems and/or practitioner issues in public health</a:t>
            </a:r>
          </a:p>
          <a:p>
            <a:pPr eaLnBrk="1" hangingPunct="1">
              <a:lnSpc>
                <a:spcPct val="90000"/>
              </a:lnSpc>
            </a:pPr>
            <a:endParaRPr lang="en-US" altLang="en-US" sz="2800" dirty="0" smtClean="0"/>
          </a:p>
          <a:p>
            <a:pPr>
              <a:lnSpc>
                <a:spcPct val="90000"/>
              </a:lnSpc>
            </a:pPr>
            <a:r>
              <a:rPr lang="en-US" altLang="en-US" sz="2800" dirty="0" smtClean="0"/>
              <a:t>The major project is the responsibility of the student  during the experience (under the supervision of the ALE Site Supervisor).</a:t>
            </a:r>
          </a:p>
          <a:p>
            <a:pPr eaLnBrk="1" hangingPunct="1">
              <a:lnSpc>
                <a:spcPct val="90000"/>
              </a:lnSpc>
            </a:pPr>
            <a:endParaRPr lang="en-US" altLang="en-US" sz="2800" dirty="0" smtClean="0"/>
          </a:p>
          <a:p>
            <a:pPr eaLnBrk="1" hangingPunct="1">
              <a:lnSpc>
                <a:spcPct val="90000"/>
              </a:lnSpc>
            </a:pPr>
            <a:r>
              <a:rPr lang="en-US" altLang="en-US" sz="2800" dirty="0" smtClean="0"/>
              <a:t>The project is determined by joint agreement among the ALE Site Supervisor, the ALE Faculty Advisor  and the student.</a:t>
            </a:r>
          </a:p>
        </p:txBody>
      </p:sp>
      <p:sp>
        <p:nvSpPr>
          <p:cNvPr id="8194" name="Rectangle 2"/>
          <p:cNvSpPr>
            <a:spLocks noGrp="1" noChangeArrowheads="1"/>
          </p:cNvSpPr>
          <p:nvPr>
            <p:ph type="title"/>
          </p:nvPr>
        </p:nvSpPr>
        <p:spPr/>
        <p:txBody>
          <a:bodyPr/>
          <a:lstStyle/>
          <a:p>
            <a:pPr algn="ctr" eaLnBrk="1" hangingPunct="1"/>
            <a:r>
              <a:rPr lang="en-US" altLang="en-US" dirty="0" smtClean="0"/>
              <a:t>The ALE Major Project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959"/>
    </mc:Choice>
    <mc:Fallback xmlns="">
      <p:transition spd="slow" advTm="25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smtClean="0"/>
              <a:t>Students are required to complete their Major Project (culminating activity) during ALE I and II.  The planning phase of the Major Project occurs during ALE I.  The Major Project implementation phase occurs during ALE II. </a:t>
            </a:r>
          </a:p>
          <a:p>
            <a:pPr lvl="0">
              <a:buNone/>
            </a:pPr>
            <a:endParaRPr lang="en-US" dirty="0" smtClean="0"/>
          </a:p>
          <a:p>
            <a:pPr lvl="0"/>
            <a:r>
              <a:rPr lang="en-US" dirty="0" smtClean="0"/>
              <a:t>Students are required to present the ALE I and I assignments in a professional binder and the results of their Major Project during the MPH Poster Session.</a:t>
            </a:r>
            <a:endParaRPr lang="en-US" b="1" dirty="0" smtClean="0"/>
          </a:p>
          <a:p>
            <a:endParaRPr lang="en-US" dirty="0"/>
          </a:p>
        </p:txBody>
      </p:sp>
      <p:sp>
        <p:nvSpPr>
          <p:cNvPr id="3" name="Title 2"/>
          <p:cNvSpPr>
            <a:spLocks noGrp="1"/>
          </p:cNvSpPr>
          <p:nvPr>
            <p:ph type="title"/>
          </p:nvPr>
        </p:nvSpPr>
        <p:spPr/>
        <p:txBody>
          <a:bodyPr/>
          <a:lstStyle/>
          <a:p>
            <a:pPr algn="ctr"/>
            <a:r>
              <a:rPr lang="en-US" dirty="0" smtClean="0"/>
              <a:t>The ALE Major Project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980"/>
    </mc:Choice>
    <mc:Fallback xmlns="">
      <p:transition spd="slow" advTm="23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p:txBody>
          <a:bodyPr>
            <a:normAutofit fontScale="92500" lnSpcReduction="20000"/>
          </a:bodyPr>
          <a:lstStyle/>
          <a:p>
            <a:pPr>
              <a:buNone/>
            </a:pPr>
            <a:endParaRPr lang="en-US" b="1" dirty="0" smtClean="0"/>
          </a:p>
          <a:p>
            <a:pPr lvl="0"/>
            <a:r>
              <a:rPr lang="en-US" b="1" dirty="0" smtClean="0"/>
              <a:t>Professional Practice Activities (PPAs) On Site Hours: </a:t>
            </a:r>
            <a:r>
              <a:rPr lang="en-US" dirty="0" smtClean="0"/>
              <a:t>Students are required to spend time at the agency to observe how the site supervisor and coworkers provide their services to the community. Students are required to participate in ongoing PPAs (i.e. attending committee meetings, planning meetings, interaction with clients and onsite work related to the Major Project).  </a:t>
            </a:r>
          </a:p>
          <a:p>
            <a:pPr lvl="0"/>
            <a:endParaRPr lang="en-US" dirty="0" smtClean="0"/>
          </a:p>
          <a:p>
            <a:pPr lvl="0"/>
            <a:r>
              <a:rPr lang="en-US" dirty="0" smtClean="0"/>
              <a:t>To participate in PPAs students are required to complete 100 onsite hours during ALE I and 200 onsite hours during ALE II. </a:t>
            </a:r>
            <a:endParaRPr lang="en-US" b="1" dirty="0" smtClean="0"/>
          </a:p>
          <a:p>
            <a:pPr eaLnBrk="1" hangingPunct="1"/>
            <a:endParaRPr lang="en-US" altLang="en-US" dirty="0" smtClean="0"/>
          </a:p>
        </p:txBody>
      </p:sp>
      <p:sp>
        <p:nvSpPr>
          <p:cNvPr id="9218" name="Rectangle 2"/>
          <p:cNvSpPr>
            <a:spLocks noGrp="1" noChangeArrowheads="1"/>
          </p:cNvSpPr>
          <p:nvPr>
            <p:ph type="title"/>
          </p:nvPr>
        </p:nvSpPr>
        <p:spPr/>
        <p:txBody>
          <a:bodyPr>
            <a:normAutofit fontScale="90000"/>
          </a:bodyPr>
          <a:lstStyle/>
          <a:p>
            <a:pPr algn="ctr" eaLnBrk="1" hangingPunct="1"/>
            <a:r>
              <a:rPr lang="en-US" altLang="en-US" dirty="0" smtClean="0"/>
              <a:t> The ALE Professional Practice </a:t>
            </a:r>
            <a:br>
              <a:rPr lang="en-US" altLang="en-US" dirty="0" smtClean="0"/>
            </a:br>
            <a:r>
              <a:rPr lang="en-US" altLang="en-US" dirty="0" smtClean="0"/>
              <a:t>Activities (PPAs)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626"/>
    </mc:Choice>
    <mc:Fallback xmlns="">
      <p:transition spd="slow" advTm="35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At the completion of ALE  I and II students are responsible for submitting a professionally prepared binder</a:t>
            </a:r>
            <a:r>
              <a:rPr lang="en-US" b="1" dirty="0" smtClean="0"/>
              <a:t>. </a:t>
            </a:r>
            <a:r>
              <a:rPr lang="en-US" dirty="0" smtClean="0"/>
              <a:t>These binders contain all of the ALE I and II assignments and evaluations.</a:t>
            </a:r>
            <a:endParaRPr lang="en-US" b="1" dirty="0" smtClean="0"/>
          </a:p>
          <a:p>
            <a:pPr>
              <a:buNone/>
            </a:pPr>
            <a:endParaRPr lang="en-US" b="1" dirty="0" smtClean="0"/>
          </a:p>
          <a:p>
            <a:r>
              <a:rPr lang="en-US" dirty="0" smtClean="0"/>
              <a:t>The professional binder demonstrates the student’s writing and organizational skills, ability to adhere to guidelines and attention to detail. </a:t>
            </a:r>
          </a:p>
          <a:p>
            <a:pPr>
              <a:buNone/>
            </a:pPr>
            <a:endParaRPr lang="en-US" dirty="0" smtClean="0"/>
          </a:p>
          <a:p>
            <a:r>
              <a:rPr lang="en-US" dirty="0" smtClean="0"/>
              <a:t>This binder is often used as a project sample during the students’ employment interviews.</a:t>
            </a:r>
            <a:endParaRPr lang="en-US" dirty="0"/>
          </a:p>
        </p:txBody>
      </p:sp>
      <p:sp>
        <p:nvSpPr>
          <p:cNvPr id="3" name="Title 2"/>
          <p:cNvSpPr>
            <a:spLocks noGrp="1"/>
          </p:cNvSpPr>
          <p:nvPr>
            <p:ph type="title"/>
          </p:nvPr>
        </p:nvSpPr>
        <p:spPr/>
        <p:txBody>
          <a:bodyPr/>
          <a:lstStyle/>
          <a:p>
            <a:r>
              <a:rPr lang="en-US" dirty="0" smtClean="0"/>
              <a:t>The ALE I and II Professional Binders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676"/>
    </mc:Choice>
    <mc:Fallback xmlns="">
      <p:transition spd="slow" advTm="27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b="1" dirty="0" smtClean="0"/>
              <a:t>MPH Professional Poster Presentation</a:t>
            </a:r>
            <a:r>
              <a:rPr lang="en-US" dirty="0" smtClean="0"/>
              <a:t>: At the end of ALE II,  each student  produces a professional poster that summarizes the Major Project.  </a:t>
            </a:r>
          </a:p>
          <a:p>
            <a:pPr lvl="0"/>
            <a:endParaRPr lang="en-US" dirty="0" smtClean="0"/>
          </a:p>
          <a:p>
            <a:pPr lvl="0"/>
            <a:r>
              <a:rPr lang="en-US" dirty="0" smtClean="0"/>
              <a:t>Students prepare handouts that summarize the Major Project. Posters are presented at the end of each semester to faculty, students, ALE Site Supervisor and invited community members. </a:t>
            </a:r>
          </a:p>
          <a:p>
            <a:endParaRPr lang="en-US" dirty="0"/>
          </a:p>
        </p:txBody>
      </p:sp>
      <p:sp>
        <p:nvSpPr>
          <p:cNvPr id="3" name="Title 2"/>
          <p:cNvSpPr>
            <a:spLocks noGrp="1"/>
          </p:cNvSpPr>
          <p:nvPr>
            <p:ph type="title"/>
          </p:nvPr>
        </p:nvSpPr>
        <p:spPr/>
        <p:txBody>
          <a:bodyPr/>
          <a:lstStyle/>
          <a:p>
            <a:pPr algn="ctr"/>
            <a:r>
              <a:rPr lang="en-US" dirty="0" smtClean="0"/>
              <a:t>The MPH Poster Session</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426"/>
    </mc:Choice>
    <mc:Fallback xmlns="">
      <p:transition spd="slow" advTm="22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ctrTitle"/>
          </p:nvPr>
        </p:nvSpPr>
        <p:spPr/>
        <p:txBody>
          <a:bodyPr/>
          <a:lstStyle/>
          <a:p>
            <a:pPr eaLnBrk="1" hangingPunct="1"/>
            <a:r>
              <a:rPr lang="en-US" altLang="en-US" dirty="0" smtClean="0"/>
              <a:t>Student Responsibilities</a:t>
            </a:r>
          </a:p>
        </p:txBody>
      </p:sp>
      <p:sp>
        <p:nvSpPr>
          <p:cNvPr id="12291" name="Rectangle 5"/>
          <p:cNvSpPr>
            <a:spLocks noGrp="1" noChangeArrowheads="1"/>
          </p:cNvSpPr>
          <p:nvPr>
            <p:ph type="subTitle" idx="1"/>
          </p:nvPr>
        </p:nvSpPr>
        <p:spPr/>
        <p:txBody>
          <a:bodyPr/>
          <a:lstStyle/>
          <a:p>
            <a:pPr eaLnBrk="1" hangingPunct="1"/>
            <a:r>
              <a:rPr lang="en-US" altLang="en-US" dirty="0" smtClean="0"/>
              <a:t>MPH Applied Learning Experience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97"/>
    </mc:Choice>
    <mc:Fallback xmlns="">
      <p:transition spd="slow" advTm="3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The following 16 items address the areas of responsibility of the student during their  time at the ALE site.</a:t>
            </a:r>
          </a:p>
          <a:p>
            <a:endParaRPr lang="en-US" dirty="0" smtClean="0"/>
          </a:p>
          <a:p>
            <a:r>
              <a:rPr lang="en-US" dirty="0" smtClean="0"/>
              <a:t>Review of the responsibilities are important so that you, as an ALE Site Supervisor,  have a thorough understanding of what is expected from the student.</a:t>
            </a:r>
          </a:p>
          <a:p>
            <a:endParaRPr lang="en-US" dirty="0" smtClean="0"/>
          </a:p>
          <a:p>
            <a:r>
              <a:rPr lang="en-US" dirty="0" smtClean="0"/>
              <a:t>The ALE Faculty Supervisor reviews these responsibilities with the student during the ALE preparation classes held during the first half of the semester in ALE I.</a:t>
            </a:r>
            <a:endParaRPr lang="en-US" dirty="0"/>
          </a:p>
        </p:txBody>
      </p:sp>
      <p:sp>
        <p:nvSpPr>
          <p:cNvPr id="3" name="Title 2"/>
          <p:cNvSpPr>
            <a:spLocks noGrp="1"/>
          </p:cNvSpPr>
          <p:nvPr>
            <p:ph type="title"/>
          </p:nvPr>
        </p:nvSpPr>
        <p:spPr/>
        <p:txBody>
          <a:bodyPr>
            <a:normAutofit/>
          </a:bodyPr>
          <a:lstStyle/>
          <a:p>
            <a:pPr algn="ctr"/>
            <a:r>
              <a:rPr lang="en-US" altLang="en-US" sz="3200" dirty="0" smtClean="0"/>
              <a:t>Student Responsibilities at the ALE Site </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374"/>
    </mc:Choice>
    <mc:Fallback xmlns="">
      <p:transition spd="slow" advTm="25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idx="1"/>
          </p:nvPr>
        </p:nvSpPr>
        <p:spPr>
          <a:xfrm>
            <a:off x="304800" y="1143000"/>
            <a:ext cx="8229600" cy="4876800"/>
          </a:xfrm>
        </p:spPr>
        <p:txBody>
          <a:bodyPr>
            <a:normAutofit fontScale="40000" lnSpcReduction="20000"/>
          </a:bodyPr>
          <a:lstStyle/>
          <a:p>
            <a:pPr>
              <a:buNone/>
            </a:pPr>
            <a:r>
              <a:rPr lang="en-US" dirty="0" smtClean="0"/>
              <a:t> </a:t>
            </a:r>
          </a:p>
          <a:p>
            <a:pPr lvl="0">
              <a:buNone/>
            </a:pPr>
            <a:r>
              <a:rPr lang="en-US" sz="5000" dirty="0" smtClean="0"/>
              <a:t>1.		ALE I and II takes place at one agency site  during consecutive 	semesters. Once the site is selected and the student commits to 	completing the experience at that site, the 	student cannot change 	his/her site selection.  Any adjustments in schedule that need to 	be made are to be cleared with both the ALE Site Supervisor and 	the ALE Faculty Advisor.  </a:t>
            </a:r>
          </a:p>
          <a:p>
            <a:pPr>
              <a:buNone/>
            </a:pPr>
            <a:r>
              <a:rPr lang="en-US" sz="5000" dirty="0" smtClean="0"/>
              <a:t> </a:t>
            </a:r>
          </a:p>
          <a:p>
            <a:pPr marL="624078" lvl="0" indent="-514350">
              <a:buNone/>
            </a:pPr>
            <a:r>
              <a:rPr lang="en-US" sz="5000" dirty="0" smtClean="0"/>
              <a:t>2.   		 Agency policies, dress codes and procedures appropriate for 	 professional staff members will be followed by the student.</a:t>
            </a:r>
          </a:p>
          <a:p>
            <a:pPr>
              <a:buNone/>
            </a:pPr>
            <a:r>
              <a:rPr lang="en-US" sz="5000" dirty="0" smtClean="0"/>
              <a:t> </a:t>
            </a:r>
          </a:p>
          <a:p>
            <a:pPr lvl="0">
              <a:buNone/>
            </a:pPr>
            <a:r>
              <a:rPr lang="en-US" sz="5000" dirty="0" smtClean="0"/>
              <a:t>3.     	The student is responsible for his/her actions during the 	experience.    Students  who arrive at the site under the influence 	of drugs and/or alcohol are subject to an automatic failure for 	ALE I and II.  If this situation occurs, the student will be removed 	from the site.</a:t>
            </a:r>
          </a:p>
          <a:p>
            <a:pPr>
              <a:buNone/>
            </a:pPr>
            <a:endParaRPr lang="en-US" sz="4200" dirty="0" smtClean="0"/>
          </a:p>
          <a:p>
            <a:pPr>
              <a:buNone/>
            </a:pPr>
            <a:endParaRPr lang="en-US" dirty="0" smtClean="0"/>
          </a:p>
          <a:p>
            <a:pPr eaLnBrk="1" hangingPunct="1">
              <a:buNone/>
            </a:pPr>
            <a:endParaRPr lang="en-US" altLang="en-US" dirty="0" smtClean="0"/>
          </a:p>
        </p:txBody>
      </p:sp>
      <p:sp>
        <p:nvSpPr>
          <p:cNvPr id="13314" name="Rectangle 2"/>
          <p:cNvSpPr>
            <a:spLocks noGrp="1" noChangeArrowheads="1"/>
          </p:cNvSpPr>
          <p:nvPr>
            <p:ph type="title"/>
          </p:nvPr>
        </p:nvSpPr>
        <p:spPr>
          <a:xfrm>
            <a:off x="457200" y="274638"/>
            <a:ext cx="8229600" cy="944562"/>
          </a:xfrm>
        </p:spPr>
        <p:txBody>
          <a:bodyPr>
            <a:normAutofit/>
          </a:bodyPr>
          <a:lstStyle/>
          <a:p>
            <a:pPr algn="ctr" eaLnBrk="1" hangingPunct="1"/>
            <a:r>
              <a:rPr lang="en-US" altLang="en-US" sz="2800" dirty="0" smtClean="0"/>
              <a:t>Student Responsibilities at the ALE Site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438"/>
    </mc:Choice>
    <mc:Fallback xmlns="">
      <p:transition spd="slow" advTm="49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marL="624078" lvl="0" indent="-514350">
              <a:buNone/>
            </a:pPr>
            <a:r>
              <a:rPr lang="en-US" dirty="0" smtClean="0"/>
              <a:t>4.	Students are expected to produce original material for their Major Project.  Students who </a:t>
            </a:r>
            <a:r>
              <a:rPr lang="en-US" b="1" dirty="0" smtClean="0"/>
              <a:t>plagiarize </a:t>
            </a:r>
            <a:r>
              <a:rPr lang="en-US" dirty="0" smtClean="0"/>
              <a:t>materials from agency staff members or other sources are subject to automatic failure for ALE I and II. If this situation occurs, the student will be removed from the site.</a:t>
            </a:r>
          </a:p>
          <a:p>
            <a:pPr marL="624078" lvl="0" indent="-514350">
              <a:buAutoNum type="arabicPeriod" startAt="4"/>
            </a:pPr>
            <a:endParaRPr lang="en-US" dirty="0" smtClean="0"/>
          </a:p>
          <a:p>
            <a:pPr marL="624078" lvl="0" indent="-514350">
              <a:buNone/>
            </a:pPr>
            <a:r>
              <a:rPr lang="en-US" dirty="0" smtClean="0"/>
              <a:t>5.	Professional responsibility that includes confidentially is expected of the student.</a:t>
            </a:r>
          </a:p>
          <a:p>
            <a:pPr>
              <a:buNone/>
            </a:pPr>
            <a:r>
              <a:rPr lang="en-US" dirty="0" smtClean="0"/>
              <a:t> </a:t>
            </a:r>
          </a:p>
          <a:p>
            <a:pPr>
              <a:buNone/>
            </a:pPr>
            <a:r>
              <a:rPr lang="en-US" b="1" dirty="0" smtClean="0"/>
              <a:t>	CONFIDENTIALLY IS TO BE MAINTAINED WITHOUT EXCEPTION</a:t>
            </a:r>
            <a:r>
              <a:rPr lang="en-US" dirty="0" smtClean="0"/>
              <a:t>.  This is a most important area of concern.  Divulging information about a client or about confidential agency matters is professionally unethical.  A breach in confidentiality could result in legal action, dismissal from the site, a grade of failure for ALE I and II, as well as ruining the initial phase of a professional career.</a:t>
            </a:r>
          </a:p>
          <a:p>
            <a:endParaRPr lang="en-US" dirty="0"/>
          </a:p>
        </p:txBody>
      </p:sp>
      <p:sp>
        <p:nvSpPr>
          <p:cNvPr id="3" name="Title 2"/>
          <p:cNvSpPr>
            <a:spLocks noGrp="1"/>
          </p:cNvSpPr>
          <p:nvPr>
            <p:ph type="title"/>
          </p:nvPr>
        </p:nvSpPr>
        <p:spPr/>
        <p:txBody>
          <a:bodyPr>
            <a:normAutofit/>
          </a:bodyPr>
          <a:lstStyle/>
          <a:p>
            <a:pPr algn="ctr"/>
            <a:r>
              <a:rPr lang="en-US" altLang="en-US" sz="3200" dirty="0" smtClean="0"/>
              <a:t>Student Responsibilities at the ALE Site </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603"/>
    </mc:Choice>
    <mc:Fallback xmlns="">
      <p:transition spd="slow" advTm="42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p:txBody>
          <a:bodyPr>
            <a:normAutofit fontScale="92500" lnSpcReduction="20000"/>
          </a:bodyPr>
          <a:lstStyle/>
          <a:p>
            <a:pPr eaLnBrk="1" hangingPunct="1"/>
            <a:r>
              <a:rPr lang="en-US" altLang="en-US" dirty="0" smtClean="0"/>
              <a:t>The Purpose of this Site Supervisor Applied Learning Experience (ALE) Orientation is to:</a:t>
            </a:r>
          </a:p>
          <a:p>
            <a:pPr eaLnBrk="1" hangingPunct="1"/>
            <a:endParaRPr lang="en-US" altLang="en-US" dirty="0" smtClean="0"/>
          </a:p>
          <a:p>
            <a:pPr lvl="1"/>
            <a:r>
              <a:rPr lang="en-US" altLang="en-US" dirty="0" smtClean="0"/>
              <a:t>Provide an overview  of the Applied Learning Experience (ALE) in the MPH Program.</a:t>
            </a:r>
          </a:p>
          <a:p>
            <a:pPr lvl="1">
              <a:buNone/>
            </a:pPr>
            <a:endParaRPr lang="en-US" altLang="en-US" dirty="0" smtClean="0"/>
          </a:p>
          <a:p>
            <a:pPr lvl="1"/>
            <a:r>
              <a:rPr lang="en-US" altLang="en-US" dirty="0" smtClean="0"/>
              <a:t>Provide an overview of your role and responsibilities as an ALE Site Supervisor and the role of your agency during the ALE.</a:t>
            </a:r>
          </a:p>
          <a:p>
            <a:pPr lvl="1"/>
            <a:endParaRPr lang="en-US" altLang="en-US" dirty="0" smtClean="0"/>
          </a:p>
          <a:p>
            <a:pPr lvl="1"/>
            <a:r>
              <a:rPr lang="en-US" altLang="en-US" dirty="0" smtClean="0"/>
              <a:t>Provide an overview of  the role and responsibilities of the MPH student during the ALE. </a:t>
            </a:r>
          </a:p>
          <a:p>
            <a:pPr lvl="1"/>
            <a:endParaRPr lang="en-US" altLang="en-US" dirty="0" smtClean="0"/>
          </a:p>
          <a:p>
            <a:pPr lvl="1"/>
            <a:r>
              <a:rPr lang="en-US" altLang="en-US" dirty="0" smtClean="0"/>
              <a:t>Provide an overview of  the role and responsibilities of the ALE Faculty Advisor and the Department of Health during the ALE.</a:t>
            </a:r>
          </a:p>
        </p:txBody>
      </p:sp>
      <p:sp>
        <p:nvSpPr>
          <p:cNvPr id="3074" name="Rectangle 2"/>
          <p:cNvSpPr>
            <a:spLocks noGrp="1" noChangeArrowheads="1"/>
          </p:cNvSpPr>
          <p:nvPr>
            <p:ph type="title"/>
          </p:nvPr>
        </p:nvSpPr>
        <p:spPr>
          <a:xfrm>
            <a:off x="457200" y="0"/>
            <a:ext cx="8229600" cy="1143000"/>
          </a:xfrm>
        </p:spPr>
        <p:txBody>
          <a:bodyPr>
            <a:normAutofit fontScale="90000"/>
          </a:bodyPr>
          <a:lstStyle/>
          <a:p>
            <a:pPr algn="ctr" eaLnBrk="1" hangingPunct="1"/>
            <a:r>
              <a:rPr lang="en-US" altLang="en-US" sz="4000" dirty="0" smtClean="0"/>
              <a:t/>
            </a:r>
            <a:br>
              <a:rPr lang="en-US" altLang="en-US" sz="4000" dirty="0" smtClean="0"/>
            </a:br>
            <a:r>
              <a:rPr lang="en-US" altLang="en-US" sz="3600" dirty="0" smtClean="0"/>
              <a:t>ALE Site Supervisor Orientation Objectives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087"/>
    </mc:Choice>
    <mc:Fallback xmlns="">
      <p:transition spd="slow" advTm="27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marL="624078" indent="-514350">
              <a:buNone/>
            </a:pPr>
            <a:r>
              <a:rPr lang="en-US" b="1" dirty="0" smtClean="0"/>
              <a:t>6.	The Major Project:</a:t>
            </a:r>
            <a:r>
              <a:rPr lang="en-US" dirty="0" smtClean="0"/>
              <a:t> </a:t>
            </a:r>
            <a:r>
              <a:rPr lang="en-US" b="1" dirty="0" smtClean="0"/>
              <a:t>A major project is the responsibility of the student during ALE I and II</a:t>
            </a:r>
            <a:r>
              <a:rPr lang="en-US" dirty="0" smtClean="0"/>
              <a:t>. The student's project is determined by joint agreement among the Agency Site Supervisor, the ALE Faculty Advisor and the student.  The document "Major Project Summary Form” is completed, signed by the Agency Site Supervisor and student and returned to the ALE Faculty Advisor for his/her signature.  This becomes a contract that the student is to fulfill before the experience ends. </a:t>
            </a:r>
          </a:p>
          <a:p>
            <a:pPr marL="624078" indent="-514350">
              <a:buNone/>
            </a:pPr>
            <a:endParaRPr lang="en-US" b="1" dirty="0" smtClean="0"/>
          </a:p>
          <a:p>
            <a:pPr marL="624078" indent="-514350">
              <a:buNone/>
            </a:pPr>
            <a:r>
              <a:rPr lang="en-US" b="1" dirty="0" smtClean="0"/>
              <a:t>	This form needs to be completed during  ALE I (Traditional Format) or completed before the start of ALE I (Accelerated Format).  </a:t>
            </a:r>
            <a:r>
              <a:rPr lang="en-US" dirty="0" smtClean="0"/>
              <a:t>The  Major Project enables the agency to complete an area of work or research which otherwise could not have been undertaken.  It provides the student with an opportunity to demonstrate his/her ability to function as a public health professional. The completed project may serve as an important example of the type of work the student is able to accomplish in an actual work setting. </a:t>
            </a:r>
            <a:endParaRPr lang="en-US" dirty="0"/>
          </a:p>
        </p:txBody>
      </p:sp>
      <p:sp>
        <p:nvSpPr>
          <p:cNvPr id="3" name="Title 2"/>
          <p:cNvSpPr>
            <a:spLocks noGrp="1"/>
          </p:cNvSpPr>
          <p:nvPr>
            <p:ph type="title"/>
          </p:nvPr>
        </p:nvSpPr>
        <p:spPr/>
        <p:txBody>
          <a:bodyPr>
            <a:normAutofit/>
          </a:bodyPr>
          <a:lstStyle/>
          <a:p>
            <a:pPr algn="ctr"/>
            <a:r>
              <a:rPr lang="en-US" altLang="en-US" sz="3200" dirty="0" smtClean="0"/>
              <a:t>Student Responsibilities at the ALE Site </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981"/>
    </mc:Choice>
    <mc:Fallback xmlns="">
      <p:transition spd="slow" advTm="62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marL="624078" indent="-514350">
              <a:buNone/>
            </a:pPr>
            <a:r>
              <a:rPr lang="en-US" dirty="0" smtClean="0"/>
              <a:t>7.</a:t>
            </a:r>
            <a:r>
              <a:rPr lang="en-US" b="1" dirty="0" smtClean="0"/>
              <a:t>	Professional Practice Activities (PPAs)</a:t>
            </a:r>
            <a:r>
              <a:rPr lang="en-US" dirty="0" smtClean="0"/>
              <a:t>:  </a:t>
            </a:r>
            <a:r>
              <a:rPr lang="en-US" b="1" dirty="0" smtClean="0"/>
              <a:t>In addition to the Major Project, students are expected to participate  PPAs at the agency.  </a:t>
            </a:r>
            <a:r>
              <a:rPr lang="en-US" dirty="0" smtClean="0"/>
              <a:t>These activities include:</a:t>
            </a:r>
            <a:r>
              <a:rPr lang="en-US" b="1" dirty="0" smtClean="0"/>
              <a:t> </a:t>
            </a:r>
            <a:r>
              <a:rPr lang="en-US" dirty="0" smtClean="0"/>
              <a:t>include observation and participation in supervisors and staff work activities, interacting with clients/patients, attending meetings (agency and coalition meetings) and providing support for agency activities.  Students and  Site Supervisors will complete a </a:t>
            </a:r>
            <a:r>
              <a:rPr lang="en-US" b="1" dirty="0" smtClean="0"/>
              <a:t>PPAs Form </a:t>
            </a:r>
            <a:r>
              <a:rPr lang="en-US" dirty="0" smtClean="0"/>
              <a:t>to identify the types of professional activities and time commitments needed to complete these activities at the agency.</a:t>
            </a:r>
          </a:p>
          <a:p>
            <a:pPr marL="624078" indent="-514350">
              <a:buNone/>
            </a:pPr>
            <a:endParaRPr lang="en-US" dirty="0" smtClean="0"/>
          </a:p>
          <a:p>
            <a:pPr>
              <a:buNone/>
            </a:pPr>
            <a:r>
              <a:rPr lang="en-US" dirty="0" smtClean="0"/>
              <a:t>8.	    The student is expected to establish and maintain good rapport    </a:t>
            </a:r>
          </a:p>
          <a:p>
            <a:pPr>
              <a:buNone/>
            </a:pPr>
            <a:r>
              <a:rPr lang="en-US" dirty="0" smtClean="0"/>
              <a:t>         with his/her supervisor, co-workers and others within the    </a:t>
            </a:r>
          </a:p>
          <a:p>
            <a:pPr>
              <a:buNone/>
            </a:pPr>
            <a:r>
              <a:rPr lang="en-US" dirty="0" smtClean="0"/>
              <a:t>         facility and the community where interaction occurs.  He/she is </a:t>
            </a:r>
          </a:p>
          <a:p>
            <a:pPr>
              <a:buNone/>
            </a:pPr>
            <a:r>
              <a:rPr lang="en-US" dirty="0" smtClean="0"/>
              <a:t>         to conduct himself/herself in a professional manner throughout   </a:t>
            </a:r>
          </a:p>
          <a:p>
            <a:pPr>
              <a:buNone/>
            </a:pPr>
            <a:r>
              <a:rPr lang="en-US" dirty="0" smtClean="0"/>
              <a:t>         the experience.</a:t>
            </a:r>
          </a:p>
          <a:p>
            <a:endParaRPr lang="en-US" dirty="0"/>
          </a:p>
        </p:txBody>
      </p:sp>
      <p:sp>
        <p:nvSpPr>
          <p:cNvPr id="3" name="Title 2"/>
          <p:cNvSpPr>
            <a:spLocks noGrp="1"/>
          </p:cNvSpPr>
          <p:nvPr>
            <p:ph type="title"/>
          </p:nvPr>
        </p:nvSpPr>
        <p:spPr/>
        <p:txBody>
          <a:bodyPr>
            <a:normAutofit/>
          </a:bodyPr>
          <a:lstStyle/>
          <a:p>
            <a:pPr algn="ctr"/>
            <a:r>
              <a:rPr lang="en-US" altLang="en-US" sz="3200" dirty="0" smtClean="0"/>
              <a:t>Student Responsibilities at the ALE Site </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390"/>
    </mc:Choice>
    <mc:Fallback xmlns="">
      <p:transition spd="slow" advTm="46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4525963"/>
          </a:xfrm>
        </p:spPr>
        <p:txBody>
          <a:bodyPr>
            <a:normAutofit fontScale="85000" lnSpcReduction="10000"/>
          </a:bodyPr>
          <a:lstStyle/>
          <a:p>
            <a:pPr>
              <a:buNone/>
            </a:pPr>
            <a:r>
              <a:rPr lang="en-US" dirty="0" smtClean="0"/>
              <a:t> 9.	The student is to maintain good communications with 	the Agency Site Supervisor and  the ALE Faculty Advisor.  	Should difficulties arise at the placement site the student 	should discuss the situation first with the Agency Site 	Supervisor. If unresolved, the student should then inform 	the ALE Faculty Advisor.</a:t>
            </a:r>
          </a:p>
          <a:p>
            <a:pPr>
              <a:buNone/>
            </a:pPr>
            <a:endParaRPr lang="en-US" dirty="0" smtClean="0"/>
          </a:p>
          <a:p>
            <a:pPr marL="624078" indent="-514350">
              <a:buNone/>
            </a:pPr>
            <a:r>
              <a:rPr lang="en-US" dirty="0" smtClean="0"/>
              <a:t>10.		The student is entitled to observe his/her religious 	holidays.  Students should not schedule time at the 	agency during religious holidays. The students 	should inform the Agency Site Supervisor if time will  	be missed because of observation of religious holidays.</a:t>
            </a:r>
          </a:p>
          <a:p>
            <a:pPr>
              <a:buNone/>
            </a:pPr>
            <a:r>
              <a:rPr lang="en-US" dirty="0" smtClean="0"/>
              <a:t> </a:t>
            </a:r>
          </a:p>
          <a:p>
            <a:endParaRPr lang="en-US" dirty="0"/>
          </a:p>
        </p:txBody>
      </p:sp>
      <p:sp>
        <p:nvSpPr>
          <p:cNvPr id="3" name="Title 2"/>
          <p:cNvSpPr>
            <a:spLocks noGrp="1"/>
          </p:cNvSpPr>
          <p:nvPr>
            <p:ph type="title"/>
          </p:nvPr>
        </p:nvSpPr>
        <p:spPr>
          <a:xfrm>
            <a:off x="457200" y="0"/>
            <a:ext cx="8229600" cy="1143000"/>
          </a:xfrm>
        </p:spPr>
        <p:txBody>
          <a:bodyPr>
            <a:normAutofit/>
          </a:bodyPr>
          <a:lstStyle/>
          <a:p>
            <a:pPr algn="ctr"/>
            <a:r>
              <a:rPr lang="en-US" altLang="en-US" sz="3200" dirty="0" smtClean="0"/>
              <a:t>Student Responsibilities at the ALE Site </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069"/>
    </mc:Choice>
    <mc:Fallback xmlns="">
      <p:transition spd="slow" advTm="34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marL="624078" indent="-514350">
              <a:buNone/>
            </a:pPr>
            <a:r>
              <a:rPr lang="en-US" dirty="0" smtClean="0"/>
              <a:t>11.	The student will</a:t>
            </a:r>
            <a:r>
              <a:rPr lang="en-US" b="1" dirty="0" smtClean="0"/>
              <a:t> </a:t>
            </a:r>
            <a:r>
              <a:rPr lang="en-US" dirty="0" smtClean="0"/>
              <a:t>maintain a log of Major Project and PPAs. This log is to be electronically sent to the  ALE Faculty Advisor at the end of every two weeks. Additionally, logs need to be included in the project binders for ALE I and II. It is to be typed and neatly organized.  The quality of log submissions will be reflected in the final grade. </a:t>
            </a:r>
          </a:p>
          <a:p>
            <a:pPr marL="624078" indent="-514350">
              <a:buNone/>
            </a:pPr>
            <a:r>
              <a:rPr lang="en-US" dirty="0" smtClean="0"/>
              <a:t>	</a:t>
            </a:r>
          </a:p>
          <a:p>
            <a:pPr marL="624078" indent="-514350">
              <a:buNone/>
            </a:pPr>
            <a:r>
              <a:rPr lang="en-US" dirty="0" smtClean="0"/>
              <a:t>	In addition to the daily log of activities documenting Major Project and PPAs, the student is to write a minimum of one "insight" for each week.  The "insight" describes some thought or/discovery he/she has made regarding working as a professional. Logs need to include daily hours, weekly hours, and cumulative hours.  </a:t>
            </a:r>
            <a:r>
              <a:rPr lang="en-US" b="1" dirty="0" smtClean="0"/>
              <a:t>All logs  need to be signed by the Site Supervisor to ensure that the student is maintaining the hours at the site during the planning and implementation of the major project and participation in PPAs.</a:t>
            </a:r>
            <a:endParaRPr lang="en-US" dirty="0" smtClean="0"/>
          </a:p>
          <a:p>
            <a:pPr marL="624078" indent="-514350">
              <a:buAutoNum type="arabicPeriod" startAt="11"/>
            </a:pPr>
            <a:endParaRPr lang="en-US" dirty="0"/>
          </a:p>
        </p:txBody>
      </p:sp>
      <p:sp>
        <p:nvSpPr>
          <p:cNvPr id="3" name="Title 2"/>
          <p:cNvSpPr>
            <a:spLocks noGrp="1"/>
          </p:cNvSpPr>
          <p:nvPr>
            <p:ph type="title"/>
          </p:nvPr>
        </p:nvSpPr>
        <p:spPr/>
        <p:txBody>
          <a:bodyPr>
            <a:normAutofit/>
          </a:bodyPr>
          <a:lstStyle/>
          <a:p>
            <a:pPr algn="ctr"/>
            <a:r>
              <a:rPr lang="en-US" altLang="en-US" sz="3200" dirty="0" smtClean="0"/>
              <a:t>Student Responsibilities at the ALE Site </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934"/>
    </mc:Choice>
    <mc:Fallback xmlns="">
      <p:transition spd="slow" advTm="58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624078" indent="-514350">
              <a:buNone/>
            </a:pPr>
            <a:r>
              <a:rPr lang="en-US" dirty="0" smtClean="0"/>
              <a:t>12.		The student will be expected to provide his/her own 	transportation to and from the agency without 	reimbursement from West Chester University, the 	Department of Health or the agency/practice site.</a:t>
            </a:r>
          </a:p>
          <a:p>
            <a:pPr>
              <a:buNone/>
            </a:pPr>
            <a:endParaRPr lang="en-US" dirty="0" smtClean="0"/>
          </a:p>
          <a:p>
            <a:pPr>
              <a:buNone/>
            </a:pPr>
            <a:r>
              <a:rPr lang="en-US" dirty="0" smtClean="0"/>
              <a:t>13.	</a:t>
            </a:r>
            <a:r>
              <a:rPr lang="en-US" b="1" u="sng" dirty="0" smtClean="0"/>
              <a:t>Health and Criminal Background Checks</a:t>
            </a:r>
            <a:r>
              <a:rPr lang="en-US" dirty="0" smtClean="0"/>
              <a:t>: The 	student will need to meet the requirements of the 	practice site regarding criminal background 	checks, health and safety requirements. Students 	should make sure these requirements are met 	before the start of on-site hours</a:t>
            </a:r>
            <a:r>
              <a:rPr lang="en-US" b="1" dirty="0" smtClean="0"/>
              <a:t>.</a:t>
            </a:r>
            <a:endParaRPr lang="en-US" dirty="0" smtClean="0"/>
          </a:p>
          <a:p>
            <a:pPr>
              <a:buNone/>
            </a:pPr>
            <a:endParaRPr lang="en-US" dirty="0" smtClean="0"/>
          </a:p>
          <a:p>
            <a:pPr>
              <a:buNone/>
            </a:pPr>
            <a:r>
              <a:rPr lang="en-US" dirty="0" smtClean="0"/>
              <a:t>14.	The student should not expect to be paid for the time 	spent at the agency during ALE I and II.</a:t>
            </a:r>
          </a:p>
          <a:p>
            <a:endParaRPr lang="en-US" dirty="0"/>
          </a:p>
        </p:txBody>
      </p:sp>
      <p:sp>
        <p:nvSpPr>
          <p:cNvPr id="3" name="Title 2"/>
          <p:cNvSpPr>
            <a:spLocks noGrp="1"/>
          </p:cNvSpPr>
          <p:nvPr>
            <p:ph type="title"/>
          </p:nvPr>
        </p:nvSpPr>
        <p:spPr/>
        <p:txBody>
          <a:bodyPr>
            <a:normAutofit/>
          </a:bodyPr>
          <a:lstStyle/>
          <a:p>
            <a:pPr algn="ctr"/>
            <a:r>
              <a:rPr lang="en-US" altLang="en-US" sz="3200" dirty="0" smtClean="0"/>
              <a:t>Student Responsibilities at the ALE Site </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456"/>
    </mc:Choice>
    <mc:Fallback xmlns="">
      <p:transition spd="slow" advTm="34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a:buNone/>
            </a:pPr>
            <a:r>
              <a:rPr lang="en-US" dirty="0" smtClean="0"/>
              <a:t>15.	The student is expected to provide his/her own 	liability insurance if required by the agency.  With 	approval from the ALE Faculty Advisor, 	private 	insurance agents may be contacted by the student 	for this protection.  </a:t>
            </a:r>
          </a:p>
          <a:p>
            <a:pPr>
              <a:buNone/>
            </a:pPr>
            <a:endParaRPr lang="en-US" dirty="0" smtClean="0"/>
          </a:p>
          <a:p>
            <a:pPr>
              <a:buNone/>
            </a:pPr>
            <a:r>
              <a:rPr lang="en-US" dirty="0" smtClean="0"/>
              <a:t>16.	The student needs to check with his/her own 	insurance agent to make sure that he/she has 	adequate health insurance and adequate 	automobile insurance.  Verification of automobile 	insurance may be requested by the agency.</a:t>
            </a:r>
          </a:p>
          <a:p>
            <a:endParaRPr lang="en-US" dirty="0"/>
          </a:p>
        </p:txBody>
      </p:sp>
      <p:sp>
        <p:nvSpPr>
          <p:cNvPr id="3" name="Title 2"/>
          <p:cNvSpPr>
            <a:spLocks noGrp="1"/>
          </p:cNvSpPr>
          <p:nvPr>
            <p:ph type="title"/>
          </p:nvPr>
        </p:nvSpPr>
        <p:spPr/>
        <p:txBody>
          <a:bodyPr>
            <a:normAutofit/>
          </a:bodyPr>
          <a:lstStyle/>
          <a:p>
            <a:pPr algn="ctr"/>
            <a:r>
              <a:rPr lang="en-US" altLang="en-US" sz="3200" dirty="0" smtClean="0"/>
              <a:t>Student Responsibilities at the ALE Site </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858"/>
    </mc:Choice>
    <mc:Fallback xmlns="">
      <p:transition spd="slow" advTm="27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ctrTitle"/>
          </p:nvPr>
        </p:nvSpPr>
        <p:spPr/>
        <p:txBody>
          <a:bodyPr/>
          <a:lstStyle/>
          <a:p>
            <a:pPr eaLnBrk="1" hangingPunct="1"/>
            <a:r>
              <a:rPr lang="en-US" altLang="en-US" dirty="0" smtClean="0"/>
              <a:t>ALE Site Supervisor Responsibilities</a:t>
            </a:r>
          </a:p>
        </p:txBody>
      </p:sp>
      <p:sp>
        <p:nvSpPr>
          <p:cNvPr id="18435" name="Rectangle 5"/>
          <p:cNvSpPr>
            <a:spLocks noGrp="1" noChangeArrowheads="1"/>
          </p:cNvSpPr>
          <p:nvPr>
            <p:ph type="subTitle" idx="1"/>
          </p:nvPr>
        </p:nvSpPr>
        <p:spPr/>
        <p:txBody>
          <a:bodyPr/>
          <a:lstStyle/>
          <a:p>
            <a:pPr eaLnBrk="1" hangingPunct="1"/>
            <a:r>
              <a:rPr lang="en-US" altLang="en-US" dirty="0" smtClean="0"/>
              <a:t>MPH Applied Learning Experience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45"/>
    </mc:Choice>
    <mc:Fallback xmlns="">
      <p:transition spd="slow" advTm="4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a:buNone/>
            </a:pPr>
            <a:r>
              <a:rPr lang="en-US" dirty="0" smtClean="0"/>
              <a:t>Throughout ALE I and II, the cooperating agency and ALE Site </a:t>
            </a:r>
          </a:p>
          <a:p>
            <a:pPr>
              <a:buNone/>
            </a:pPr>
            <a:r>
              <a:rPr lang="en-US" dirty="0" smtClean="0"/>
              <a:t>Supervisor agrees to assume certain responsibilities to both the</a:t>
            </a:r>
          </a:p>
          <a:p>
            <a:pPr>
              <a:buNone/>
            </a:pPr>
            <a:r>
              <a:rPr lang="en-US" dirty="0" smtClean="0"/>
              <a:t> student and  West Chester University.</a:t>
            </a:r>
          </a:p>
          <a:p>
            <a:pPr>
              <a:buNone/>
            </a:pPr>
            <a:endParaRPr lang="en-US" dirty="0" smtClean="0"/>
          </a:p>
          <a:p>
            <a:pPr>
              <a:buNone/>
            </a:pPr>
            <a:r>
              <a:rPr lang="en-US" dirty="0" smtClean="0"/>
              <a:t>These responsibilities include:</a:t>
            </a:r>
          </a:p>
          <a:p>
            <a:pPr>
              <a:buNone/>
            </a:pPr>
            <a:endParaRPr lang="en-US" dirty="0" smtClean="0"/>
          </a:p>
          <a:p>
            <a:pPr>
              <a:buNone/>
            </a:pPr>
            <a:r>
              <a:rPr lang="en-US" dirty="0" smtClean="0"/>
              <a:t>1.		Providing the needed supervision of the student with an 	assigned Agency Site Supervisor.</a:t>
            </a:r>
          </a:p>
          <a:p>
            <a:pPr>
              <a:buNone/>
            </a:pPr>
            <a:endParaRPr lang="en-US" dirty="0" smtClean="0"/>
          </a:p>
          <a:p>
            <a:pPr>
              <a:buNone/>
            </a:pPr>
            <a:r>
              <a:rPr lang="en-US" dirty="0" smtClean="0"/>
              <a:t>2.		Orientation of the student to the facility, the staff and to 	others with whom the student may interact.</a:t>
            </a:r>
          </a:p>
          <a:p>
            <a:pPr>
              <a:buNone/>
            </a:pPr>
            <a:endParaRPr lang="en-US" dirty="0" smtClean="0"/>
          </a:p>
          <a:p>
            <a:pPr>
              <a:buNone/>
            </a:pPr>
            <a:r>
              <a:rPr lang="en-US" dirty="0" smtClean="0"/>
              <a:t>3.		Providing a climate suitable for learning, desk space, 	access to a telephone and other essential items. </a:t>
            </a:r>
          </a:p>
          <a:p>
            <a:endParaRPr lang="en-US" dirty="0"/>
          </a:p>
        </p:txBody>
      </p:sp>
      <p:sp>
        <p:nvSpPr>
          <p:cNvPr id="3" name="Title 2"/>
          <p:cNvSpPr>
            <a:spLocks noGrp="1"/>
          </p:cNvSpPr>
          <p:nvPr>
            <p:ph type="title"/>
          </p:nvPr>
        </p:nvSpPr>
        <p:spPr/>
        <p:txBody>
          <a:bodyPr>
            <a:normAutofit/>
          </a:bodyPr>
          <a:lstStyle/>
          <a:p>
            <a:r>
              <a:rPr lang="en-US" sz="3200" dirty="0" smtClean="0"/>
              <a:t>ALE Site Supervisor and Agency Responsibilities</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779"/>
    </mc:Choice>
    <mc:Fallback xmlns="">
      <p:transition spd="slow" advTm="34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a:buNone/>
            </a:pPr>
            <a:r>
              <a:rPr lang="en-US" dirty="0" smtClean="0"/>
              <a:t> 4.	</a:t>
            </a:r>
            <a:r>
              <a:rPr lang="en-US" b="1" dirty="0" smtClean="0"/>
              <a:t>Professional Service Activities (PPAs): </a:t>
            </a:r>
            <a:r>
              <a:rPr lang="en-US" dirty="0" smtClean="0"/>
              <a:t>Providing 	the student experience of attending committee 	meetings,  working on a committee(s) and 	attending Board Meetings and other professional 	service activities. Determining the types of  PPAs for 	student participation by completing the  </a:t>
            </a:r>
            <a:r>
              <a:rPr lang="en-US" b="1" dirty="0" smtClean="0"/>
              <a:t>PPA Form</a:t>
            </a:r>
            <a:r>
              <a:rPr lang="en-US" dirty="0" smtClean="0"/>
              <a:t>.</a:t>
            </a:r>
          </a:p>
          <a:p>
            <a:pPr>
              <a:buNone/>
            </a:pPr>
            <a:r>
              <a:rPr lang="en-US" dirty="0" smtClean="0"/>
              <a:t> </a:t>
            </a:r>
          </a:p>
          <a:p>
            <a:pPr>
              <a:buNone/>
            </a:pPr>
            <a:r>
              <a:rPr lang="en-US" dirty="0" smtClean="0"/>
              <a:t>5.		Determining with the student the </a:t>
            </a:r>
            <a:r>
              <a:rPr lang="en-US" b="1" dirty="0" smtClean="0"/>
              <a:t>Major Project </a:t>
            </a:r>
            <a:r>
              <a:rPr lang="en-US" dirty="0" smtClean="0"/>
              <a:t>to 	be completed during ALE I and II, completing the 	</a:t>
            </a:r>
            <a:r>
              <a:rPr lang="en-US" b="1" dirty="0" smtClean="0"/>
              <a:t>Major Summary Project Form</a:t>
            </a:r>
            <a:r>
              <a:rPr lang="en-US" dirty="0" smtClean="0"/>
              <a:t>, and forwarding the 	form to the ALE Faculty Advisor.</a:t>
            </a:r>
          </a:p>
          <a:p>
            <a:endParaRPr lang="en-US" dirty="0" smtClean="0"/>
          </a:p>
          <a:p>
            <a:endParaRPr lang="en-US" dirty="0"/>
          </a:p>
        </p:txBody>
      </p:sp>
      <p:sp>
        <p:nvSpPr>
          <p:cNvPr id="3" name="Title 2"/>
          <p:cNvSpPr>
            <a:spLocks noGrp="1"/>
          </p:cNvSpPr>
          <p:nvPr>
            <p:ph type="title"/>
          </p:nvPr>
        </p:nvSpPr>
        <p:spPr/>
        <p:txBody>
          <a:bodyPr>
            <a:normAutofit/>
          </a:bodyPr>
          <a:lstStyle/>
          <a:p>
            <a:r>
              <a:rPr lang="en-US" sz="3200" dirty="0" smtClean="0"/>
              <a:t>ALE Site Supervisor and Agency Responsibilities</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165"/>
    </mc:Choice>
    <mc:Fallback xmlns="">
      <p:transition spd="slow" advTm="30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buNone/>
            </a:pPr>
            <a:r>
              <a:rPr lang="en-US" dirty="0" smtClean="0"/>
              <a:t>6.	Providing the student access to the necessary 	information required to accomplish assigned 	tasks.</a:t>
            </a:r>
          </a:p>
          <a:p>
            <a:pPr>
              <a:buNone/>
            </a:pPr>
            <a:endParaRPr lang="en-US" dirty="0" smtClean="0"/>
          </a:p>
          <a:p>
            <a:pPr>
              <a:buNone/>
            </a:pPr>
            <a:r>
              <a:rPr lang="en-US" dirty="0" smtClean="0"/>
              <a:t>7.	Allowing the student to be incorporated into the 	daily routine of the office or department to the 	extent possible.</a:t>
            </a:r>
          </a:p>
          <a:p>
            <a:pPr>
              <a:buNone/>
            </a:pPr>
            <a:endParaRPr lang="en-US" dirty="0" smtClean="0"/>
          </a:p>
          <a:p>
            <a:pPr>
              <a:buNone/>
            </a:pPr>
            <a:r>
              <a:rPr lang="en-US" dirty="0" smtClean="0"/>
              <a:t>8.	Allowing the student opportunity to utilize 	his/her creative ability as well as expand his/her 	competencies.</a:t>
            </a:r>
          </a:p>
          <a:p>
            <a:endParaRPr lang="en-US" dirty="0"/>
          </a:p>
        </p:txBody>
      </p:sp>
      <p:sp>
        <p:nvSpPr>
          <p:cNvPr id="3" name="Title 2"/>
          <p:cNvSpPr>
            <a:spLocks noGrp="1"/>
          </p:cNvSpPr>
          <p:nvPr>
            <p:ph type="title"/>
          </p:nvPr>
        </p:nvSpPr>
        <p:spPr/>
        <p:txBody>
          <a:bodyPr>
            <a:normAutofit/>
          </a:bodyPr>
          <a:lstStyle/>
          <a:p>
            <a:r>
              <a:rPr lang="en-US" sz="3200" dirty="0" smtClean="0"/>
              <a:t>ALE Site Supervisor and Agency Responsibilities</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949"/>
    </mc:Choice>
    <mc:Fallback xmlns="">
      <p:transition spd="slow" advTm="22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ctr">
              <a:buNone/>
            </a:pPr>
            <a:r>
              <a:rPr lang="en-US" sz="2800" b="1" dirty="0" smtClean="0"/>
              <a:t>Part  I of the Orientation will provide an overview of the following ALE components:</a:t>
            </a:r>
          </a:p>
          <a:p>
            <a:pPr>
              <a:buNone/>
            </a:pPr>
            <a:endParaRPr lang="en-US" sz="2800" b="1" dirty="0" smtClean="0"/>
          </a:p>
          <a:p>
            <a:r>
              <a:rPr lang="en-US" sz="2800" b="1" dirty="0" smtClean="0"/>
              <a:t>Overview of ALE I and II</a:t>
            </a:r>
          </a:p>
          <a:p>
            <a:pPr>
              <a:buNone/>
            </a:pPr>
            <a:endParaRPr lang="en-US" sz="2800" b="1" dirty="0" smtClean="0"/>
          </a:p>
          <a:p>
            <a:r>
              <a:rPr lang="en-US" sz="2800" b="1" dirty="0" smtClean="0"/>
              <a:t>Student Responsibilities During ALE I and II</a:t>
            </a:r>
          </a:p>
          <a:p>
            <a:pPr>
              <a:buNone/>
            </a:pPr>
            <a:endParaRPr lang="en-US" sz="2800" b="1" dirty="0" smtClean="0"/>
          </a:p>
          <a:p>
            <a:r>
              <a:rPr lang="en-US" sz="2800" b="1" dirty="0" smtClean="0"/>
              <a:t>ALE Site Supervisor Responsibilities</a:t>
            </a:r>
          </a:p>
          <a:p>
            <a:pPr>
              <a:buNone/>
            </a:pPr>
            <a:endParaRPr lang="en-US" b="1" dirty="0" smtClean="0"/>
          </a:p>
        </p:txBody>
      </p:sp>
      <p:sp>
        <p:nvSpPr>
          <p:cNvPr id="3" name="Title 2"/>
          <p:cNvSpPr>
            <a:spLocks noGrp="1"/>
          </p:cNvSpPr>
          <p:nvPr>
            <p:ph type="title"/>
          </p:nvPr>
        </p:nvSpPr>
        <p:spPr/>
        <p:txBody>
          <a:bodyPr>
            <a:normAutofit/>
          </a:bodyPr>
          <a:lstStyle/>
          <a:p>
            <a:pPr algn="ctr"/>
            <a:r>
              <a:rPr lang="en-US" sz="2800" dirty="0" smtClean="0"/>
              <a:t>Welcome to the ALE Site Supervisor Orientation </a:t>
            </a:r>
            <a:br>
              <a:rPr lang="en-US" sz="2800" dirty="0" smtClean="0"/>
            </a:br>
            <a:r>
              <a:rPr lang="en-US" sz="2800" dirty="0" smtClean="0"/>
              <a:t>Part I</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097"/>
    </mc:Choice>
    <mc:Fallback xmlns="">
      <p:transition spd="slow" advTm="16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buNone/>
            </a:pPr>
            <a:r>
              <a:rPr lang="en-US" dirty="0" smtClean="0"/>
              <a:t>9.	Providing reimbursement of expenses for job-	related travel according to agency policies.</a:t>
            </a:r>
          </a:p>
          <a:p>
            <a:pPr>
              <a:buNone/>
            </a:pPr>
            <a:r>
              <a:rPr lang="en-US" dirty="0" smtClean="0"/>
              <a:t> </a:t>
            </a:r>
          </a:p>
          <a:p>
            <a:pPr>
              <a:buNone/>
            </a:pPr>
            <a:r>
              <a:rPr lang="en-US" dirty="0" smtClean="0"/>
              <a:t>10.	Identify to the student and the ALE Faculty 	Advisor the need for liability coverage if 	necessary.</a:t>
            </a:r>
          </a:p>
          <a:p>
            <a:pPr>
              <a:buNone/>
            </a:pPr>
            <a:endParaRPr lang="en-US" dirty="0" smtClean="0"/>
          </a:p>
          <a:p>
            <a:pPr>
              <a:buNone/>
            </a:pPr>
            <a:r>
              <a:rPr lang="en-US" dirty="0" smtClean="0"/>
              <a:t>11.	Completing the </a:t>
            </a:r>
            <a:r>
              <a:rPr lang="en-US" b="1" dirty="0" smtClean="0"/>
              <a:t>Mid-Term Progress Report </a:t>
            </a:r>
            <a:r>
              <a:rPr lang="en-US" dirty="0" smtClean="0"/>
              <a:t>and 	the  </a:t>
            </a:r>
            <a:r>
              <a:rPr lang="en-US" b="1" dirty="0" smtClean="0"/>
              <a:t>Final Evaluation </a:t>
            </a:r>
            <a:r>
              <a:rPr lang="en-US" dirty="0" smtClean="0"/>
              <a:t>and discussing the 	progress reports/evaluations with the student 	before forwarding to the ALE Faculty Advisor.</a:t>
            </a:r>
          </a:p>
          <a:p>
            <a:endParaRPr lang="en-US" dirty="0"/>
          </a:p>
        </p:txBody>
      </p:sp>
      <p:sp>
        <p:nvSpPr>
          <p:cNvPr id="3" name="Title 2"/>
          <p:cNvSpPr>
            <a:spLocks noGrp="1"/>
          </p:cNvSpPr>
          <p:nvPr>
            <p:ph type="title"/>
          </p:nvPr>
        </p:nvSpPr>
        <p:spPr/>
        <p:txBody>
          <a:bodyPr>
            <a:normAutofit/>
          </a:bodyPr>
          <a:lstStyle/>
          <a:p>
            <a:r>
              <a:rPr lang="en-US" sz="3200" dirty="0" smtClean="0"/>
              <a:t>ALE Site Supervisor and Agency Responsibilities</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058"/>
    </mc:Choice>
    <mc:Fallback xmlns="">
      <p:transition spd="slow" advTm="26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dirty="0" smtClean="0"/>
              <a:t>12.	</a:t>
            </a:r>
            <a:r>
              <a:rPr lang="en-US" sz="2800" b="1" dirty="0" smtClean="0"/>
              <a:t>Letter of agreement: Finalization of 	Placement </a:t>
            </a:r>
            <a:r>
              <a:rPr lang="en-US" sz="2800" dirty="0" smtClean="0"/>
              <a:t>occurs when the</a:t>
            </a:r>
            <a:r>
              <a:rPr lang="en-US" sz="2800" b="1" dirty="0" smtClean="0"/>
              <a:t> Letter of 	Agreement  </a:t>
            </a:r>
            <a:r>
              <a:rPr lang="en-US" sz="2800" dirty="0" smtClean="0"/>
              <a:t>is signed by all parties and copies 	are received by the student, the Agency Site 	Supervisor, and the ALE Faculty Advisor. Once 	the placement is confirmed students will be 	required to complete their experience at the 	selected site.  If your site needs additional 		documentation such as a formal Affiliation 	Agreement, please review the next slide.</a:t>
            </a:r>
            <a:endParaRPr lang="en-US" dirty="0"/>
          </a:p>
        </p:txBody>
      </p:sp>
      <p:sp>
        <p:nvSpPr>
          <p:cNvPr id="3" name="Title 2"/>
          <p:cNvSpPr>
            <a:spLocks noGrp="1"/>
          </p:cNvSpPr>
          <p:nvPr>
            <p:ph type="title"/>
          </p:nvPr>
        </p:nvSpPr>
        <p:spPr/>
        <p:txBody>
          <a:bodyPr>
            <a:normAutofit/>
          </a:bodyPr>
          <a:lstStyle/>
          <a:p>
            <a:pPr algn="ctr"/>
            <a:r>
              <a:rPr lang="en-US" sz="2800" dirty="0" smtClean="0"/>
              <a:t>ALE Site Supervisor and Agency Responsibilities</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517"/>
    </mc:Choice>
    <mc:Fallback xmlns="">
      <p:transition spd="slow" advTm="25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624078" indent="-514350">
              <a:buNone/>
            </a:pPr>
            <a:r>
              <a:rPr lang="en-US" dirty="0" smtClean="0"/>
              <a:t>13.  </a:t>
            </a:r>
            <a:r>
              <a:rPr lang="en-US" b="1" dirty="0" smtClean="0"/>
              <a:t>The Need for Site Affiliation Agreements or Letter of Agreement</a:t>
            </a:r>
            <a:r>
              <a:rPr lang="en-US" dirty="0" smtClean="0"/>
              <a:t>:  Some agencies need formal Affiliation Agreements between the agency site and the University.  If your  site requires a formal Affiliation Agreement with WCU, this agreement needs to be reviewed and approved by WCU before the start of student on-site 	hours. The ALE Site Supervisor needs to notify the student and the ALE Faculty Supervisor about the need for this agreement.  The process for approvals of these agreements can take some time.  If your site needs this type of an agreement, please make sure the ALE Faculty Supervisor has the time to submit the agreement to WCU for review and approval before the student starts their on-site hours.</a:t>
            </a:r>
          </a:p>
          <a:p>
            <a:pPr marL="624078" indent="-514350">
              <a:buAutoNum type="arabicPeriod" startAt="12"/>
            </a:pPr>
            <a:endParaRPr lang="en-US" dirty="0" smtClean="0"/>
          </a:p>
          <a:p>
            <a:pPr marL="624078" indent="-514350">
              <a:buAutoNum type="arabicPeriod" startAt="12"/>
            </a:pPr>
            <a:endParaRPr lang="en-US" dirty="0" smtClean="0"/>
          </a:p>
          <a:p>
            <a:pPr marL="624078" indent="-514350">
              <a:buAutoNum type="arabicPeriod" startAt="12"/>
            </a:pPr>
            <a:endParaRPr lang="en-US" dirty="0" smtClean="0"/>
          </a:p>
          <a:p>
            <a:pPr marL="624078" indent="-514350">
              <a:buAutoNum type="arabicPeriod" startAt="12"/>
            </a:pPr>
            <a:endParaRPr lang="en-US" dirty="0"/>
          </a:p>
        </p:txBody>
      </p:sp>
      <p:sp>
        <p:nvSpPr>
          <p:cNvPr id="3" name="Title 2"/>
          <p:cNvSpPr>
            <a:spLocks noGrp="1"/>
          </p:cNvSpPr>
          <p:nvPr>
            <p:ph type="title"/>
          </p:nvPr>
        </p:nvSpPr>
        <p:spPr/>
        <p:txBody>
          <a:bodyPr>
            <a:normAutofit/>
          </a:bodyPr>
          <a:lstStyle/>
          <a:p>
            <a:pPr algn="ctr"/>
            <a:r>
              <a:rPr lang="en-US" sz="3200" dirty="0" smtClean="0"/>
              <a:t>ALE Site Supervisor and Agency Responsibilities</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549"/>
    </mc:Choice>
    <mc:Fallback xmlns="">
      <p:transition spd="slow" advTm="40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525963"/>
          </a:xfrm>
        </p:spPr>
        <p:txBody>
          <a:bodyPr>
            <a:normAutofit fontScale="92500" lnSpcReduction="10000"/>
          </a:bodyPr>
          <a:lstStyle/>
          <a:p>
            <a:pPr>
              <a:buNone/>
            </a:pPr>
            <a:r>
              <a:rPr lang="en-US" dirty="0" smtClean="0"/>
              <a:t>	</a:t>
            </a:r>
          </a:p>
          <a:p>
            <a:pPr>
              <a:buNone/>
            </a:pPr>
            <a:r>
              <a:rPr lang="en-US" dirty="0" smtClean="0"/>
              <a:t>	</a:t>
            </a:r>
            <a:r>
              <a:rPr lang="en-US" sz="3200" dirty="0" smtClean="0"/>
              <a:t>The ALE Site Supervisor will need to complete the following forms before the start of the student’s on-site hours. </a:t>
            </a:r>
          </a:p>
          <a:p>
            <a:pPr>
              <a:buNone/>
            </a:pPr>
            <a:endParaRPr lang="en-US" sz="3200" dirty="0" smtClean="0"/>
          </a:p>
          <a:p>
            <a:pPr>
              <a:buNone/>
            </a:pPr>
            <a:r>
              <a:rPr lang="en-US" sz="3200" dirty="0" smtClean="0"/>
              <a:t>	Copies of all forms are found in the </a:t>
            </a:r>
            <a:r>
              <a:rPr lang="en-US" sz="3200" b="1" dirty="0" smtClean="0"/>
              <a:t>Guidelines for ALE I and II – Appendices. </a:t>
            </a:r>
            <a:r>
              <a:rPr lang="en-US" sz="3200" dirty="0" smtClean="0"/>
              <a:t>The student will provide the forms to their Site Supervisor. </a:t>
            </a:r>
          </a:p>
          <a:p>
            <a:pPr>
              <a:buNone/>
            </a:pPr>
            <a:endParaRPr lang="en-US" dirty="0" smtClean="0"/>
          </a:p>
          <a:p>
            <a:pPr>
              <a:buNone/>
            </a:pPr>
            <a:r>
              <a:rPr lang="en-US" dirty="0" smtClean="0"/>
              <a:t>	</a:t>
            </a:r>
          </a:p>
        </p:txBody>
      </p:sp>
      <p:sp>
        <p:nvSpPr>
          <p:cNvPr id="3" name="Title 2"/>
          <p:cNvSpPr>
            <a:spLocks noGrp="1"/>
          </p:cNvSpPr>
          <p:nvPr>
            <p:ph type="title"/>
          </p:nvPr>
        </p:nvSpPr>
        <p:spPr/>
        <p:txBody>
          <a:bodyPr>
            <a:noAutofit/>
          </a:bodyPr>
          <a:lstStyle/>
          <a:p>
            <a:pPr algn="ctr"/>
            <a:r>
              <a:rPr lang="en-US" sz="3200" dirty="0" smtClean="0"/>
              <a:t>ALE Site Supervisor and Agency Responsibilities</a:t>
            </a:r>
            <a:endParaRPr lang="en-US" sz="3200" dirty="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347"/>
    </mc:Choice>
    <mc:Fallback xmlns="">
      <p:transition spd="slow" advTm="16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buNone/>
            </a:pPr>
            <a:r>
              <a:rPr lang="en-US" b="1" u="sng" dirty="0" smtClean="0"/>
              <a:t>Forms for ALE I and II</a:t>
            </a:r>
          </a:p>
          <a:p>
            <a:pPr>
              <a:buNone/>
            </a:pPr>
            <a:endParaRPr lang="en-US" dirty="0" smtClean="0"/>
          </a:p>
          <a:p>
            <a:pPr>
              <a:buNone/>
            </a:pPr>
            <a:r>
              <a:rPr lang="en-US" dirty="0" smtClean="0"/>
              <a:t>1. 	</a:t>
            </a:r>
            <a:r>
              <a:rPr lang="en-US" b="1" dirty="0" smtClean="0"/>
              <a:t>Letter of Agreement for ALE I and II</a:t>
            </a:r>
            <a:r>
              <a:rPr lang="en-US" dirty="0" smtClean="0"/>
              <a:t>: This letter is 	an agreement between West Chester University and 	the agency for Applied Learning Experience I and II. 	The Letter of Agreement needs to be signed by the 	site supervisor, the MPH Program Director, the Chair 	of the Department of Health and the ALE Faculty 	Advisor. The Letter of Agreement is signed when the 	student accepts the offer to complete their 	experience at the agency. The original is placed in 	the student’s Applied Learning Experience I Binder 	and a copy is returned to the site supervisor. </a:t>
            </a:r>
          </a:p>
          <a:p>
            <a:endParaRPr lang="en-US" dirty="0"/>
          </a:p>
        </p:txBody>
      </p:sp>
      <p:sp>
        <p:nvSpPr>
          <p:cNvPr id="3" name="Title 2"/>
          <p:cNvSpPr>
            <a:spLocks noGrp="1"/>
          </p:cNvSpPr>
          <p:nvPr>
            <p:ph type="title"/>
          </p:nvPr>
        </p:nvSpPr>
        <p:spPr/>
        <p:txBody>
          <a:bodyPr>
            <a:normAutofit/>
          </a:bodyPr>
          <a:lstStyle/>
          <a:p>
            <a:pPr algn="ctr"/>
            <a:r>
              <a:rPr lang="en-US" sz="2800" dirty="0" smtClean="0"/>
              <a:t>ALE Site Supervisor and Agency Responsibilities</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387"/>
    </mc:Choice>
    <mc:Fallback xmlns="">
      <p:transition spd="slow" advTm="32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a:buNone/>
            </a:pPr>
            <a:r>
              <a:rPr lang="en-US" b="1" u="sng" dirty="0" smtClean="0"/>
              <a:t>Forms for ALE I and II</a:t>
            </a:r>
          </a:p>
          <a:p>
            <a:pPr>
              <a:buNone/>
            </a:pPr>
            <a:endParaRPr lang="en-US" dirty="0" smtClean="0"/>
          </a:p>
          <a:p>
            <a:pPr>
              <a:buNone/>
            </a:pPr>
            <a:r>
              <a:rPr lang="en-US" dirty="0" smtClean="0"/>
              <a:t>2.		</a:t>
            </a:r>
            <a:r>
              <a:rPr lang="en-US" b="1" dirty="0" smtClean="0"/>
              <a:t>Major Project Summary and Competency Selection 	Form for ALE I and II:</a:t>
            </a:r>
            <a:endParaRPr lang="en-US" dirty="0" smtClean="0"/>
          </a:p>
          <a:p>
            <a:pPr>
              <a:buNone/>
            </a:pPr>
            <a:r>
              <a:rPr lang="en-US" dirty="0" smtClean="0"/>
              <a:t>		This form is a summary of the major project and 	competencies . The form is completed by the student and 	the Site Supervisor when the site placement is finalized. 	This form is signed by the student, the Site Supervisor 	and the ALE Faculty Advisor.  Students and site 	supervisors should come to an agreement on the major 	project and list the six competencies that will be 	addressed during the completion of the Major Project.  A 	copy of this form is placed in the ALE I Binder. This 	form 	should be completed when the site placement is 	finalized.</a:t>
            </a:r>
          </a:p>
          <a:p>
            <a:pPr>
              <a:buNone/>
            </a:pPr>
            <a:endParaRPr lang="en-US" dirty="0"/>
          </a:p>
        </p:txBody>
      </p:sp>
      <p:sp>
        <p:nvSpPr>
          <p:cNvPr id="3" name="Title 2"/>
          <p:cNvSpPr>
            <a:spLocks noGrp="1"/>
          </p:cNvSpPr>
          <p:nvPr>
            <p:ph type="title"/>
          </p:nvPr>
        </p:nvSpPr>
        <p:spPr/>
        <p:txBody>
          <a:bodyPr>
            <a:normAutofit/>
          </a:bodyPr>
          <a:lstStyle/>
          <a:p>
            <a:pPr algn="ctr"/>
            <a:r>
              <a:rPr lang="en-US" sz="2800" dirty="0" smtClean="0"/>
              <a:t>ALE Site Supervisor and Agency Responsibilities</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683"/>
    </mc:Choice>
    <mc:Fallback xmlns="">
      <p:transition spd="slow" advTm="36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4525963"/>
          </a:xfrm>
        </p:spPr>
        <p:txBody>
          <a:bodyPr>
            <a:noAutofit/>
          </a:bodyPr>
          <a:lstStyle/>
          <a:p>
            <a:pPr>
              <a:buNone/>
            </a:pPr>
            <a:r>
              <a:rPr lang="en-US" sz="2000" b="1" u="sng" dirty="0" smtClean="0"/>
              <a:t>Forms for ALE  I and II</a:t>
            </a:r>
          </a:p>
          <a:p>
            <a:pPr>
              <a:buNone/>
            </a:pPr>
            <a:endParaRPr lang="en-US" sz="2000" dirty="0" smtClean="0"/>
          </a:p>
          <a:p>
            <a:pPr marL="452628" indent="-342900">
              <a:buNone/>
            </a:pPr>
            <a:r>
              <a:rPr lang="en-US" sz="2000" b="1" dirty="0" smtClean="0"/>
              <a:t>3.	Professional Practice Activities (PPAs) Form for ALE I and ALE II: </a:t>
            </a:r>
            <a:r>
              <a:rPr lang="en-US" sz="2000" dirty="0" smtClean="0"/>
              <a:t>The Site Supervisor and the student will come to an agreement on the types of PPAs that will be part of the student’s experience during ALE I and II.  These activities include:</a:t>
            </a:r>
            <a:r>
              <a:rPr lang="en-US" sz="2000" b="1" dirty="0" smtClean="0"/>
              <a:t> </a:t>
            </a:r>
            <a:r>
              <a:rPr lang="en-US" sz="2000" dirty="0" smtClean="0"/>
              <a:t>include observation and participation in supervisors and staff work activities, interacting with clients/patients, attending meetings (agency and coalition meetings) and providing support for agency activities.  Students and  Site Supervisors complete a Professional Practice Activities Form to identify the types of professional activities and time commitments needed to complete these activities at the agency.   This form needs to be completed before the start of the student’s on-site hours.</a:t>
            </a:r>
            <a:endParaRPr lang="en-US" sz="2000" dirty="0"/>
          </a:p>
        </p:txBody>
      </p:sp>
      <p:sp>
        <p:nvSpPr>
          <p:cNvPr id="3" name="Title 2"/>
          <p:cNvSpPr>
            <a:spLocks noGrp="1"/>
          </p:cNvSpPr>
          <p:nvPr>
            <p:ph type="title"/>
          </p:nvPr>
        </p:nvSpPr>
        <p:spPr/>
        <p:txBody>
          <a:bodyPr>
            <a:normAutofit/>
          </a:bodyPr>
          <a:lstStyle/>
          <a:p>
            <a:pPr algn="ctr"/>
            <a:r>
              <a:rPr lang="en-US" sz="2400" dirty="0" smtClean="0"/>
              <a:t>ALE Site Supervisor and Agency Responsibilities</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303"/>
    </mc:Choice>
    <mc:Fallback xmlns="">
      <p:transition spd="slow" advTm="38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32500" lnSpcReduction="20000"/>
          </a:bodyPr>
          <a:lstStyle/>
          <a:p>
            <a:pPr>
              <a:buNone/>
            </a:pPr>
            <a:r>
              <a:rPr lang="en-US" sz="6200" b="1" u="sng" dirty="0" smtClean="0"/>
              <a:t>Forms for ALE I and II:</a:t>
            </a:r>
          </a:p>
          <a:p>
            <a:endParaRPr lang="en-US" sz="5000" b="1" u="sng" dirty="0" smtClean="0"/>
          </a:p>
          <a:p>
            <a:endParaRPr lang="en-US" sz="5500" b="1" u="sng" dirty="0" smtClean="0"/>
          </a:p>
          <a:p>
            <a:pPr>
              <a:buNone/>
            </a:pPr>
            <a:r>
              <a:rPr lang="en-US" sz="5500" b="1" dirty="0" smtClean="0"/>
              <a:t>4.		</a:t>
            </a:r>
            <a:r>
              <a:rPr lang="en-US" sz="6200" b="1" dirty="0" smtClean="0"/>
              <a:t>On Site Agency Hours Agreement Form for ALE I and  II:  </a:t>
            </a:r>
            <a:r>
              <a:rPr lang="en-US" sz="6200" dirty="0" smtClean="0"/>
              <a:t>The 	On Site Agency Hours Agreement Form needs to be completed at 	the time of the site placement finalization  Students who are  	employed may need to make arrangements for time off from work 	to complete their projects during ALE  I and II.  Students are 	expected to spend time at the agency to complete their projects 	and  PPAs.  The student and Site Supervisor  will need to be in 	agreement about the time needed to be spent on site before the 	start of the  ALE  I. Arrangements for time at the site should be 	flexible. The student and the Site Supervisor need to agree about 	the time commitment at the agency and complete the On Site 	Hours Agreement Form for ALE I and ALE II. The completed form 	is placed in the ALE I Binder.</a:t>
            </a:r>
          </a:p>
          <a:p>
            <a:pPr>
              <a:buNone/>
            </a:pPr>
            <a:endParaRPr lang="en-US" sz="5500" dirty="0" smtClean="0"/>
          </a:p>
          <a:p>
            <a:endParaRPr lang="en-US" sz="5500" dirty="0"/>
          </a:p>
        </p:txBody>
      </p:sp>
      <p:sp>
        <p:nvSpPr>
          <p:cNvPr id="3" name="Title 2"/>
          <p:cNvSpPr>
            <a:spLocks noGrp="1"/>
          </p:cNvSpPr>
          <p:nvPr>
            <p:ph type="title"/>
          </p:nvPr>
        </p:nvSpPr>
        <p:spPr/>
        <p:txBody>
          <a:bodyPr>
            <a:normAutofit/>
          </a:bodyPr>
          <a:lstStyle/>
          <a:p>
            <a:pPr algn="ctr"/>
            <a:r>
              <a:rPr lang="en-US" sz="2400" dirty="0" smtClean="0"/>
              <a:t>ALE Site Supervisor and Agency Responsibilities</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260"/>
    </mc:Choice>
    <mc:Fallback xmlns="">
      <p:transition spd="slow" advTm="46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a:buNone/>
            </a:pPr>
            <a:r>
              <a:rPr lang="en-US" sz="3100" b="1" u="sng" dirty="0" smtClean="0"/>
              <a:t>Forms for ALE I and II:</a:t>
            </a:r>
          </a:p>
          <a:p>
            <a:pPr>
              <a:buNone/>
            </a:pPr>
            <a:endParaRPr lang="en-US" dirty="0" smtClean="0"/>
          </a:p>
          <a:p>
            <a:pPr>
              <a:buNone/>
            </a:pPr>
            <a:r>
              <a:rPr lang="en-US" dirty="0" smtClean="0"/>
              <a:t>5.	   	</a:t>
            </a:r>
            <a:r>
              <a:rPr lang="en-US" b="1" dirty="0" smtClean="0"/>
              <a:t>Student Professional Performance Evaluation for ALE 	I and II (Mid-Term Progress Reports and Final 	Evaluations): </a:t>
            </a:r>
            <a:r>
              <a:rPr lang="en-US" dirty="0" smtClean="0"/>
              <a:t>	Students will be evaluated through a 	</a:t>
            </a:r>
            <a:r>
              <a:rPr lang="en-US" b="1" dirty="0" smtClean="0"/>
              <a:t>Midterm Progress Report </a:t>
            </a:r>
            <a:r>
              <a:rPr lang="en-US" dirty="0" smtClean="0"/>
              <a:t>and </a:t>
            </a:r>
            <a:r>
              <a:rPr lang="en-US" b="1" dirty="0" smtClean="0"/>
              <a:t>Final Evaluation </a:t>
            </a:r>
            <a:r>
              <a:rPr lang="en-US" dirty="0" smtClean="0"/>
              <a:t>by the 	Site Supervisor The </a:t>
            </a:r>
            <a:r>
              <a:rPr lang="en-US" b="1" dirty="0" smtClean="0"/>
              <a:t>Midterm Progress Report 	</a:t>
            </a:r>
            <a:r>
              <a:rPr lang="en-US" dirty="0" smtClean="0"/>
              <a:t>measures the 	progress students are making in completing their Major 	Project Plan and their PPAs. The Final Evaluation focuses on </a:t>
            </a:r>
          </a:p>
          <a:p>
            <a:pPr>
              <a:buNone/>
            </a:pPr>
            <a:r>
              <a:rPr lang="en-US" dirty="0" smtClean="0"/>
              <a:t>		the student’s overall professional performance during their 	participation in PPAs and completion of their Major Project. 	The Midterm Progress Report and Final Evaluation are 	required for ALE I and II.  Site Supervisors are responsible for 	reviewing the Mid-Term Progress Report and the Final 	Evaluation with their students.</a:t>
            </a:r>
            <a:endParaRPr lang="en-US" dirty="0"/>
          </a:p>
        </p:txBody>
      </p:sp>
      <p:sp>
        <p:nvSpPr>
          <p:cNvPr id="3" name="Title 2"/>
          <p:cNvSpPr>
            <a:spLocks noGrp="1"/>
          </p:cNvSpPr>
          <p:nvPr>
            <p:ph type="title"/>
          </p:nvPr>
        </p:nvSpPr>
        <p:spPr/>
        <p:txBody>
          <a:bodyPr>
            <a:normAutofit/>
          </a:bodyPr>
          <a:lstStyle/>
          <a:p>
            <a:pPr algn="ctr"/>
            <a:r>
              <a:rPr lang="en-US" sz="2800" dirty="0" smtClean="0"/>
              <a:t>ALE Site Supervisor and Agency Responsibilities</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323"/>
    </mc:Choice>
    <mc:Fallback xmlns="">
      <p:transition spd="slow" advTm="43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a:buNone/>
            </a:pPr>
            <a:r>
              <a:rPr lang="en-US" sz="2800" b="1" u="sng" dirty="0" smtClean="0"/>
              <a:t>Forms for ALE I and II:</a:t>
            </a:r>
          </a:p>
          <a:p>
            <a:endParaRPr lang="en-US" b="1" u="sng" dirty="0" smtClean="0"/>
          </a:p>
          <a:p>
            <a:pPr>
              <a:buNone/>
            </a:pPr>
            <a:endParaRPr lang="en-US" b="1" u="sng" dirty="0" smtClean="0"/>
          </a:p>
          <a:p>
            <a:pPr>
              <a:buNone/>
            </a:pPr>
            <a:r>
              <a:rPr lang="en-US" b="1" dirty="0" smtClean="0"/>
              <a:t>6.		</a:t>
            </a:r>
            <a:r>
              <a:rPr lang="en-US" b="1" u="sng" dirty="0" smtClean="0"/>
              <a:t>Major Project Paper Draft Reviews by Site Supervisors</a:t>
            </a:r>
            <a:endParaRPr lang="en-US" dirty="0" smtClean="0"/>
          </a:p>
          <a:p>
            <a:pPr>
              <a:buNone/>
            </a:pPr>
            <a:endParaRPr lang="en-US" dirty="0" smtClean="0"/>
          </a:p>
          <a:p>
            <a:pPr>
              <a:buNone/>
            </a:pPr>
            <a:r>
              <a:rPr lang="en-US" dirty="0" smtClean="0"/>
              <a:t>		Student major project papers need to be reviewed by the Site 	Supervisor. The papers can be in draft form. The Site 	Supervisor’s name and the name of the agency is placed on the 	Major Project along with the name of  the ALE Faculty Advisor. 	Since the Site Supervisor’s name is on the Major Project paper, 	the Site Supervisor needs to make sure that the information 	about their agency and the student project is accurate.  After 	review of the Major Project Paper, the Site Supervisor needs to 	sign the </a:t>
            </a:r>
            <a:r>
              <a:rPr lang="en-US" b="1" dirty="0" smtClean="0"/>
              <a:t>Site Supervisor Major Project Review Form  -ALE  I	</a:t>
            </a:r>
            <a:r>
              <a:rPr lang="en-US" dirty="0" smtClean="0"/>
              <a:t>This signed form is placed in the ALE I Binder. </a:t>
            </a:r>
          </a:p>
          <a:p>
            <a:pPr>
              <a:buNone/>
            </a:pPr>
            <a:endParaRPr lang="en-US" dirty="0"/>
          </a:p>
        </p:txBody>
      </p:sp>
      <p:sp>
        <p:nvSpPr>
          <p:cNvPr id="3" name="Title 2"/>
          <p:cNvSpPr>
            <a:spLocks noGrp="1"/>
          </p:cNvSpPr>
          <p:nvPr>
            <p:ph type="title"/>
          </p:nvPr>
        </p:nvSpPr>
        <p:spPr/>
        <p:txBody>
          <a:bodyPr>
            <a:normAutofit/>
          </a:bodyPr>
          <a:lstStyle/>
          <a:p>
            <a:pPr algn="ctr"/>
            <a:r>
              <a:rPr lang="en-US" sz="2400" dirty="0" smtClean="0"/>
              <a:t>ALE Site Supervisor and Agency Responsibilities</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206"/>
    </mc:Choice>
    <mc:Fallback xmlns="">
      <p:transition spd="slow" advTm="37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8001000" cy="4267200"/>
          </a:xfrm>
        </p:spPr>
        <p:txBody>
          <a:bodyPr>
            <a:normAutofit fontScale="90000"/>
          </a:bodyPr>
          <a:lstStyle/>
          <a:p>
            <a:pPr algn="ctr" eaLnBrk="1" hangingPunct="1"/>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Overview of the Applied Learning Experience (ALE) I and II</a:t>
            </a:r>
            <a:br>
              <a:rPr lang="en-US" altLang="en-US" sz="4000" dirty="0" smtClean="0"/>
            </a:br>
            <a:r>
              <a:rPr lang="en-US" altLang="en-US" sz="4000" dirty="0" smtClean="0"/>
              <a:t/>
            </a:r>
            <a:br>
              <a:rPr lang="en-US" altLang="en-US" sz="4000" dirty="0" smtClean="0"/>
            </a:br>
            <a:r>
              <a:rPr lang="en-US" altLang="en-US" sz="4000" dirty="0" smtClean="0"/>
              <a:t>The MPH Practicum and Major Project</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r>
              <a:rPr lang="en-US" altLang="en-US" sz="4000" dirty="0" smtClean="0"/>
              <a:t/>
            </a:r>
            <a:br>
              <a:rPr lang="en-US" altLang="en-US" sz="4000" dirty="0" smtClean="0"/>
            </a:br>
            <a:endParaRPr lang="en-US" altLang="en-US" sz="2700"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22"/>
    </mc:Choice>
    <mc:Fallback xmlns="">
      <p:transition spd="slow" advTm="2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373563"/>
          </a:xfrm>
        </p:spPr>
        <p:txBody>
          <a:bodyPr>
            <a:normAutofit fontScale="77500" lnSpcReduction="20000"/>
          </a:bodyPr>
          <a:lstStyle/>
          <a:p>
            <a:pPr>
              <a:buNone/>
            </a:pPr>
            <a:r>
              <a:rPr lang="en-US" sz="2600" b="1" u="sng" dirty="0" smtClean="0"/>
              <a:t>Forms for ALE I and II:</a:t>
            </a:r>
          </a:p>
          <a:p>
            <a:pPr>
              <a:buNone/>
            </a:pPr>
            <a:endParaRPr lang="en-US" dirty="0" smtClean="0"/>
          </a:p>
          <a:p>
            <a:pPr>
              <a:buNone/>
            </a:pPr>
            <a:r>
              <a:rPr lang="en-US" dirty="0" smtClean="0"/>
              <a:t>7. 	</a:t>
            </a:r>
            <a:r>
              <a:rPr lang="en-US" b="1" dirty="0" smtClean="0"/>
              <a:t>Major Project Paper and Poster Draft Reviews by Site 	Supervisors – ALE II: </a:t>
            </a:r>
            <a:r>
              <a:rPr lang="en-US" dirty="0" smtClean="0"/>
              <a:t>Student major project papers and 	posters need to be reviewed by the Site Supervisor. The papers 	and posters can be in draft form. The Site Supervisor’s name 	and the name of the agency are placed on the Major project 	and  Poster along with the name of the ALE Faculty Advisor. 	Since the Site Supervisor’s name is on the Poster and Major 	Project paper, the Site Supervisor  needs  to make sure that the 	information about their agency and the student project is 	accurate. After 	review of the Major Project Paper and the 	Poster, the Site Supervisor needs to sign the </a:t>
            </a:r>
            <a:r>
              <a:rPr lang="en-US" b="1" dirty="0" smtClean="0"/>
              <a:t>Site Supervisor 	Major Project  and Poster Review Form  - ALE  II. </a:t>
            </a:r>
            <a:r>
              <a:rPr lang="en-US" dirty="0" smtClean="0"/>
              <a:t>This 	signed form is placed in the ALE II Binder. </a:t>
            </a:r>
            <a:endParaRPr lang="en-US" dirty="0"/>
          </a:p>
        </p:txBody>
      </p:sp>
      <p:sp>
        <p:nvSpPr>
          <p:cNvPr id="3" name="Title 2"/>
          <p:cNvSpPr>
            <a:spLocks noGrp="1"/>
          </p:cNvSpPr>
          <p:nvPr>
            <p:ph type="title"/>
          </p:nvPr>
        </p:nvSpPr>
        <p:spPr/>
        <p:txBody>
          <a:bodyPr>
            <a:normAutofit/>
          </a:bodyPr>
          <a:lstStyle/>
          <a:p>
            <a:pPr algn="ctr"/>
            <a:r>
              <a:rPr lang="en-US" sz="2800" dirty="0" smtClean="0"/>
              <a:t>ALE Site Supervisor and Agency Responsibilities</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879"/>
    </mc:Choice>
    <mc:Fallback xmlns="">
      <p:transition spd="slow" advTm="28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	We trust that you found Part I of the presentation 	helpful in providing  an overview of the MPH ALE 	and your role as an ALE Site Supervisor.  Please take 	time to review Part II for  more details on the ALE in 	the MPH Program at WCU.</a:t>
            </a:r>
          </a:p>
          <a:p>
            <a:endParaRPr lang="en-US" dirty="0" smtClean="0"/>
          </a:p>
          <a:p>
            <a:r>
              <a:rPr lang="en-US" dirty="0" smtClean="0"/>
              <a:t>    	Please do not hesitate to contact any of the ALE 	Faculty Advisors or the MPH Program Director,  </a:t>
            </a:r>
          </a:p>
          <a:p>
            <a:pPr>
              <a:buNone/>
            </a:pPr>
            <a:r>
              <a:rPr lang="en-US" dirty="0" smtClean="0"/>
              <a:t>		Dr. Lynn Carson, if you need clarification regarding 	any information in this orientation (Office Phone: 	610 - 436-2138 or email: lcarson@wcupa.edu).</a:t>
            </a:r>
          </a:p>
          <a:p>
            <a:endParaRPr lang="en-US" dirty="0"/>
          </a:p>
        </p:txBody>
      </p:sp>
      <p:sp>
        <p:nvSpPr>
          <p:cNvPr id="3" name="Title 2"/>
          <p:cNvSpPr>
            <a:spLocks noGrp="1"/>
          </p:cNvSpPr>
          <p:nvPr>
            <p:ph type="title"/>
          </p:nvPr>
        </p:nvSpPr>
        <p:spPr/>
        <p:txBody>
          <a:bodyPr>
            <a:normAutofit/>
          </a:bodyPr>
          <a:lstStyle/>
          <a:p>
            <a:pPr algn="ctr"/>
            <a:r>
              <a:rPr lang="en-US" sz="2800" dirty="0" smtClean="0"/>
              <a:t>Stay Tuned for the ALE Site </a:t>
            </a:r>
            <a:r>
              <a:rPr lang="en-US" sz="2800" smtClean="0"/>
              <a:t>Supervisor </a:t>
            </a:r>
            <a:br>
              <a:rPr lang="en-US" sz="2800" smtClean="0"/>
            </a:br>
            <a:r>
              <a:rPr lang="en-US" sz="2800" smtClean="0"/>
              <a:t>Orientation Part II</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582"/>
    </mc:Choice>
    <mc:Fallback xmlns="">
      <p:transition spd="slow" advTm="42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p:txBody>
          <a:bodyPr>
            <a:normAutofit fontScale="25000" lnSpcReduction="20000"/>
          </a:bodyPr>
          <a:lstStyle/>
          <a:p>
            <a:pPr>
              <a:buNone/>
            </a:pPr>
            <a:endParaRPr lang="en-US" sz="2900" dirty="0" smtClean="0"/>
          </a:p>
          <a:p>
            <a:r>
              <a:rPr lang="en-US" sz="8000" dirty="0" smtClean="0"/>
              <a:t>The Applied Learning Experience I and II (ALE I and II) is the practicum and culminating activity for the MPH Program. This practicum and culminating activity (Major Project)  is a planned, supervised and evaluated learning experience. </a:t>
            </a:r>
          </a:p>
          <a:p>
            <a:pPr>
              <a:buNone/>
            </a:pPr>
            <a:endParaRPr lang="en-US" sz="8000" dirty="0" smtClean="0"/>
          </a:p>
          <a:p>
            <a:r>
              <a:rPr lang="en-US" sz="8000" dirty="0" smtClean="0"/>
              <a:t>During this experience students plan and implement a </a:t>
            </a:r>
            <a:r>
              <a:rPr lang="en-US" sz="8000" b="1" dirty="0" smtClean="0"/>
              <a:t>Major Project </a:t>
            </a:r>
            <a:r>
              <a:rPr lang="en-US" sz="8000" dirty="0" smtClean="0"/>
              <a:t>that is their culminating activity.  Additionally, students are required to participate in </a:t>
            </a:r>
            <a:r>
              <a:rPr lang="en-US" sz="8000" b="1" dirty="0" smtClean="0"/>
              <a:t>Professional Practice Activities (PPAs) </a:t>
            </a:r>
            <a:r>
              <a:rPr lang="en-US" sz="8000" dirty="0" smtClean="0"/>
              <a:t>through the completion of onsite hours at the agency.  Examples of Major Projects  include: research projects, program development, health education curriculum development,  program evaluation, needs assessments and case studies.  Student present the results of their Major Project at an </a:t>
            </a:r>
            <a:r>
              <a:rPr lang="en-US" sz="8000" b="1" dirty="0" smtClean="0"/>
              <a:t>MPH Poster Session </a:t>
            </a:r>
            <a:r>
              <a:rPr lang="en-US" sz="8000" dirty="0" smtClean="0"/>
              <a:t>at the end of each semester.</a:t>
            </a:r>
          </a:p>
          <a:p>
            <a:pPr>
              <a:buNone/>
            </a:pPr>
            <a:endParaRPr lang="en-US" sz="8000" dirty="0" smtClean="0"/>
          </a:p>
          <a:p>
            <a:r>
              <a:rPr lang="en-US" sz="8000" dirty="0" smtClean="0"/>
              <a:t> The purpose of  ALE I and II is to introduce students to an agency to experience how this agency works on community/public health issues in a real work setting.</a:t>
            </a:r>
            <a:endParaRPr lang="en-US" sz="8000" b="1" dirty="0" smtClean="0"/>
          </a:p>
          <a:p>
            <a:endParaRPr lang="en-US" sz="8000" b="1" dirty="0" smtClean="0"/>
          </a:p>
          <a:p>
            <a:pPr eaLnBrk="1" hangingPunct="1"/>
            <a:endParaRPr lang="en-US" altLang="en-US" sz="8000" dirty="0" smtClean="0"/>
          </a:p>
        </p:txBody>
      </p:sp>
      <p:sp>
        <p:nvSpPr>
          <p:cNvPr id="4098" name="Rectangle 2"/>
          <p:cNvSpPr>
            <a:spLocks noGrp="1" noChangeArrowheads="1"/>
          </p:cNvSpPr>
          <p:nvPr>
            <p:ph type="title"/>
          </p:nvPr>
        </p:nvSpPr>
        <p:spPr/>
        <p:txBody>
          <a:bodyPr>
            <a:normAutofit fontScale="90000"/>
          </a:bodyPr>
          <a:lstStyle/>
          <a:p>
            <a:pPr algn="ctr" eaLnBrk="1" hangingPunct="1"/>
            <a:r>
              <a:rPr lang="en-US" altLang="en-US" sz="4000" dirty="0" smtClean="0"/>
              <a:t> </a:t>
            </a:r>
            <a:r>
              <a:rPr lang="en-US" altLang="en-US" sz="3100" dirty="0" smtClean="0"/>
              <a:t>Overview of he Applied Learning Experience I and II</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121"/>
    </mc:Choice>
    <mc:Fallback xmlns="">
      <p:transition spd="slow" advTm="60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In the traditional ALE format, students complete ALE I and II over two consecutive semesters. During the first semester, students complete 100 hours in the classroom (first half of the semester) and at the ALE practicum site (second half of the semester). </a:t>
            </a:r>
          </a:p>
          <a:p>
            <a:pPr>
              <a:buNone/>
            </a:pPr>
            <a:endParaRPr lang="en-US" dirty="0" smtClean="0"/>
          </a:p>
          <a:p>
            <a:r>
              <a:rPr lang="en-US" dirty="0" smtClean="0"/>
              <a:t>During the second semester, students complete 200 hours at the practicum site. </a:t>
            </a:r>
          </a:p>
          <a:p>
            <a:endParaRPr lang="en-US" dirty="0" smtClean="0"/>
          </a:p>
          <a:p>
            <a:r>
              <a:rPr lang="en-US" dirty="0" smtClean="0"/>
              <a:t>This format is recommended for students who are employed and need more time to complete the Major Project and the PPAs.  </a:t>
            </a:r>
          </a:p>
          <a:p>
            <a:endParaRPr lang="en-US" dirty="0"/>
          </a:p>
        </p:txBody>
      </p:sp>
      <p:sp>
        <p:nvSpPr>
          <p:cNvPr id="3" name="Title 2"/>
          <p:cNvSpPr>
            <a:spLocks noGrp="1"/>
          </p:cNvSpPr>
          <p:nvPr>
            <p:ph type="title"/>
          </p:nvPr>
        </p:nvSpPr>
        <p:spPr/>
        <p:txBody>
          <a:bodyPr>
            <a:normAutofit fontScale="90000"/>
          </a:bodyPr>
          <a:lstStyle/>
          <a:p>
            <a:pPr algn="ctr"/>
            <a:r>
              <a:rPr lang="en-US" dirty="0" smtClean="0"/>
              <a:t>The ALE Format - Traditional</a:t>
            </a:r>
            <a:br>
              <a:rPr lang="en-US" dirty="0" smtClean="0"/>
            </a:b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117"/>
    </mc:Choice>
    <mc:Fallback xmlns="">
      <p:transition spd="slow" advTm="27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This format is recommended for full-time students, MPH Fast Track students and Graduate Assistants who are not employed. </a:t>
            </a:r>
          </a:p>
          <a:p>
            <a:pPr>
              <a:buNone/>
            </a:pPr>
            <a:endParaRPr lang="en-US" dirty="0" smtClean="0"/>
          </a:p>
          <a:p>
            <a:r>
              <a:rPr lang="en-US" dirty="0" smtClean="0"/>
              <a:t>Students need to devote the time needed to complete ALE I and II in one semester. </a:t>
            </a:r>
          </a:p>
          <a:p>
            <a:pPr>
              <a:buNone/>
            </a:pPr>
            <a:endParaRPr lang="en-US" dirty="0" smtClean="0"/>
          </a:p>
          <a:p>
            <a:r>
              <a:rPr lang="en-US" dirty="0" smtClean="0"/>
              <a:t>The accelerated format requires students to complete 300 hours in one semester with 100 hours (classroom and practicum hours) in the first half of the semester and 200 hours in the second half of the semester.  </a:t>
            </a:r>
          </a:p>
          <a:p>
            <a:endParaRPr lang="en-US" dirty="0"/>
          </a:p>
        </p:txBody>
      </p:sp>
      <p:sp>
        <p:nvSpPr>
          <p:cNvPr id="3" name="Title 2"/>
          <p:cNvSpPr>
            <a:spLocks noGrp="1"/>
          </p:cNvSpPr>
          <p:nvPr>
            <p:ph type="title"/>
          </p:nvPr>
        </p:nvSpPr>
        <p:spPr/>
        <p:txBody>
          <a:bodyPr>
            <a:normAutofit/>
          </a:bodyPr>
          <a:lstStyle/>
          <a:p>
            <a:pPr algn="ctr"/>
            <a:r>
              <a:rPr lang="en-US" sz="3600" dirty="0" smtClean="0"/>
              <a:t>The ALE Format - Accelerated</a:t>
            </a:r>
            <a:endParaRPr lang="en-US" sz="3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255"/>
    </mc:Choice>
    <mc:Fallback xmlns="">
      <p:transition spd="slow" advTm="30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r>
              <a:rPr lang="en-US" dirty="0" smtClean="0"/>
              <a:t>It is important to note that many students in the program have full time jobs and will need to complete a total of 300 hours for Applied Learning Experience I and II. </a:t>
            </a:r>
          </a:p>
          <a:p>
            <a:endParaRPr lang="en-US" dirty="0" smtClean="0"/>
          </a:p>
          <a:p>
            <a:r>
              <a:rPr lang="en-US" dirty="0" smtClean="0"/>
              <a:t> Students who are employed may need to make arrangements for time off from work to complete their Major Project and PPAs during ALE I and II.  Employed students will need to select the traditional ALE I and II format.</a:t>
            </a:r>
          </a:p>
          <a:p>
            <a:pPr>
              <a:buNone/>
            </a:pPr>
            <a:r>
              <a:rPr lang="en-US" dirty="0" smtClean="0"/>
              <a:t> </a:t>
            </a:r>
          </a:p>
          <a:p>
            <a:r>
              <a:rPr lang="en-US" dirty="0" smtClean="0"/>
              <a:t>Other students who are not employed (full time students, Graduate Assistants and MPH Fast Track students) have the option of completing ALE I and II in one semester in the accelerated format.  </a:t>
            </a:r>
          </a:p>
          <a:p>
            <a:pPr>
              <a:buNone/>
            </a:pPr>
            <a:endParaRPr lang="en-US" dirty="0" smtClean="0"/>
          </a:p>
          <a:p>
            <a:r>
              <a:rPr lang="en-US" dirty="0" smtClean="0"/>
              <a:t>In either format, the student and Agency Site Supervisor will need to be in agreement about the time needed to be spent onsite before the start of the ALE I. </a:t>
            </a:r>
            <a:r>
              <a:rPr lang="en-US" b="1" dirty="0" smtClean="0"/>
              <a:t> </a:t>
            </a:r>
            <a:r>
              <a:rPr lang="en-US" dirty="0" smtClean="0"/>
              <a:t>Arrangements for time at the site should be flexible.</a:t>
            </a:r>
            <a:r>
              <a:rPr lang="en-US" b="1" dirty="0" smtClean="0"/>
              <a:t> </a:t>
            </a:r>
            <a:endParaRPr lang="en-US" dirty="0" smtClean="0"/>
          </a:p>
          <a:p>
            <a:endParaRPr lang="en-US" dirty="0" smtClean="0"/>
          </a:p>
          <a:p>
            <a:r>
              <a:rPr lang="en-US" b="1" dirty="0" smtClean="0"/>
              <a:t>All students are expected to spend time at the agency to complete their Major Projects and PPAs.</a:t>
            </a:r>
            <a:endParaRPr lang="en-US" dirty="0" smtClean="0"/>
          </a:p>
          <a:p>
            <a:endParaRPr lang="en-US" dirty="0"/>
          </a:p>
        </p:txBody>
      </p:sp>
      <p:sp>
        <p:nvSpPr>
          <p:cNvPr id="3" name="Title 2"/>
          <p:cNvSpPr>
            <a:spLocks noGrp="1"/>
          </p:cNvSpPr>
          <p:nvPr>
            <p:ph type="title"/>
          </p:nvPr>
        </p:nvSpPr>
        <p:spPr>
          <a:xfrm>
            <a:off x="457200" y="274638"/>
            <a:ext cx="8229600" cy="944562"/>
          </a:xfrm>
        </p:spPr>
        <p:txBody>
          <a:bodyPr>
            <a:normAutofit/>
          </a:bodyPr>
          <a:lstStyle/>
          <a:p>
            <a:pPr algn="ctr"/>
            <a:r>
              <a:rPr lang="en-US" sz="2800" dirty="0" smtClean="0"/>
              <a:t>The ALE and Student Employment</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663"/>
    </mc:Choice>
    <mc:Fallback xmlns="">
      <p:transition spd="slow" advTm="5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p:txBody>
          <a:bodyPr/>
          <a:lstStyle/>
          <a:p>
            <a:pPr>
              <a:lnSpc>
                <a:spcPct val="90000"/>
              </a:lnSpc>
            </a:pPr>
            <a:r>
              <a:rPr lang="en-US" sz="2400" dirty="0" smtClean="0"/>
              <a:t>Students who are employed at an agency/institution/ facility may complete their ALE at their place of employment. However, the experience cannot be related to their current job responsibilities. </a:t>
            </a:r>
          </a:p>
          <a:p>
            <a:pPr>
              <a:lnSpc>
                <a:spcPct val="90000"/>
              </a:lnSpc>
            </a:pPr>
            <a:endParaRPr lang="en-US" sz="2400" dirty="0" smtClean="0"/>
          </a:p>
          <a:p>
            <a:pPr>
              <a:lnSpc>
                <a:spcPct val="90000"/>
              </a:lnSpc>
            </a:pPr>
            <a:r>
              <a:rPr lang="en-US" sz="2400" dirty="0" smtClean="0"/>
              <a:t> For example, a student who is working in a county health department in the area of maternal/infant health may not complete his/her ALE in that division or department. However, the student can select a different department (i.e., chronic disease prevention and control) to complete their project with a site supervisor not related to the student’s current position.</a:t>
            </a:r>
          </a:p>
          <a:p>
            <a:pPr eaLnBrk="1" hangingPunct="1">
              <a:lnSpc>
                <a:spcPct val="90000"/>
              </a:lnSpc>
            </a:pPr>
            <a:endParaRPr lang="en-US" altLang="en-US" sz="2400" dirty="0" smtClean="0"/>
          </a:p>
        </p:txBody>
      </p:sp>
      <p:sp>
        <p:nvSpPr>
          <p:cNvPr id="10242" name="Rectangle 2"/>
          <p:cNvSpPr>
            <a:spLocks noGrp="1" noChangeArrowheads="1"/>
          </p:cNvSpPr>
          <p:nvPr>
            <p:ph type="title"/>
          </p:nvPr>
        </p:nvSpPr>
        <p:spPr/>
        <p:txBody>
          <a:bodyPr>
            <a:normAutofit fontScale="90000"/>
          </a:bodyPr>
          <a:lstStyle/>
          <a:p>
            <a:pPr algn="ctr" eaLnBrk="1" hangingPunct="1"/>
            <a:r>
              <a:rPr lang="en-US" altLang="en-US" dirty="0" smtClean="0"/>
              <a:t> The ALE at the Student’s Place </a:t>
            </a:r>
            <a:br>
              <a:rPr lang="en-US" altLang="en-US" dirty="0" smtClean="0"/>
            </a:br>
            <a:r>
              <a:rPr lang="en-US" altLang="en-US" dirty="0" smtClean="0"/>
              <a:t>of Employment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598"/>
    </mc:Choice>
    <mc:Fallback xmlns="">
      <p:transition spd="slow" advTm="33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19224</TotalTime>
  <Words>1443</Words>
  <Application>Microsoft Office PowerPoint</Application>
  <PresentationFormat>On-screen Show (4:3)</PresentationFormat>
  <Paragraphs>221</Paragraphs>
  <Slides>41</Slides>
  <Notes>0</Notes>
  <HiddenSlides>0</HiddenSlides>
  <MMClips>41</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Concourse</vt:lpstr>
      <vt:lpstr>            The MPH Applied Learning Experience  Orientation For the Site Supervisor (Part I)  (Fall Semester, 2015)</vt:lpstr>
      <vt:lpstr> ALE Site Supervisor Orientation Objectives </vt:lpstr>
      <vt:lpstr>Welcome to the ALE Site Supervisor Orientation  Part I</vt:lpstr>
      <vt:lpstr>             Overview of the Applied Learning Experience (ALE) I and II  The MPH Practicum and Major Project    </vt:lpstr>
      <vt:lpstr> Overview of he Applied Learning Experience I and II</vt:lpstr>
      <vt:lpstr>The ALE Format - Traditional </vt:lpstr>
      <vt:lpstr>The ALE Format - Accelerated</vt:lpstr>
      <vt:lpstr>The ALE and Student Employment</vt:lpstr>
      <vt:lpstr> The ALE at the Student’s Place  of Employment</vt:lpstr>
      <vt:lpstr>Four Main Components of ALE I and II</vt:lpstr>
      <vt:lpstr>The ALE Major Project</vt:lpstr>
      <vt:lpstr>The ALE Major Project</vt:lpstr>
      <vt:lpstr> The ALE Professional Practice  Activities (PPAs)</vt:lpstr>
      <vt:lpstr>The ALE I and II Professional Binders</vt:lpstr>
      <vt:lpstr>The MPH Poster Session</vt:lpstr>
      <vt:lpstr>Student Responsibilities</vt:lpstr>
      <vt:lpstr>Student Responsibilities at the ALE Site </vt:lpstr>
      <vt:lpstr>Student Responsibilities at the ALE Site </vt:lpstr>
      <vt:lpstr>Student Responsibilities at the ALE Site </vt:lpstr>
      <vt:lpstr>Student Responsibilities at the ALE Site </vt:lpstr>
      <vt:lpstr>Student Responsibilities at the ALE Site </vt:lpstr>
      <vt:lpstr>Student Responsibilities at the ALE Site </vt:lpstr>
      <vt:lpstr>Student Responsibilities at the ALE Site </vt:lpstr>
      <vt:lpstr>Student Responsibilities at the ALE Site </vt:lpstr>
      <vt:lpstr>Student Responsibilities at the ALE Site </vt:lpstr>
      <vt:lpstr>ALE Site Supervisor Responsibilities</vt:lpstr>
      <vt:lpstr>ALE Site Supervisor and Agency Responsibilities</vt:lpstr>
      <vt:lpstr>ALE Site Supervisor and Agency Responsibilities</vt:lpstr>
      <vt:lpstr>ALE Site Supervisor and Agency Responsibilities</vt:lpstr>
      <vt:lpstr>ALE Site Supervisor and Agency Responsibilities</vt:lpstr>
      <vt:lpstr>ALE Site Supervisor and Agency Responsibilities</vt:lpstr>
      <vt:lpstr>ALE Site Supervisor and Agency Responsibilities</vt:lpstr>
      <vt:lpstr>ALE Site Supervisor and Agency Responsibilities</vt:lpstr>
      <vt:lpstr>ALE Site Supervisor and Agency Responsibilities</vt:lpstr>
      <vt:lpstr>ALE Site Supervisor and Agency Responsibilities</vt:lpstr>
      <vt:lpstr>ALE Site Supervisor and Agency Responsibilities</vt:lpstr>
      <vt:lpstr>ALE Site Supervisor and Agency Responsibilities</vt:lpstr>
      <vt:lpstr>ALE Site Supervisor and Agency Responsibilities</vt:lpstr>
      <vt:lpstr>ALE Site Supervisor and Agency Responsibilities</vt:lpstr>
      <vt:lpstr>ALE Site Supervisor and Agency Responsibilities</vt:lpstr>
      <vt:lpstr>Stay Tuned for the ALE Site Supervisor  Orientation Part II</vt:lpstr>
    </vt:vector>
  </TitlesOfParts>
  <Company>Main Line Health System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the ALE: For the Supervisor</dc:title>
  <dc:creator>zdiduk</dc:creator>
  <cp:lastModifiedBy>Tech</cp:lastModifiedBy>
  <cp:revision>204</cp:revision>
  <dcterms:created xsi:type="dcterms:W3CDTF">2015-08-27T14:50:51Z</dcterms:created>
  <dcterms:modified xsi:type="dcterms:W3CDTF">2015-10-19T19:43:26Z</dcterms:modified>
</cp:coreProperties>
</file>