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58"/>
  </p:notesMasterIdLst>
  <p:sldIdLst>
    <p:sldId id="256" r:id="rId5"/>
    <p:sldId id="340" r:id="rId6"/>
    <p:sldId id="288" r:id="rId7"/>
    <p:sldId id="257" r:id="rId8"/>
    <p:sldId id="258" r:id="rId9"/>
    <p:sldId id="330" r:id="rId10"/>
    <p:sldId id="287" r:id="rId11"/>
    <p:sldId id="289" r:id="rId12"/>
    <p:sldId id="264" r:id="rId13"/>
    <p:sldId id="263" r:id="rId14"/>
    <p:sldId id="261" r:id="rId15"/>
    <p:sldId id="284" r:id="rId16"/>
    <p:sldId id="329" r:id="rId17"/>
    <p:sldId id="262" r:id="rId18"/>
    <p:sldId id="286" r:id="rId19"/>
    <p:sldId id="285" r:id="rId20"/>
    <p:sldId id="272" r:id="rId21"/>
    <p:sldId id="292" r:id="rId22"/>
    <p:sldId id="266" r:id="rId23"/>
    <p:sldId id="290" r:id="rId24"/>
    <p:sldId id="291" r:id="rId25"/>
    <p:sldId id="293" r:id="rId26"/>
    <p:sldId id="294" r:id="rId27"/>
    <p:sldId id="295" r:id="rId28"/>
    <p:sldId id="296" r:id="rId29"/>
    <p:sldId id="297" r:id="rId30"/>
    <p:sldId id="273" r:id="rId31"/>
    <p:sldId id="299" r:id="rId32"/>
    <p:sldId id="300" r:id="rId33"/>
    <p:sldId id="301" r:id="rId34"/>
    <p:sldId id="302" r:id="rId35"/>
    <p:sldId id="304" r:id="rId36"/>
    <p:sldId id="306" r:id="rId37"/>
    <p:sldId id="308" r:id="rId38"/>
    <p:sldId id="310" r:id="rId39"/>
    <p:sldId id="312" r:id="rId40"/>
    <p:sldId id="314" r:id="rId41"/>
    <p:sldId id="318" r:id="rId42"/>
    <p:sldId id="322" r:id="rId43"/>
    <p:sldId id="332" r:id="rId44"/>
    <p:sldId id="333" r:id="rId45"/>
    <p:sldId id="334" r:id="rId46"/>
    <p:sldId id="265" r:id="rId47"/>
    <p:sldId id="267" r:id="rId48"/>
    <p:sldId id="269" r:id="rId49"/>
    <p:sldId id="271" r:id="rId50"/>
    <p:sldId id="335" r:id="rId51"/>
    <p:sldId id="275" r:id="rId52"/>
    <p:sldId id="277" r:id="rId53"/>
    <p:sldId id="279" r:id="rId54"/>
    <p:sldId id="282" r:id="rId55"/>
    <p:sldId id="336" r:id="rId56"/>
    <p:sldId id="326" r:id="rId5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enle, Stephanie" initials="KS" lastIdx="3" clrIdx="0">
    <p:extLst>
      <p:ext uri="{19B8F6BF-5375-455C-9EA6-DF929625EA0E}">
        <p15:presenceInfo xmlns:p15="http://schemas.microsoft.com/office/powerpoint/2012/main" userId="S-1-5-21-4233619015-2080383946-645500451-135134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56" autoAdjust="0"/>
    <p:restoredTop sz="94660"/>
  </p:normalViewPr>
  <p:slideViewPr>
    <p:cSldViewPr>
      <p:cViewPr varScale="1">
        <p:scale>
          <a:sx n="152" d="100"/>
          <a:sy n="152" d="100"/>
        </p:scale>
        <p:origin x="2010" y="138"/>
      </p:cViewPr>
      <p:guideLst>
        <p:guide orient="horz" pos="2160"/>
        <p:guide pos="2880"/>
      </p:guideLst>
    </p:cSldViewPr>
  </p:slideViewPr>
  <p:notesTextViewPr>
    <p:cViewPr>
      <p:scale>
        <a:sx n="20" d="100"/>
        <a:sy n="2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notesMaster" Target="notesMasters/notesMaster1.xml"/><Relationship Id="rId5" Type="http://schemas.openxmlformats.org/officeDocument/2006/relationships/slide" Target="slides/slide1.xml"/><Relationship Id="rId61" Type="http://schemas.openxmlformats.org/officeDocument/2006/relationships/viewProps" Target="viewProp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8-06T12:23:36.177" idx="1">
    <p:pos x="3764" y="1393"/>
    <p:text>Do we want to clarify that the major project tasks need to be identified throughout the PPA document and therefore add up to the total 200 hours... Since the Major project form</p:text>
    <p:extLst>
      <p:ext uri="{C676402C-5697-4E1C-873F-D02D1690AC5C}">
        <p15:threadingInfo xmlns:p15="http://schemas.microsoft.com/office/powerpoint/2012/main" timeZoneBias="2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D04187-D254-4DDE-A477-DC45F8EA42E1}" type="datetimeFigureOut">
              <a:rPr lang="en-US" smtClean="0"/>
              <a:t>8/17/2021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78A96F-B1AE-4170-A94C-E4D63BABA45C}" type="slidenum">
              <a:rPr lang="en-US" smtClean="0"/>
              <a:t>‹#›</a:t>
            </a:fld>
            <a:endParaRPr lang="en-US"/>
          </a:p>
        </p:txBody>
      </p:sp>
    </p:spTree>
    <p:extLst>
      <p:ext uri="{BB962C8B-B14F-4D97-AF65-F5344CB8AC3E}">
        <p14:creationId xmlns:p14="http://schemas.microsoft.com/office/powerpoint/2010/main" val="31055081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pPr>
              <a:defRPr/>
            </a:pPr>
            <a:endParaRPr lang="en-US" alt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pPr>
              <a:defRPr/>
            </a:pPr>
            <a:endParaRPr lang="en-US" alt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pPr>
              <a:defRPr/>
            </a:pPr>
            <a:fld id="{AAC2CAF5-0A57-42CA-BBE1-1D842D361626}" type="slidenum">
              <a:rPr lang="en-US" altLang="en-US" smtClean="0"/>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BFB71D2D-77A3-4FC4-874D-08DCBD394ED7}" type="slidenum">
              <a:rPr lang="en-US" altLang="en-US" smtClean="0"/>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A6A5E18F-87B0-47A6-8CB9-4F9E986AA0C3}" type="slidenum">
              <a:rPr lang="en-US" altLang="en-US" smtClean="0"/>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8FDBEFCE-5416-4CC5-BBB5-CA7647085B35}" type="slidenum">
              <a:rPr lang="en-US" altLang="en-US" smtClean="0"/>
              <a:pPr>
                <a:defRPr/>
              </a:pPr>
              <a:t>‹#›</a:t>
            </a:fld>
            <a:endParaRPr lang="en-US" alt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7650069C-33C0-4082-9D2F-55D9623BAA86}" type="slidenum">
              <a:rPr lang="en-US" altLang="en-US" smtClean="0"/>
              <a:pPr>
                <a:defRPr/>
              </a:pPr>
              <a:t>‹#›</a:t>
            </a:fld>
            <a:endParaRPr lang="en-US" alt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DC8C17BB-912A-4B81-8A85-445DF08A3E66}" type="slidenum">
              <a:rPr lang="en-US" altLang="en-US" smtClean="0"/>
              <a:pPr>
                <a:defRPr/>
              </a:pPr>
              <a:t>‹#›</a:t>
            </a:fld>
            <a:endParaRPr lang="en-US" alt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endParaRPr lang="en-US" altLang="en-US"/>
          </a:p>
        </p:txBody>
      </p:sp>
      <p:sp>
        <p:nvSpPr>
          <p:cNvPr id="8" name="Footer Placeholder 7"/>
          <p:cNvSpPr>
            <a:spLocks noGrp="1"/>
          </p:cNvSpPr>
          <p:nvPr>
            <p:ph type="ftr" sz="quarter" idx="11"/>
          </p:nvPr>
        </p:nvSpPr>
        <p:spPr/>
        <p:txBody>
          <a:bodyPr/>
          <a:lstStyle/>
          <a:p>
            <a:pPr>
              <a:defRPr/>
            </a:pPr>
            <a:endParaRPr lang="en-US" altLang="en-US"/>
          </a:p>
        </p:txBody>
      </p:sp>
      <p:sp>
        <p:nvSpPr>
          <p:cNvPr id="9" name="Slide Number Placeholder 8"/>
          <p:cNvSpPr>
            <a:spLocks noGrp="1"/>
          </p:cNvSpPr>
          <p:nvPr>
            <p:ph type="sldNum" sz="quarter" idx="12"/>
          </p:nvPr>
        </p:nvSpPr>
        <p:spPr/>
        <p:txBody>
          <a:bodyPr/>
          <a:lstStyle/>
          <a:p>
            <a:pPr>
              <a:defRPr/>
            </a:pPr>
            <a:fld id="{84F701BD-066A-4552-ABB0-C507726A4990}" type="slidenum">
              <a:rPr lang="en-US" altLang="en-US" smtClean="0"/>
              <a:pPr>
                <a:defRPr/>
              </a:pPr>
              <a:t>‹#›</a:t>
            </a:fld>
            <a:endParaRPr lang="en-US"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altLang="en-US"/>
          </a:p>
        </p:txBody>
      </p:sp>
      <p:sp>
        <p:nvSpPr>
          <p:cNvPr id="4" name="Footer Placeholder 3"/>
          <p:cNvSpPr>
            <a:spLocks noGrp="1"/>
          </p:cNvSpPr>
          <p:nvPr>
            <p:ph type="ftr" sz="quarter" idx="11"/>
          </p:nvPr>
        </p:nvSpPr>
        <p:spPr/>
        <p:txBody>
          <a:bodyPr/>
          <a:lstStyle/>
          <a:p>
            <a:pPr>
              <a:defRPr/>
            </a:pPr>
            <a:endParaRPr lang="en-US" altLang="en-US"/>
          </a:p>
        </p:txBody>
      </p:sp>
      <p:sp>
        <p:nvSpPr>
          <p:cNvPr id="5" name="Slide Number Placeholder 4"/>
          <p:cNvSpPr>
            <a:spLocks noGrp="1"/>
          </p:cNvSpPr>
          <p:nvPr>
            <p:ph type="sldNum" sz="quarter" idx="12"/>
          </p:nvPr>
        </p:nvSpPr>
        <p:spPr/>
        <p:txBody>
          <a:bodyPr/>
          <a:lstStyle/>
          <a:p>
            <a:pPr>
              <a:defRPr/>
            </a:pPr>
            <a:fld id="{63C4C3CE-FE3E-4A55-8220-126C00BAF681}" type="slidenum">
              <a:rPr lang="en-US" altLang="en-US" smtClean="0"/>
              <a:pPr>
                <a:defRPr/>
              </a:pPr>
              <a:t>‹#›</a:t>
            </a:fld>
            <a:endParaRPr lang="en-US" alt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en-US"/>
          </a:p>
        </p:txBody>
      </p:sp>
      <p:sp>
        <p:nvSpPr>
          <p:cNvPr id="3" name="Footer Placeholder 2"/>
          <p:cNvSpPr>
            <a:spLocks noGrp="1"/>
          </p:cNvSpPr>
          <p:nvPr>
            <p:ph type="ftr" sz="quarter" idx="11"/>
          </p:nvPr>
        </p:nvSpPr>
        <p:spPr/>
        <p:txBody>
          <a:bodyPr/>
          <a:lstStyle/>
          <a:p>
            <a:pPr>
              <a:defRPr/>
            </a:pPr>
            <a:endParaRPr lang="en-US" altLang="en-US"/>
          </a:p>
        </p:txBody>
      </p:sp>
      <p:sp>
        <p:nvSpPr>
          <p:cNvPr id="4" name="Slide Number Placeholder 3"/>
          <p:cNvSpPr>
            <a:spLocks noGrp="1"/>
          </p:cNvSpPr>
          <p:nvPr>
            <p:ph type="sldNum" sz="quarter" idx="12"/>
          </p:nvPr>
        </p:nvSpPr>
        <p:spPr/>
        <p:txBody>
          <a:bodyPr/>
          <a:lstStyle/>
          <a:p>
            <a:pPr>
              <a:defRPr/>
            </a:pPr>
            <a:fld id="{94AE7F9F-E9E4-4940-87FE-8B6798EC28CA}" type="slidenum">
              <a:rPr lang="en-US" altLang="en-US" smtClean="0"/>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pPr>
              <a:defRPr/>
            </a:pPr>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88000D5A-037A-4B71-BA2C-74F204F41574}" type="slidenum">
              <a:rPr lang="en-US" altLang="en-US" smtClean="0"/>
              <a:pPr>
                <a:defRPr/>
              </a:pPr>
              <a:t>‹#›</a:t>
            </a:fld>
            <a:endParaRPr lang="en-US"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pPr>
              <a:defRPr/>
            </a:pPr>
            <a:endParaRPr lang="en-US" alt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pPr>
              <a:defRPr/>
            </a:pPr>
            <a:endParaRPr lang="en-US" alt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pPr>
              <a:defRPr/>
            </a:pPr>
            <a:fld id="{67B7DAE6-FF9C-49EC-84D9-EA6FBB118D26}" type="slidenum">
              <a:rPr lang="en-US" altLang="en-US" smtClean="0"/>
              <a:pPr>
                <a:defRPr/>
              </a:pPr>
              <a:t>‹#›</a:t>
            </a:fld>
            <a:endParaRPr lang="en-US" alt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pPr>
              <a:defRPr/>
            </a:pPr>
            <a:endParaRPr lang="en-US" alt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pPr>
              <a:defRPr/>
            </a:pPr>
            <a:endParaRPr lang="en-US" alt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pPr>
              <a:defRPr/>
            </a:pPr>
            <a:fld id="{7D88C1FB-E482-435A-A44A-BBDD62DEA573}" type="slidenum">
              <a:rPr lang="en-US" altLang="en-US" smtClean="0"/>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mailto:rstone@wcupa.edu" TargetMode="External"/><Relationship Id="rId2" Type="http://schemas.openxmlformats.org/officeDocument/2006/relationships/hyperlink" Target="mailto:skienle@wcupa.edu" TargetMode="External"/><Relationship Id="rId1" Type="http://schemas.openxmlformats.org/officeDocument/2006/relationships/slideLayout" Target="../slideLayouts/slideLayout2.xml"/><Relationship Id="rId5" Type="http://schemas.openxmlformats.org/officeDocument/2006/relationships/hyperlink" Target="mailto:smetz@wcupa.edu" TargetMode="External"/><Relationship Id="rId4" Type="http://schemas.openxmlformats.org/officeDocument/2006/relationships/hyperlink" Target="mailto:nsunger@wcupa.edu"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609600"/>
            <a:ext cx="8001000" cy="4267200"/>
          </a:xfrm>
        </p:spPr>
        <p:txBody>
          <a:bodyPr>
            <a:normAutofit fontScale="90000"/>
          </a:bodyPr>
          <a:lstStyle/>
          <a:p>
            <a:pPr algn="ctr" eaLnBrk="1" hangingPunct="1"/>
            <a:br>
              <a:rPr lang="en-US" altLang="en-US" sz="4000" dirty="0"/>
            </a:br>
            <a:br>
              <a:rPr lang="en-US" altLang="en-US" sz="4000" dirty="0"/>
            </a:br>
            <a:br>
              <a:rPr lang="en-US" altLang="en-US" sz="4000" dirty="0"/>
            </a:br>
            <a:br>
              <a:rPr lang="en-US" altLang="en-US" sz="4000" dirty="0"/>
            </a:br>
            <a:br>
              <a:rPr lang="en-US" altLang="en-US" sz="4000" dirty="0"/>
            </a:br>
            <a:br>
              <a:rPr lang="en-US" altLang="en-US" sz="4000" dirty="0"/>
            </a:br>
            <a:br>
              <a:rPr lang="en-US" altLang="en-US" sz="4000" dirty="0"/>
            </a:br>
            <a:br>
              <a:rPr lang="en-US" altLang="en-US" sz="4000" dirty="0"/>
            </a:br>
            <a:br>
              <a:rPr lang="en-US" altLang="en-US" sz="4000" dirty="0"/>
            </a:br>
            <a:br>
              <a:rPr lang="en-US" altLang="en-US" sz="4000" dirty="0"/>
            </a:br>
            <a:br>
              <a:rPr lang="en-US" altLang="en-US" sz="4000" dirty="0"/>
            </a:br>
            <a:br>
              <a:rPr lang="en-US" altLang="en-US" sz="4000" dirty="0"/>
            </a:br>
            <a:r>
              <a:rPr lang="en-US" altLang="en-US" sz="3100" dirty="0"/>
              <a:t>The MPH Applied Learning Experience </a:t>
            </a:r>
            <a:br>
              <a:rPr lang="en-US" altLang="en-US" sz="3100" dirty="0"/>
            </a:br>
            <a:r>
              <a:rPr lang="en-US" altLang="en-US" sz="3100" dirty="0">
                <a:solidFill>
                  <a:schemeClr val="tx1"/>
                </a:solidFill>
              </a:rPr>
              <a:t>Orientation for the </a:t>
            </a:r>
            <a:r>
              <a:rPr lang="en-US" altLang="en-US" sz="3100" dirty="0"/>
              <a:t>Site Supervisors</a:t>
            </a:r>
            <a:endParaRPr lang="en-US" altLang="en-US" sz="2700" dirty="0"/>
          </a:p>
        </p:txBody>
      </p:sp>
      <p:pic>
        <p:nvPicPr>
          <p:cNvPr id="4" name="Picture 3" descr="http://www.wcupa.edu/publicationsandprinting/images/logo/blackWhiteClear.png"/>
          <p:cNvPicPr/>
          <p:nvPr/>
        </p:nvPicPr>
        <p:blipFill>
          <a:blip r:embed="rId2" cstate="print"/>
          <a:srcRect/>
          <a:stretch>
            <a:fillRect/>
          </a:stretch>
        </p:blipFill>
        <p:spPr bwMode="auto">
          <a:xfrm>
            <a:off x="3124200" y="1143000"/>
            <a:ext cx="2493562" cy="1158052"/>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2000" advTm="11073"/>
    </mc:Choice>
    <mc:Fallback xmlns="">
      <p:transition spd="slow" advTm="11073"/>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6"/>
          <p:cNvSpPr>
            <a:spLocks noGrp="1" noChangeArrowheads="1"/>
          </p:cNvSpPr>
          <p:nvPr>
            <p:ph idx="1"/>
          </p:nvPr>
        </p:nvSpPr>
        <p:spPr>
          <a:xfrm>
            <a:off x="457200" y="1295400"/>
            <a:ext cx="8153400" cy="4711891"/>
          </a:xfrm>
        </p:spPr>
        <p:txBody>
          <a:bodyPr>
            <a:normAutofit/>
          </a:bodyPr>
          <a:lstStyle/>
          <a:p>
            <a:pPr marL="742950" indent="-742950" eaLnBrk="1" hangingPunct="1">
              <a:buFont typeface="+mj-lt"/>
              <a:buAutoNum type="arabicPeriod"/>
            </a:pPr>
            <a:r>
              <a:rPr lang="en-US" altLang="en-US" sz="3200" dirty="0"/>
              <a:t>The Major Project (Culminating Activity)</a:t>
            </a:r>
          </a:p>
          <a:p>
            <a:pPr marL="742950" indent="-742950" eaLnBrk="1" hangingPunct="1">
              <a:buFont typeface="+mj-lt"/>
              <a:buAutoNum type="arabicPeriod"/>
            </a:pPr>
            <a:r>
              <a:rPr lang="en-US" altLang="en-US" sz="3200" dirty="0"/>
              <a:t>Development of two Products</a:t>
            </a:r>
          </a:p>
          <a:p>
            <a:pPr marL="742950" indent="-742950" eaLnBrk="1" hangingPunct="1">
              <a:buFont typeface="+mj-lt"/>
              <a:buAutoNum type="arabicPeriod"/>
            </a:pPr>
            <a:r>
              <a:rPr lang="en-US" altLang="en-US" sz="3200" dirty="0"/>
              <a:t>Professional Practice Activities (PPAs)</a:t>
            </a:r>
          </a:p>
          <a:p>
            <a:pPr marL="742950" indent="-742950" eaLnBrk="1" hangingPunct="1">
              <a:buFont typeface="+mj-lt"/>
              <a:buAutoNum type="arabicPeriod"/>
            </a:pPr>
            <a:r>
              <a:rPr lang="en-US" altLang="en-US" sz="3200" dirty="0"/>
              <a:t>The ALE Professional Binder</a:t>
            </a:r>
          </a:p>
          <a:p>
            <a:pPr marL="742950" indent="-742950" eaLnBrk="1" hangingPunct="1">
              <a:buFont typeface="+mj-lt"/>
              <a:buAutoNum type="arabicPeriod"/>
            </a:pPr>
            <a:r>
              <a:rPr lang="en-US" altLang="en-US" sz="3200" dirty="0"/>
              <a:t>The MPH Poster Session</a:t>
            </a:r>
          </a:p>
        </p:txBody>
      </p:sp>
      <p:sp>
        <p:nvSpPr>
          <p:cNvPr id="7170" name="Rectangle 4"/>
          <p:cNvSpPr>
            <a:spLocks noGrp="1" noChangeArrowheads="1"/>
          </p:cNvSpPr>
          <p:nvPr>
            <p:ph type="title"/>
          </p:nvPr>
        </p:nvSpPr>
        <p:spPr/>
        <p:txBody>
          <a:bodyPr>
            <a:normAutofit/>
          </a:bodyPr>
          <a:lstStyle/>
          <a:p>
            <a:pPr algn="ctr" eaLnBrk="1" hangingPunct="1"/>
            <a:r>
              <a:rPr lang="en-US" altLang="en-US" sz="3600" dirty="0"/>
              <a:t>Five Main Components of ALE I and II</a:t>
            </a:r>
          </a:p>
        </p:txBody>
      </p:sp>
    </p:spTree>
  </p:cSld>
  <p:clrMapOvr>
    <a:masterClrMapping/>
  </p:clrMapOvr>
  <mc:AlternateContent xmlns:mc="http://schemas.openxmlformats.org/markup-compatibility/2006" xmlns:p14="http://schemas.microsoft.com/office/powerpoint/2010/main">
    <mc:Choice Requires="p14">
      <p:transition spd="slow" p14:dur="2000" advTm="13729"/>
    </mc:Choice>
    <mc:Fallback xmlns="">
      <p:transition spd="slow" advTm="13729"/>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p:txBody>
          <a:bodyPr>
            <a:normAutofit fontScale="85000" lnSpcReduction="20000"/>
          </a:bodyPr>
          <a:lstStyle/>
          <a:p>
            <a:pPr lvl="0"/>
            <a:r>
              <a:rPr lang="en-US" dirty="0"/>
              <a:t>Students are required to complete a Major Project during ALE.</a:t>
            </a:r>
          </a:p>
          <a:p>
            <a:pPr lvl="1"/>
            <a:r>
              <a:rPr lang="en-US" dirty="0"/>
              <a:t>The </a:t>
            </a:r>
            <a:r>
              <a:rPr lang="en-US" b="1" dirty="0"/>
              <a:t>planning phase </a:t>
            </a:r>
            <a:r>
              <a:rPr lang="en-US" dirty="0"/>
              <a:t>of the Major Project occurs during ALE I. </a:t>
            </a:r>
          </a:p>
          <a:p>
            <a:pPr lvl="1"/>
            <a:r>
              <a:rPr lang="en-US" dirty="0"/>
              <a:t>The Major Project </a:t>
            </a:r>
            <a:r>
              <a:rPr lang="en-US" b="1" dirty="0"/>
              <a:t>implementation phase </a:t>
            </a:r>
            <a:r>
              <a:rPr lang="en-US" dirty="0"/>
              <a:t>occurs during ALE II.</a:t>
            </a:r>
          </a:p>
          <a:p>
            <a:pPr marL="393192" lvl="1" indent="0">
              <a:buNone/>
            </a:pPr>
            <a:endParaRPr lang="en-US" dirty="0"/>
          </a:p>
          <a:p>
            <a:pPr eaLnBrk="1" hangingPunct="1">
              <a:lnSpc>
                <a:spcPct val="90000"/>
              </a:lnSpc>
            </a:pPr>
            <a:r>
              <a:rPr lang="en-US" altLang="en-US" sz="2800" dirty="0"/>
              <a:t>The ALE Major Project, also referred to as the culminating activity, should focus on a public health issue.</a:t>
            </a:r>
          </a:p>
          <a:p>
            <a:pPr eaLnBrk="1" hangingPunct="1">
              <a:lnSpc>
                <a:spcPct val="90000"/>
              </a:lnSpc>
            </a:pPr>
            <a:endParaRPr lang="en-US" altLang="en-US" sz="2800" dirty="0"/>
          </a:p>
          <a:p>
            <a:pPr>
              <a:lnSpc>
                <a:spcPct val="90000"/>
              </a:lnSpc>
            </a:pPr>
            <a:r>
              <a:rPr lang="en-US" altLang="en-US" sz="2800" dirty="0"/>
              <a:t>The project is determined by joint agreement among the student, ALE Site Supervisor, the ALE Faculty Advisor.</a:t>
            </a:r>
          </a:p>
          <a:p>
            <a:pPr>
              <a:lnSpc>
                <a:spcPct val="90000"/>
              </a:lnSpc>
            </a:pPr>
            <a:endParaRPr lang="en-US" altLang="en-US" sz="2800" dirty="0"/>
          </a:p>
          <a:p>
            <a:pPr>
              <a:lnSpc>
                <a:spcPct val="90000"/>
              </a:lnSpc>
            </a:pPr>
            <a:r>
              <a:rPr lang="en-US" altLang="en-US" sz="2800" dirty="0"/>
              <a:t>The Major Project is the responsibility of the student during the on-site experience, under the supervision of the ALE Site Supervisor.</a:t>
            </a:r>
          </a:p>
          <a:p>
            <a:pPr eaLnBrk="1" hangingPunct="1">
              <a:lnSpc>
                <a:spcPct val="90000"/>
              </a:lnSpc>
            </a:pPr>
            <a:endParaRPr lang="en-US" altLang="en-US" sz="2800" dirty="0"/>
          </a:p>
        </p:txBody>
      </p:sp>
      <p:sp>
        <p:nvSpPr>
          <p:cNvPr id="8194" name="Rectangle 2"/>
          <p:cNvSpPr>
            <a:spLocks noGrp="1" noChangeArrowheads="1"/>
          </p:cNvSpPr>
          <p:nvPr>
            <p:ph type="title"/>
          </p:nvPr>
        </p:nvSpPr>
        <p:spPr/>
        <p:txBody>
          <a:bodyPr/>
          <a:lstStyle/>
          <a:p>
            <a:pPr algn="ctr" eaLnBrk="1" hangingPunct="1"/>
            <a:r>
              <a:rPr lang="en-US" altLang="en-US" dirty="0"/>
              <a:t>The ALE Major Project</a:t>
            </a:r>
          </a:p>
        </p:txBody>
      </p:sp>
    </p:spTree>
  </p:cSld>
  <p:clrMapOvr>
    <a:masterClrMapping/>
  </p:clrMapOvr>
  <mc:AlternateContent xmlns:mc="http://schemas.openxmlformats.org/markup-compatibility/2006" xmlns:p14="http://schemas.microsoft.com/office/powerpoint/2010/main">
    <mc:Choice Requires="p14">
      <p:transition spd="slow" p14:dur="2000" advTm="25959"/>
    </mc:Choice>
    <mc:Fallback xmlns="">
      <p:transition spd="slow" advTm="25959"/>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839200" cy="4525963"/>
          </a:xfrm>
        </p:spPr>
        <p:txBody>
          <a:bodyPr>
            <a:normAutofit fontScale="77500" lnSpcReduction="20000"/>
          </a:bodyPr>
          <a:lstStyle/>
          <a:p>
            <a:pPr marL="393192" lvl="1" indent="0">
              <a:buNone/>
            </a:pPr>
            <a:r>
              <a:rPr lang="en-US" dirty="0"/>
              <a:t> </a:t>
            </a:r>
          </a:p>
          <a:p>
            <a:r>
              <a:rPr lang="en-US" dirty="0"/>
              <a:t>The Major Project enables the agency to complete an area of work or research which otherwise could not have been undertaken. It provides the student with an opportunity to demonstrate his/her ability to function as a public health professional. </a:t>
            </a:r>
          </a:p>
          <a:p>
            <a:endParaRPr lang="en-US" dirty="0"/>
          </a:p>
          <a:p>
            <a:r>
              <a:rPr lang="en-US" dirty="0"/>
              <a:t>The completed project may serve as an important example of the type of work the student is able to accomplish in an actual work setting.</a:t>
            </a:r>
          </a:p>
          <a:p>
            <a:endParaRPr lang="en-US" dirty="0"/>
          </a:p>
          <a:p>
            <a:r>
              <a:rPr lang="en-US" dirty="0"/>
              <a:t>A copy of the Major Project Report will be stored on </a:t>
            </a:r>
            <a:r>
              <a:rPr lang="en-US" dirty="0" err="1"/>
              <a:t>REDCap</a:t>
            </a:r>
            <a:r>
              <a:rPr lang="en-US" dirty="0"/>
              <a:t>.</a:t>
            </a:r>
          </a:p>
          <a:p>
            <a:pPr lvl="0">
              <a:buNone/>
            </a:pPr>
            <a:endParaRPr lang="en-US" dirty="0"/>
          </a:p>
          <a:p>
            <a:pPr lvl="0"/>
            <a:r>
              <a:rPr lang="en-US" dirty="0"/>
              <a:t>During the MPH Poster Session, students are required to:</a:t>
            </a:r>
          </a:p>
          <a:p>
            <a:pPr lvl="1"/>
            <a:r>
              <a:rPr lang="en-US" dirty="0"/>
              <a:t>Present the results of their Major Project</a:t>
            </a:r>
          </a:p>
          <a:p>
            <a:pPr lvl="1"/>
            <a:r>
              <a:rPr lang="en-US" dirty="0"/>
              <a:t>Explain how the on-site work on the Major Project helped them attain the 3 Core and 2 Track competencies</a:t>
            </a:r>
          </a:p>
        </p:txBody>
      </p:sp>
      <p:sp>
        <p:nvSpPr>
          <p:cNvPr id="3" name="Title 2"/>
          <p:cNvSpPr>
            <a:spLocks noGrp="1"/>
          </p:cNvSpPr>
          <p:nvPr>
            <p:ph type="title"/>
          </p:nvPr>
        </p:nvSpPr>
        <p:spPr/>
        <p:txBody>
          <a:bodyPr/>
          <a:lstStyle/>
          <a:p>
            <a:pPr algn="ctr"/>
            <a:r>
              <a:rPr lang="en-US" dirty="0"/>
              <a:t>The ALE Major Project</a:t>
            </a:r>
          </a:p>
        </p:txBody>
      </p:sp>
    </p:spTree>
  </p:cSld>
  <p:clrMapOvr>
    <a:masterClrMapping/>
  </p:clrMapOvr>
  <mc:AlternateContent xmlns:mc="http://schemas.openxmlformats.org/markup-compatibility/2006" xmlns:p14="http://schemas.microsoft.com/office/powerpoint/2010/main">
    <mc:Choice Requires="p14">
      <p:transition spd="slow" p14:dur="2000" advTm="23980"/>
    </mc:Choice>
    <mc:Fallback xmlns="">
      <p:transition spd="slow" advTm="2398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458200" cy="5102034"/>
          </a:xfrm>
        </p:spPr>
        <p:txBody>
          <a:bodyPr>
            <a:normAutofit fontScale="92500" lnSpcReduction="20000"/>
          </a:bodyPr>
          <a:lstStyle/>
          <a:p>
            <a:pPr lvl="0"/>
            <a:r>
              <a:rPr lang="en-US" dirty="0"/>
              <a:t>Students are required to complete </a:t>
            </a:r>
            <a:r>
              <a:rPr lang="en-US" b="1" dirty="0"/>
              <a:t>two </a:t>
            </a:r>
            <a:r>
              <a:rPr lang="en-US" dirty="0"/>
              <a:t>Products during ALE.</a:t>
            </a:r>
          </a:p>
          <a:p>
            <a:pPr lvl="1"/>
            <a:r>
              <a:rPr lang="en-US" dirty="0"/>
              <a:t>During ALE I, </a:t>
            </a:r>
          </a:p>
          <a:p>
            <a:pPr lvl="2"/>
            <a:r>
              <a:rPr lang="en-US" dirty="0"/>
              <a:t>Students will brainstorm ideas with their future site supervisor to identify </a:t>
            </a:r>
            <a:r>
              <a:rPr lang="en-US" b="1" dirty="0"/>
              <a:t>two products that have utility to the site</a:t>
            </a:r>
          </a:p>
          <a:p>
            <a:pPr lvl="2"/>
            <a:r>
              <a:rPr lang="en-US" dirty="0"/>
              <a:t>Students will describe the products in about 800 words</a:t>
            </a:r>
          </a:p>
          <a:p>
            <a:pPr lvl="1"/>
            <a:r>
              <a:rPr lang="en-US" dirty="0"/>
              <a:t>During ALE II, </a:t>
            </a:r>
          </a:p>
          <a:p>
            <a:pPr lvl="2"/>
            <a:r>
              <a:rPr lang="en-US" dirty="0"/>
              <a:t>students will develop the two products under the site supervisor’s guidance, and will refine/revise the products as needed</a:t>
            </a:r>
          </a:p>
          <a:p>
            <a:pPr marL="630936" lvl="2" indent="0">
              <a:buNone/>
            </a:pPr>
            <a:endParaRPr lang="en-US" dirty="0"/>
          </a:p>
          <a:p>
            <a:r>
              <a:rPr lang="en-US" dirty="0"/>
              <a:t>A copy of the two Products will be stored on </a:t>
            </a:r>
            <a:r>
              <a:rPr lang="en-US" dirty="0" err="1"/>
              <a:t>REDCap</a:t>
            </a:r>
            <a:r>
              <a:rPr lang="en-US" dirty="0"/>
              <a:t>.</a:t>
            </a:r>
          </a:p>
          <a:p>
            <a:pPr lvl="0">
              <a:buNone/>
            </a:pPr>
            <a:endParaRPr lang="en-US" dirty="0"/>
          </a:p>
          <a:p>
            <a:pPr lvl="0"/>
            <a:r>
              <a:rPr lang="en-US" dirty="0"/>
              <a:t>During the MPH Poster Session, students are required to:</a:t>
            </a:r>
          </a:p>
          <a:p>
            <a:pPr lvl="1"/>
            <a:r>
              <a:rPr lang="en-US" dirty="0"/>
              <a:t>Describe their two Products, and </a:t>
            </a:r>
          </a:p>
          <a:p>
            <a:pPr lvl="1"/>
            <a:r>
              <a:rPr lang="en-US" dirty="0"/>
              <a:t>Explain how the development of these Products helped them attain the 3 Core and 2 Track competencies.</a:t>
            </a:r>
            <a:endParaRPr lang="en-US" b="1" dirty="0"/>
          </a:p>
          <a:p>
            <a:endParaRPr lang="en-US" dirty="0"/>
          </a:p>
        </p:txBody>
      </p:sp>
      <p:sp>
        <p:nvSpPr>
          <p:cNvPr id="3" name="Title 2"/>
          <p:cNvSpPr>
            <a:spLocks noGrp="1"/>
          </p:cNvSpPr>
          <p:nvPr>
            <p:ph type="title"/>
          </p:nvPr>
        </p:nvSpPr>
        <p:spPr/>
        <p:txBody>
          <a:bodyPr/>
          <a:lstStyle/>
          <a:p>
            <a:pPr algn="ctr"/>
            <a:r>
              <a:rPr lang="en-US" dirty="0"/>
              <a:t>The ALE Products</a:t>
            </a:r>
          </a:p>
        </p:txBody>
      </p:sp>
    </p:spTree>
    <p:extLst>
      <p:ext uri="{BB962C8B-B14F-4D97-AF65-F5344CB8AC3E}">
        <p14:creationId xmlns:p14="http://schemas.microsoft.com/office/powerpoint/2010/main" val="1410442091"/>
      </p:ext>
    </p:extLst>
  </p:cSld>
  <p:clrMapOvr>
    <a:masterClrMapping/>
  </p:clrMapOvr>
  <mc:AlternateContent xmlns:mc="http://schemas.openxmlformats.org/markup-compatibility/2006" xmlns:p14="http://schemas.microsoft.com/office/powerpoint/2010/main">
    <mc:Choice Requires="p14">
      <p:transition spd="slow" p14:dur="2000" advTm="23980"/>
    </mc:Choice>
    <mc:Fallback xmlns="">
      <p:transition spd="slow" advTm="2398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457200" y="1600200"/>
            <a:ext cx="8229600" cy="4525963"/>
          </a:xfrm>
        </p:spPr>
        <p:txBody>
          <a:bodyPr>
            <a:normAutofit fontScale="92500" lnSpcReduction="20000"/>
          </a:bodyPr>
          <a:lstStyle/>
          <a:p>
            <a:pPr lvl="0"/>
            <a:r>
              <a:rPr lang="en-US" dirty="0"/>
              <a:t>Students are required to:</a:t>
            </a:r>
          </a:p>
          <a:p>
            <a:pPr lvl="1"/>
            <a:r>
              <a:rPr lang="en-US" dirty="0"/>
              <a:t>Spend time at the agency to observe how the site supervisor and coworkers provide their services to the community.</a:t>
            </a:r>
          </a:p>
          <a:p>
            <a:pPr lvl="1"/>
            <a:r>
              <a:rPr lang="en-US" dirty="0"/>
              <a:t>Participate in ongoing PPAs</a:t>
            </a:r>
          </a:p>
          <a:p>
            <a:pPr lvl="2"/>
            <a:r>
              <a:rPr lang="en-US" dirty="0"/>
              <a:t>Examples of PPA include, but are not limited to: attending committee meetings, planning meetings, interaction with clients and onsite work related to the Major Project, etc.</a:t>
            </a:r>
          </a:p>
          <a:p>
            <a:pPr lvl="1"/>
            <a:r>
              <a:rPr lang="en-US" dirty="0"/>
              <a:t>Complete 200 onsite hours during ALE II. </a:t>
            </a:r>
          </a:p>
          <a:p>
            <a:pPr lvl="0"/>
            <a:r>
              <a:rPr lang="en-US" dirty="0"/>
              <a:t>During the MPH Poster Session, students are required to:</a:t>
            </a:r>
          </a:p>
          <a:p>
            <a:pPr lvl="1"/>
            <a:r>
              <a:rPr lang="en-US" dirty="0"/>
              <a:t>Describe their PPAs and</a:t>
            </a:r>
          </a:p>
          <a:p>
            <a:pPr lvl="1"/>
            <a:r>
              <a:rPr lang="en-US" dirty="0"/>
              <a:t>Explain how they attained the 3 Core and 2 Track competencies by engaging in these PPAs.</a:t>
            </a:r>
          </a:p>
          <a:p>
            <a:pPr lvl="1"/>
            <a:endParaRPr lang="en-US" b="1" dirty="0"/>
          </a:p>
          <a:p>
            <a:r>
              <a:rPr lang="en-US" dirty="0"/>
              <a:t>A copy of the PPA tally form will be stored on </a:t>
            </a:r>
            <a:r>
              <a:rPr lang="en-US" dirty="0" err="1"/>
              <a:t>REDCap</a:t>
            </a:r>
            <a:r>
              <a:rPr lang="en-US" dirty="0"/>
              <a:t>.</a:t>
            </a:r>
          </a:p>
          <a:p>
            <a:pPr marL="109728" indent="0" eaLnBrk="1" hangingPunct="1">
              <a:buNone/>
            </a:pPr>
            <a:endParaRPr lang="en-US" altLang="en-US" dirty="0"/>
          </a:p>
        </p:txBody>
      </p:sp>
      <p:sp>
        <p:nvSpPr>
          <p:cNvPr id="9218" name="Rectangle 2"/>
          <p:cNvSpPr>
            <a:spLocks noGrp="1" noChangeArrowheads="1"/>
          </p:cNvSpPr>
          <p:nvPr>
            <p:ph type="title"/>
          </p:nvPr>
        </p:nvSpPr>
        <p:spPr/>
        <p:txBody>
          <a:bodyPr>
            <a:normAutofit fontScale="90000"/>
          </a:bodyPr>
          <a:lstStyle/>
          <a:p>
            <a:pPr algn="ctr" eaLnBrk="1" hangingPunct="1"/>
            <a:r>
              <a:rPr lang="en-US" altLang="en-US" dirty="0"/>
              <a:t> The ALE Professional Practice </a:t>
            </a:r>
            <a:br>
              <a:rPr lang="en-US" altLang="en-US" dirty="0"/>
            </a:br>
            <a:r>
              <a:rPr lang="en-US" altLang="en-US" dirty="0"/>
              <a:t>Activities (PPAs)</a:t>
            </a:r>
          </a:p>
        </p:txBody>
      </p:sp>
    </p:spTree>
  </p:cSld>
  <p:clrMapOvr>
    <a:masterClrMapping/>
  </p:clrMapOvr>
  <mc:AlternateContent xmlns:mc="http://schemas.openxmlformats.org/markup-compatibility/2006" xmlns:p14="http://schemas.microsoft.com/office/powerpoint/2010/main">
    <mc:Choice Requires="p14">
      <p:transition spd="slow" p14:dur="2000" advTm="35626"/>
    </mc:Choice>
    <mc:Fallback xmlns="">
      <p:transition spd="slow" advTm="35626"/>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At the completion of ALE, students are required to:</a:t>
            </a:r>
          </a:p>
          <a:p>
            <a:pPr lvl="1"/>
            <a:r>
              <a:rPr lang="en-US" dirty="0"/>
              <a:t>Submit a professionally prepared PDF binder, that contains specific ALE assignments and evaluations.</a:t>
            </a:r>
            <a:endParaRPr lang="en-US" b="1" dirty="0"/>
          </a:p>
          <a:p>
            <a:r>
              <a:rPr lang="en-US" dirty="0"/>
              <a:t>The professional binder demonstrates the student’s: </a:t>
            </a:r>
          </a:p>
          <a:p>
            <a:pPr lvl="1"/>
            <a:r>
              <a:rPr lang="en-US" dirty="0"/>
              <a:t>writing and organizational skills, </a:t>
            </a:r>
          </a:p>
          <a:p>
            <a:pPr lvl="1"/>
            <a:r>
              <a:rPr lang="en-US" dirty="0"/>
              <a:t>ability to adhere to guidelines, and </a:t>
            </a:r>
          </a:p>
          <a:p>
            <a:pPr lvl="1"/>
            <a:r>
              <a:rPr lang="en-US" dirty="0"/>
              <a:t>attention to detail. </a:t>
            </a:r>
          </a:p>
          <a:p>
            <a:r>
              <a:rPr lang="en-US" dirty="0"/>
              <a:t>This binder is often used as a project sample during the students’ employment interviews.</a:t>
            </a:r>
          </a:p>
          <a:p>
            <a:r>
              <a:rPr lang="en-US" dirty="0"/>
              <a:t>A copy of the ALE Binders will be stored on </a:t>
            </a:r>
            <a:r>
              <a:rPr lang="en-US" dirty="0" err="1"/>
              <a:t>REDCap</a:t>
            </a:r>
            <a:r>
              <a:rPr lang="en-US" dirty="0"/>
              <a:t>.</a:t>
            </a:r>
          </a:p>
        </p:txBody>
      </p:sp>
      <p:sp>
        <p:nvSpPr>
          <p:cNvPr id="3" name="Title 2"/>
          <p:cNvSpPr>
            <a:spLocks noGrp="1"/>
          </p:cNvSpPr>
          <p:nvPr>
            <p:ph type="title"/>
          </p:nvPr>
        </p:nvSpPr>
        <p:spPr/>
        <p:txBody>
          <a:bodyPr/>
          <a:lstStyle/>
          <a:p>
            <a:r>
              <a:rPr lang="en-US" dirty="0"/>
              <a:t>The ALE I and II Professional Binders</a:t>
            </a:r>
          </a:p>
        </p:txBody>
      </p:sp>
    </p:spTree>
  </p:cSld>
  <p:clrMapOvr>
    <a:masterClrMapping/>
  </p:clrMapOvr>
  <mc:AlternateContent xmlns:mc="http://schemas.openxmlformats.org/markup-compatibility/2006" xmlns:p14="http://schemas.microsoft.com/office/powerpoint/2010/main">
    <mc:Choice Requires="p14">
      <p:transition spd="slow" p14:dur="2000" advTm="27676"/>
    </mc:Choice>
    <mc:Fallback xmlns="">
      <p:transition spd="slow" advTm="27676"/>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Posters are presented at the end of each semester to faculty, students, ALE Site Supervisor and invited community members. </a:t>
            </a:r>
          </a:p>
          <a:p>
            <a:pPr marL="109728" indent="0">
              <a:buNone/>
            </a:pPr>
            <a:endParaRPr lang="en-US" dirty="0"/>
          </a:p>
          <a:p>
            <a:pPr lvl="0"/>
            <a:r>
              <a:rPr lang="en-US" dirty="0"/>
              <a:t>Students are required to produce a professional poster that summarizes:</a:t>
            </a:r>
          </a:p>
          <a:p>
            <a:pPr lvl="1"/>
            <a:r>
              <a:rPr lang="en-US" dirty="0"/>
              <a:t>Summarizes the Major Project results</a:t>
            </a:r>
          </a:p>
          <a:p>
            <a:pPr lvl="1"/>
            <a:r>
              <a:rPr lang="en-US" dirty="0"/>
              <a:t>Describes the two Products and their utility to the site</a:t>
            </a:r>
          </a:p>
          <a:p>
            <a:pPr lvl="1"/>
            <a:r>
              <a:rPr lang="en-US" dirty="0"/>
              <a:t>Describe the PPAs in which they participated</a:t>
            </a:r>
          </a:p>
          <a:p>
            <a:pPr marL="393192" lvl="1" indent="0">
              <a:buNone/>
            </a:pPr>
            <a:endParaRPr lang="en-US" dirty="0"/>
          </a:p>
          <a:p>
            <a:pPr lvl="0"/>
            <a:r>
              <a:rPr lang="en-US" dirty="0"/>
              <a:t>Students prepare a 1-page PDF Poster Handout </a:t>
            </a:r>
          </a:p>
        </p:txBody>
      </p:sp>
      <p:sp>
        <p:nvSpPr>
          <p:cNvPr id="3" name="Title 2"/>
          <p:cNvSpPr>
            <a:spLocks noGrp="1"/>
          </p:cNvSpPr>
          <p:nvPr>
            <p:ph type="title"/>
          </p:nvPr>
        </p:nvSpPr>
        <p:spPr/>
        <p:txBody>
          <a:bodyPr/>
          <a:lstStyle/>
          <a:p>
            <a:pPr algn="ctr"/>
            <a:r>
              <a:rPr lang="en-US" dirty="0"/>
              <a:t>The MPH Poster Session</a:t>
            </a:r>
          </a:p>
        </p:txBody>
      </p:sp>
    </p:spTree>
  </p:cSld>
  <p:clrMapOvr>
    <a:masterClrMapping/>
  </p:clrMapOvr>
  <mc:AlternateContent xmlns:mc="http://schemas.openxmlformats.org/markup-compatibility/2006" xmlns:p14="http://schemas.microsoft.com/office/powerpoint/2010/main">
    <mc:Choice Requires="p14">
      <p:transition spd="slow" p14:dur="2000" advTm="22426"/>
    </mc:Choice>
    <mc:Fallback xmlns="">
      <p:transition spd="slow" advTm="22426"/>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ctrTitle"/>
          </p:nvPr>
        </p:nvSpPr>
        <p:spPr/>
        <p:txBody>
          <a:bodyPr/>
          <a:lstStyle/>
          <a:p>
            <a:pPr eaLnBrk="1" hangingPunct="1"/>
            <a:r>
              <a:rPr lang="en-US" altLang="en-US" dirty="0"/>
              <a:t>Student Responsibilities</a:t>
            </a:r>
          </a:p>
        </p:txBody>
      </p:sp>
      <p:sp>
        <p:nvSpPr>
          <p:cNvPr id="12291" name="Rectangle 5"/>
          <p:cNvSpPr>
            <a:spLocks noGrp="1" noChangeArrowheads="1"/>
          </p:cNvSpPr>
          <p:nvPr>
            <p:ph type="subTitle" idx="1"/>
          </p:nvPr>
        </p:nvSpPr>
        <p:spPr/>
        <p:txBody>
          <a:bodyPr/>
          <a:lstStyle/>
          <a:p>
            <a:pPr eaLnBrk="1" hangingPunct="1"/>
            <a:r>
              <a:rPr lang="en-US" altLang="en-US" dirty="0"/>
              <a:t>MPH Applied Learning Experience </a:t>
            </a:r>
          </a:p>
        </p:txBody>
      </p:sp>
    </p:spTree>
  </p:cSld>
  <p:clrMapOvr>
    <a:masterClrMapping/>
  </p:clrMapOvr>
  <mc:AlternateContent xmlns:mc="http://schemas.openxmlformats.org/markup-compatibility/2006" xmlns:p14="http://schemas.microsoft.com/office/powerpoint/2010/main">
    <mc:Choice Requires="p14">
      <p:transition spd="slow" p14:dur="2000" advTm="3697"/>
    </mc:Choice>
    <mc:Fallback xmlns="">
      <p:transition spd="slow" advTm="3697"/>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The following </a:t>
            </a:r>
            <a:r>
              <a:rPr lang="en-US" b="1" dirty="0"/>
              <a:t>16</a:t>
            </a:r>
            <a:r>
              <a:rPr lang="en-US" dirty="0"/>
              <a:t> items address the areas of responsibility of the student during their time at the ALE site.</a:t>
            </a:r>
          </a:p>
          <a:p>
            <a:endParaRPr lang="en-US" dirty="0"/>
          </a:p>
          <a:p>
            <a:r>
              <a:rPr lang="en-US" dirty="0"/>
              <a:t>Review of the responsibilities are important so that you, as an ALE Site Supervisor, you have a thorough understanding of what is expected from the student.</a:t>
            </a:r>
          </a:p>
          <a:p>
            <a:endParaRPr lang="en-US" dirty="0"/>
          </a:p>
          <a:p>
            <a:r>
              <a:rPr lang="en-US" dirty="0"/>
              <a:t>The ALE Faculty Supervisor reviews these responsibilities with the student during the ALE preparation classes held during the first half of the semester in ALE I.</a:t>
            </a:r>
          </a:p>
        </p:txBody>
      </p:sp>
      <p:sp>
        <p:nvSpPr>
          <p:cNvPr id="3" name="Title 2"/>
          <p:cNvSpPr>
            <a:spLocks noGrp="1"/>
          </p:cNvSpPr>
          <p:nvPr>
            <p:ph type="title"/>
          </p:nvPr>
        </p:nvSpPr>
        <p:spPr/>
        <p:txBody>
          <a:bodyPr>
            <a:normAutofit/>
          </a:bodyPr>
          <a:lstStyle/>
          <a:p>
            <a:pPr algn="ctr"/>
            <a:r>
              <a:rPr lang="en-US" altLang="en-US" sz="3200" dirty="0"/>
              <a:t>Student Responsibilities at the ALE Site </a:t>
            </a:r>
            <a:endParaRPr lang="en-US" sz="3200" dirty="0"/>
          </a:p>
        </p:txBody>
      </p:sp>
    </p:spTree>
  </p:cSld>
  <p:clrMapOvr>
    <a:masterClrMapping/>
  </p:clrMapOvr>
  <mc:AlternateContent xmlns:mc="http://schemas.openxmlformats.org/markup-compatibility/2006" xmlns:p14="http://schemas.microsoft.com/office/powerpoint/2010/main">
    <mc:Choice Requires="p14">
      <p:transition spd="slow" p14:dur="2000" advTm="25374"/>
    </mc:Choice>
    <mc:Fallback xmlns="">
      <p:transition spd="slow" advTm="25374"/>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457200" y="1253134"/>
            <a:ext cx="8382000" cy="5334000"/>
          </a:xfrm>
        </p:spPr>
        <p:txBody>
          <a:bodyPr>
            <a:normAutofit/>
          </a:bodyPr>
          <a:lstStyle/>
          <a:p>
            <a:pPr marL="461963" lvl="0" indent="-461963">
              <a:buAutoNum type="arabicPeriod"/>
            </a:pPr>
            <a:r>
              <a:rPr lang="en-US" sz="2000" dirty="0"/>
              <a:t>Students must complete 200h at the same agency, during one semester (15 weeks), when enrolled in ALE II. Once a site is selected and the student commits to completing the experience at that site, the student cannot change his/her site selection. Any adjustments in schedule that need to be made are to be cleared with both the ALE Site Supervisor and the ALE Faculty Advisor. Students who decide to change placements might be required to re-enroll in ALE I (HEA 649). </a:t>
            </a:r>
          </a:p>
          <a:p>
            <a:pPr marL="461963" lvl="0" indent="-461963">
              <a:buAutoNum type="arabicPeriod"/>
            </a:pPr>
            <a:endParaRPr lang="en-US" sz="2000" dirty="0"/>
          </a:p>
          <a:p>
            <a:pPr marL="461963" lvl="0" indent="-461963">
              <a:buAutoNum type="arabicPeriod"/>
            </a:pPr>
            <a:r>
              <a:rPr lang="en-US" sz="2000" dirty="0"/>
              <a:t>Agency policies, dress codes and procedures appropriate for professional staff members will be followed by the student. </a:t>
            </a:r>
          </a:p>
          <a:p>
            <a:pPr marL="461963" lvl="0" indent="-461963">
              <a:buAutoNum type="arabicPeriod"/>
            </a:pPr>
            <a:endParaRPr lang="en-US" sz="2000" dirty="0"/>
          </a:p>
          <a:p>
            <a:pPr marL="461963" lvl="0" indent="-461963">
              <a:buAutoNum type="arabicPeriod"/>
            </a:pPr>
            <a:r>
              <a:rPr lang="en-US" sz="2000" dirty="0"/>
              <a:t>The student is responsible for his/her actions during the ALE practicum. Students who arrive at the site under the influence of drugs and/or alcohol are subject to an automatic failure for ALE II. If this situation occurs, the student will be removed from the site.</a:t>
            </a:r>
          </a:p>
          <a:p>
            <a:pPr>
              <a:buNone/>
            </a:pPr>
            <a:endParaRPr lang="en-US" sz="2000" dirty="0"/>
          </a:p>
          <a:p>
            <a:pPr>
              <a:buNone/>
            </a:pPr>
            <a:endParaRPr lang="en-US" sz="1400" dirty="0"/>
          </a:p>
          <a:p>
            <a:pPr eaLnBrk="1" hangingPunct="1">
              <a:buNone/>
            </a:pPr>
            <a:endParaRPr lang="en-US" altLang="en-US" sz="1400" dirty="0"/>
          </a:p>
        </p:txBody>
      </p:sp>
      <p:sp>
        <p:nvSpPr>
          <p:cNvPr id="13314" name="Rectangle 2"/>
          <p:cNvSpPr>
            <a:spLocks noGrp="1" noChangeArrowheads="1"/>
          </p:cNvSpPr>
          <p:nvPr>
            <p:ph type="title"/>
          </p:nvPr>
        </p:nvSpPr>
        <p:spPr>
          <a:xfrm>
            <a:off x="457200" y="274638"/>
            <a:ext cx="8229600" cy="944562"/>
          </a:xfrm>
        </p:spPr>
        <p:txBody>
          <a:bodyPr>
            <a:normAutofit/>
          </a:bodyPr>
          <a:lstStyle/>
          <a:p>
            <a:pPr algn="ctr" eaLnBrk="1" hangingPunct="1"/>
            <a:r>
              <a:rPr lang="en-US" altLang="en-US" sz="2800" dirty="0"/>
              <a:t>Student Responsibilities at the ALE Site </a:t>
            </a:r>
          </a:p>
        </p:txBody>
      </p:sp>
    </p:spTree>
  </p:cSld>
  <p:clrMapOvr>
    <a:masterClrMapping/>
  </p:clrMapOvr>
  <mc:AlternateContent xmlns:mc="http://schemas.openxmlformats.org/markup-compatibility/2006" xmlns:p14="http://schemas.microsoft.com/office/powerpoint/2010/main">
    <mc:Choice Requires="p14">
      <p:transition spd="slow" p14:dur="2000" advTm="49438"/>
    </mc:Choice>
    <mc:Fallback xmlns="">
      <p:transition spd="slow" advTm="49438"/>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We appreciate your interest in serving as and ALE Site Supervisor in the MPH Program at WCU.</a:t>
            </a:r>
          </a:p>
          <a:p>
            <a:pPr>
              <a:buNone/>
            </a:pPr>
            <a:endParaRPr lang="en-US" dirty="0"/>
          </a:p>
          <a:p>
            <a:r>
              <a:rPr lang="en-US" dirty="0"/>
              <a:t>The next step is to go through the process of ALE Site Approval and Site Supervisor Eligibility process. </a:t>
            </a:r>
          </a:p>
          <a:p>
            <a:endParaRPr lang="en-US" dirty="0"/>
          </a:p>
          <a:p>
            <a:r>
              <a:rPr lang="en-US" dirty="0"/>
              <a:t>The Director of Internships will contact you via email and start this process by asking you to complete the Site Supervisor Eligibility Form.</a:t>
            </a:r>
          </a:p>
          <a:p>
            <a:endParaRPr lang="en-US" dirty="0"/>
          </a:p>
        </p:txBody>
      </p:sp>
      <p:sp>
        <p:nvSpPr>
          <p:cNvPr id="3" name="Title 2"/>
          <p:cNvSpPr>
            <a:spLocks noGrp="1"/>
          </p:cNvSpPr>
          <p:nvPr>
            <p:ph type="title"/>
          </p:nvPr>
        </p:nvSpPr>
        <p:spPr/>
        <p:txBody>
          <a:bodyPr>
            <a:normAutofit/>
          </a:bodyPr>
          <a:lstStyle/>
          <a:p>
            <a:pPr algn="ctr"/>
            <a:r>
              <a:rPr lang="en-US" sz="2800" dirty="0"/>
              <a:t>The Next Steps for Approval ALE Site </a:t>
            </a:r>
            <a:br>
              <a:rPr lang="en-US" sz="2800" dirty="0"/>
            </a:br>
            <a:r>
              <a:rPr lang="en-US" sz="2800" dirty="0"/>
              <a:t>Supervisor  Approval</a:t>
            </a:r>
          </a:p>
        </p:txBody>
      </p:sp>
    </p:spTree>
    <p:extLst>
      <p:ext uri="{BB962C8B-B14F-4D97-AF65-F5344CB8AC3E}">
        <p14:creationId xmlns:p14="http://schemas.microsoft.com/office/powerpoint/2010/main" val="1676012894"/>
      </p:ext>
    </p:extLst>
  </p:cSld>
  <p:clrMapOvr>
    <a:masterClrMapping/>
  </p:clrMapOvr>
  <mc:AlternateContent xmlns:mc="http://schemas.openxmlformats.org/markup-compatibility/2006" xmlns:p14="http://schemas.microsoft.com/office/powerpoint/2010/main">
    <mc:Choice Requires="p14">
      <p:transition spd="slow" p14:dur="2000" advTm="22737"/>
    </mc:Choice>
    <mc:Fallback xmlns="">
      <p:transition spd="slow" advTm="22737"/>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5029200"/>
          </a:xfrm>
        </p:spPr>
        <p:txBody>
          <a:bodyPr>
            <a:normAutofit fontScale="92500" lnSpcReduction="20000"/>
          </a:bodyPr>
          <a:lstStyle/>
          <a:p>
            <a:pPr marL="624078" lvl="0" indent="-514350">
              <a:buFont typeface="+mj-lt"/>
              <a:buAutoNum type="arabicPeriod" startAt="4"/>
            </a:pPr>
            <a:r>
              <a:rPr lang="en-US" dirty="0"/>
              <a:t>Students are expected to produce original material for their Major Project. </a:t>
            </a:r>
          </a:p>
          <a:p>
            <a:pPr marL="708470" lvl="1" indent="-342900"/>
            <a:r>
              <a:rPr lang="en-US" dirty="0"/>
              <a:t>Students who </a:t>
            </a:r>
            <a:r>
              <a:rPr lang="en-US" b="1" dirty="0"/>
              <a:t>plagiarize </a:t>
            </a:r>
            <a:r>
              <a:rPr lang="en-US" dirty="0"/>
              <a:t>materials from agency staff members or other sources are subject to automatic failure for ALE. </a:t>
            </a:r>
          </a:p>
          <a:p>
            <a:pPr marL="822770" lvl="1" indent="-457200"/>
            <a:r>
              <a:rPr lang="en-US" dirty="0"/>
              <a:t>If this situation occurs, the student will be removed from the site.</a:t>
            </a:r>
          </a:p>
          <a:p>
            <a:pPr marL="109728" lvl="0" indent="0">
              <a:buNone/>
            </a:pPr>
            <a:endParaRPr lang="en-US" dirty="0"/>
          </a:p>
          <a:p>
            <a:pPr marL="624078" lvl="0" indent="-514350">
              <a:buFont typeface="+mj-lt"/>
              <a:buAutoNum type="arabicPeriod" startAt="5"/>
            </a:pPr>
            <a:r>
              <a:rPr lang="en-US" dirty="0"/>
              <a:t>Professional responsibility that includes confidentially is expected of the student.</a:t>
            </a:r>
          </a:p>
          <a:p>
            <a:pPr lvl="1"/>
            <a:r>
              <a:rPr lang="en-US" b="1" dirty="0"/>
              <a:t>CONFIDENTIALLY IS TO BE MAINTAINED WITHOUT EXCEPTION</a:t>
            </a:r>
            <a:r>
              <a:rPr lang="en-US" dirty="0"/>
              <a:t>. This is a most important area of concern. Divulging information about a client or about confidential agency matters is professionally unethical. </a:t>
            </a:r>
          </a:p>
          <a:p>
            <a:pPr lvl="1"/>
            <a:r>
              <a:rPr lang="en-US" dirty="0"/>
              <a:t>A breach in confidentiality could result in legal action, dismissal from the site, a grade of failure for ALE, as well as ruining the initial phase of a professional career.</a:t>
            </a:r>
          </a:p>
          <a:p>
            <a:endParaRPr lang="en-US" dirty="0"/>
          </a:p>
        </p:txBody>
      </p:sp>
      <p:sp>
        <p:nvSpPr>
          <p:cNvPr id="3" name="Title 2"/>
          <p:cNvSpPr>
            <a:spLocks noGrp="1"/>
          </p:cNvSpPr>
          <p:nvPr>
            <p:ph type="title"/>
          </p:nvPr>
        </p:nvSpPr>
        <p:spPr/>
        <p:txBody>
          <a:bodyPr>
            <a:normAutofit/>
          </a:bodyPr>
          <a:lstStyle/>
          <a:p>
            <a:pPr algn="ctr"/>
            <a:r>
              <a:rPr lang="en-US" altLang="en-US" sz="3200" dirty="0"/>
              <a:t>Student Responsibilities at the ALE Site </a:t>
            </a:r>
            <a:endParaRPr lang="en-US" sz="3200" dirty="0"/>
          </a:p>
        </p:txBody>
      </p:sp>
    </p:spTree>
  </p:cSld>
  <p:clrMapOvr>
    <a:masterClrMapping/>
  </p:clrMapOvr>
  <mc:AlternateContent xmlns:mc="http://schemas.openxmlformats.org/markup-compatibility/2006" xmlns:p14="http://schemas.microsoft.com/office/powerpoint/2010/main">
    <mc:Choice Requires="p14">
      <p:transition spd="slow" p14:dur="2000" advTm="42603"/>
    </mc:Choice>
    <mc:Fallback xmlns="">
      <p:transition spd="slow" advTm="42603"/>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624078" indent="-514350">
              <a:buAutoNum type="arabicPeriod" startAt="6"/>
            </a:pPr>
            <a:r>
              <a:rPr lang="en-US" b="1" dirty="0"/>
              <a:t>The Major Project:</a:t>
            </a:r>
            <a:r>
              <a:rPr lang="en-US" dirty="0"/>
              <a:t> The focus of the major project is determined by joint agreement among the Student, the Agency Site Supervisor, and the ALE Faculty Advisor. The tasks associated with the major project must be reflected in the document “</a:t>
            </a:r>
            <a:r>
              <a:rPr lang="en-US" b="1" i="1" dirty="0"/>
              <a:t>Professional Practice Activities Planning Form</a:t>
            </a:r>
            <a:r>
              <a:rPr lang="en-US" dirty="0"/>
              <a:t>”, which will be completed, signed by the Student, the Agency Site Supervisor and returned to the ALE Faculty Advisor for his/her signature. This becomes a contract that the student commits to fulfill during/by the end of the ALE II period. </a:t>
            </a:r>
          </a:p>
          <a:p>
            <a:pPr marL="624078" indent="-514350">
              <a:buNone/>
            </a:pPr>
            <a:endParaRPr lang="en-US" b="1" dirty="0"/>
          </a:p>
          <a:p>
            <a:pPr marL="624078" indent="-514350">
              <a:buNone/>
            </a:pPr>
            <a:r>
              <a:rPr lang="en-US" b="1" dirty="0"/>
              <a:t>The Major Project Proposal document is to be completed during ALE I</a:t>
            </a:r>
          </a:p>
          <a:p>
            <a:r>
              <a:rPr lang="en-US" dirty="0"/>
              <a:t>The Major Project enables the agency to complete an area of work or research which otherwise could not have been undertaken. </a:t>
            </a:r>
          </a:p>
          <a:p>
            <a:r>
              <a:rPr lang="en-US" dirty="0"/>
              <a:t>It provides the student with an opportunity to demonstrate his/her ability to function as a public health professional. </a:t>
            </a:r>
          </a:p>
          <a:p>
            <a:r>
              <a:rPr lang="en-US" dirty="0"/>
              <a:t>The completed project may serve as an important example of the type of work the student is able to accomplish in an actual work setting. </a:t>
            </a:r>
          </a:p>
        </p:txBody>
      </p:sp>
      <p:sp>
        <p:nvSpPr>
          <p:cNvPr id="3" name="Title 2"/>
          <p:cNvSpPr>
            <a:spLocks noGrp="1"/>
          </p:cNvSpPr>
          <p:nvPr>
            <p:ph type="title"/>
          </p:nvPr>
        </p:nvSpPr>
        <p:spPr/>
        <p:txBody>
          <a:bodyPr>
            <a:normAutofit/>
          </a:bodyPr>
          <a:lstStyle/>
          <a:p>
            <a:pPr algn="ctr"/>
            <a:r>
              <a:rPr lang="en-US" altLang="en-US" sz="3200" dirty="0"/>
              <a:t>Student Responsibilities at the ALE Site </a:t>
            </a:r>
            <a:endParaRPr lang="en-US" sz="3200" dirty="0"/>
          </a:p>
        </p:txBody>
      </p:sp>
    </p:spTree>
  </p:cSld>
  <p:clrMapOvr>
    <a:masterClrMapping/>
  </p:clrMapOvr>
  <mc:AlternateContent xmlns:mc="http://schemas.openxmlformats.org/markup-compatibility/2006" xmlns:p14="http://schemas.microsoft.com/office/powerpoint/2010/main">
    <mc:Choice Requires="p14">
      <p:transition spd="slow" p14:dur="2000" advTm="62981"/>
    </mc:Choice>
    <mc:Fallback xmlns="">
      <p:transition spd="slow" advTm="62981"/>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382000" cy="4525963"/>
          </a:xfrm>
        </p:spPr>
        <p:txBody>
          <a:bodyPr>
            <a:normAutofit fontScale="92500" lnSpcReduction="10000"/>
          </a:bodyPr>
          <a:lstStyle/>
          <a:p>
            <a:pPr marL="514350" indent="-514350">
              <a:buFont typeface="+mj-lt"/>
              <a:buAutoNum type="arabicPeriod" startAt="7"/>
            </a:pPr>
            <a:r>
              <a:rPr lang="en-US" sz="2400" b="1" dirty="0"/>
              <a:t>Professional Practice Activities (PPAs)</a:t>
            </a:r>
            <a:r>
              <a:rPr lang="en-US" sz="2400" dirty="0"/>
              <a:t>: S</a:t>
            </a:r>
            <a:r>
              <a:rPr lang="en-US" sz="2400" b="1" dirty="0"/>
              <a:t>tudents are expected to participate in PPAs at the agency. </a:t>
            </a:r>
            <a:r>
              <a:rPr lang="en-US" sz="2400" dirty="0"/>
              <a:t>These activities include: observation of, participation in , and support for agency’s work activities, by interacting with clients/patients, attending meetings (agency and coalition meetings), etc. </a:t>
            </a:r>
          </a:p>
          <a:p>
            <a:pPr marL="0" indent="0">
              <a:buNone/>
            </a:pPr>
            <a:endParaRPr lang="en-US" sz="2400" dirty="0"/>
          </a:p>
          <a:p>
            <a:pPr marL="460375" indent="-342900"/>
            <a:r>
              <a:rPr lang="en-US" sz="2400" dirty="0"/>
              <a:t>When Students and Site Supervisors complete the </a:t>
            </a:r>
            <a:r>
              <a:rPr lang="en-US" sz="2400" b="1" dirty="0"/>
              <a:t>PPAs Form </a:t>
            </a:r>
            <a:r>
              <a:rPr lang="en-US" sz="2400" dirty="0"/>
              <a:t>they should </a:t>
            </a:r>
            <a:r>
              <a:rPr lang="en-US" sz="2400" u="sng" dirty="0"/>
              <a:t>identify the types </a:t>
            </a:r>
            <a:r>
              <a:rPr lang="en-US" sz="2400" dirty="0"/>
              <a:t>of professional activities and the </a:t>
            </a:r>
            <a:r>
              <a:rPr lang="en-US" sz="2400" u="sng" dirty="0"/>
              <a:t>time commitments </a:t>
            </a:r>
            <a:r>
              <a:rPr lang="en-US" sz="2400" dirty="0"/>
              <a:t>needed to complete these activities at the agency. </a:t>
            </a:r>
          </a:p>
          <a:p>
            <a:pPr marL="460375" indent="-342900"/>
            <a:r>
              <a:rPr lang="en-US" sz="2400" dirty="0"/>
              <a:t>The PPA form should include all types of activities that the student is expected to perform on-site as they work toward implementing their major project and creating the two products.</a:t>
            </a:r>
          </a:p>
          <a:p>
            <a:pPr marL="0" indent="0">
              <a:buNone/>
            </a:pPr>
            <a:endParaRPr lang="en-US" sz="2400" dirty="0"/>
          </a:p>
        </p:txBody>
      </p:sp>
      <p:sp>
        <p:nvSpPr>
          <p:cNvPr id="3" name="Title 2"/>
          <p:cNvSpPr>
            <a:spLocks noGrp="1"/>
          </p:cNvSpPr>
          <p:nvPr>
            <p:ph type="title"/>
          </p:nvPr>
        </p:nvSpPr>
        <p:spPr/>
        <p:txBody>
          <a:bodyPr>
            <a:normAutofit/>
          </a:bodyPr>
          <a:lstStyle/>
          <a:p>
            <a:pPr algn="ctr"/>
            <a:r>
              <a:rPr lang="en-US" altLang="en-US" sz="3200" dirty="0"/>
              <a:t>Student Responsibilities at the ALE Site </a:t>
            </a:r>
            <a:endParaRPr lang="en-US" sz="3200" dirty="0"/>
          </a:p>
        </p:txBody>
      </p:sp>
    </p:spTree>
  </p:cSld>
  <p:clrMapOvr>
    <a:masterClrMapping/>
  </p:clrMapOvr>
  <mc:AlternateContent xmlns:mc="http://schemas.openxmlformats.org/markup-compatibility/2006" xmlns:p14="http://schemas.microsoft.com/office/powerpoint/2010/main">
    <mc:Choice Requires="p14">
      <p:transition spd="slow" p14:dur="2000" advTm="46390"/>
    </mc:Choice>
    <mc:Fallback xmlns="">
      <p:transition spd="slow" advTm="4639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5321" y="1524000"/>
            <a:ext cx="8229600" cy="4800600"/>
          </a:xfrm>
        </p:spPr>
        <p:txBody>
          <a:bodyPr>
            <a:normAutofit fontScale="77500" lnSpcReduction="20000"/>
          </a:bodyPr>
          <a:lstStyle/>
          <a:p>
            <a:pPr marL="514350" indent="-514350">
              <a:buFont typeface="+mj-lt"/>
              <a:buAutoNum type="arabicPeriod" startAt="8"/>
            </a:pPr>
            <a:r>
              <a:rPr lang="en-US" dirty="0"/>
              <a:t>The student is expected to </a:t>
            </a:r>
            <a:r>
              <a:rPr lang="en-US" b="1" dirty="0"/>
              <a:t>establish and maintain good rapport </a:t>
            </a:r>
            <a:r>
              <a:rPr lang="en-US" dirty="0"/>
              <a:t>with his/her supervisor, co-workers and others within the facility and the community where interaction occurs. He/she is to conduct himself/herself in a professional manner throughout the experience.</a:t>
            </a:r>
          </a:p>
          <a:p>
            <a:pPr marL="514350" indent="-514350">
              <a:buFont typeface="+mj-lt"/>
              <a:buAutoNum type="arabicPeriod" startAt="8"/>
            </a:pPr>
            <a:endParaRPr lang="en-US" dirty="0"/>
          </a:p>
          <a:p>
            <a:pPr marL="514350" indent="-514350">
              <a:buFont typeface="+mj-lt"/>
              <a:buAutoNum type="arabicPeriod" startAt="8"/>
            </a:pPr>
            <a:r>
              <a:rPr lang="en-US" dirty="0"/>
              <a:t>The student is to </a:t>
            </a:r>
            <a:r>
              <a:rPr lang="en-US" b="1" dirty="0"/>
              <a:t>maintain good communications </a:t>
            </a:r>
            <a:r>
              <a:rPr lang="en-US" dirty="0"/>
              <a:t>with the Agency Site Supervisor and with the ALE Faculty Advisor. Should difficulties arise at the placement site the student should discuss the situation first with the Agency Site Supervisor. If unresolved, the student should then inform the ALE Faculty Advisor.</a:t>
            </a:r>
          </a:p>
          <a:p>
            <a:pPr marL="0" indent="0">
              <a:buNone/>
            </a:pPr>
            <a:endParaRPr lang="en-US" dirty="0"/>
          </a:p>
          <a:p>
            <a:pPr marL="514350" indent="-514350">
              <a:buFont typeface="+mj-lt"/>
              <a:buAutoNum type="arabicPeriod" startAt="10"/>
            </a:pPr>
            <a:r>
              <a:rPr lang="en-US" dirty="0"/>
              <a:t>The student </a:t>
            </a:r>
            <a:r>
              <a:rPr lang="en-US" b="1" dirty="0"/>
              <a:t>is entitled to observe his/her religious holidays. </a:t>
            </a:r>
            <a:r>
              <a:rPr lang="en-US" dirty="0"/>
              <a:t>Students should not schedule time at the agency during religious holidays. The students should inform the Agency Site Supervisor if time will be missed because of observation of religious holidays.</a:t>
            </a:r>
          </a:p>
          <a:p>
            <a:pPr>
              <a:buNone/>
            </a:pPr>
            <a:r>
              <a:rPr lang="en-US" dirty="0"/>
              <a:t> </a:t>
            </a:r>
          </a:p>
          <a:p>
            <a:endParaRPr lang="en-US" dirty="0"/>
          </a:p>
        </p:txBody>
      </p:sp>
      <p:sp>
        <p:nvSpPr>
          <p:cNvPr id="3" name="Title 2"/>
          <p:cNvSpPr>
            <a:spLocks noGrp="1"/>
          </p:cNvSpPr>
          <p:nvPr>
            <p:ph type="title"/>
          </p:nvPr>
        </p:nvSpPr>
        <p:spPr>
          <a:xfrm>
            <a:off x="457200" y="0"/>
            <a:ext cx="8229600" cy="1143000"/>
          </a:xfrm>
        </p:spPr>
        <p:txBody>
          <a:bodyPr>
            <a:normAutofit/>
          </a:bodyPr>
          <a:lstStyle/>
          <a:p>
            <a:pPr algn="ctr"/>
            <a:r>
              <a:rPr lang="en-US" altLang="en-US" sz="3200" dirty="0"/>
              <a:t>Student Responsibilities at the ALE Site </a:t>
            </a:r>
            <a:endParaRPr lang="en-US" sz="3200" dirty="0"/>
          </a:p>
        </p:txBody>
      </p:sp>
    </p:spTree>
  </p:cSld>
  <p:clrMapOvr>
    <a:masterClrMapping/>
  </p:clrMapOvr>
  <mc:AlternateContent xmlns:mc="http://schemas.openxmlformats.org/markup-compatibility/2006" xmlns:p14="http://schemas.microsoft.com/office/powerpoint/2010/main">
    <mc:Choice Requires="p14">
      <p:transition spd="slow" p14:dur="2000" advTm="34069"/>
    </mc:Choice>
    <mc:Fallback xmlns="">
      <p:transition spd="slow" advTm="34069"/>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514350" indent="-514350">
              <a:buFont typeface="+mj-lt"/>
              <a:buAutoNum type="arabicPeriod" startAt="11"/>
            </a:pPr>
            <a:r>
              <a:rPr lang="en-US" dirty="0"/>
              <a:t>The student will</a:t>
            </a:r>
            <a:r>
              <a:rPr lang="en-US" b="1" dirty="0"/>
              <a:t> </a:t>
            </a:r>
            <a:r>
              <a:rPr lang="en-US" dirty="0"/>
              <a:t>maintain a log of Major Project and PPAs. This log is to be electronically uploaded on the ALE D2L site, at the end of every two weeks. Additionally, logs need to be included in the project binder for ALE II. It is to be typed and neatly organized. The quality of log submissions will be reflected in the final grade. </a:t>
            </a:r>
          </a:p>
          <a:p>
            <a:pPr marL="461963" indent="-461963">
              <a:buNone/>
            </a:pPr>
            <a:r>
              <a:rPr lang="en-US" dirty="0"/>
              <a:t>	</a:t>
            </a:r>
          </a:p>
          <a:p>
            <a:pPr marL="515938" indent="0">
              <a:buNone/>
            </a:pPr>
            <a:r>
              <a:rPr lang="en-US" dirty="0"/>
              <a:t>In addition to the </a:t>
            </a:r>
            <a:r>
              <a:rPr lang="en-US" b="1" dirty="0"/>
              <a:t>daily log </a:t>
            </a:r>
            <a:r>
              <a:rPr lang="en-US" dirty="0"/>
              <a:t>of activities documenting Major Project, Products, and PPAs, the student is to write a minimum of </a:t>
            </a:r>
            <a:r>
              <a:rPr lang="en-US" b="1" dirty="0"/>
              <a:t>one "insight" for each week</a:t>
            </a:r>
            <a:r>
              <a:rPr lang="en-US" dirty="0"/>
              <a:t>. The "insight" describes some thought or/discovery he/she has made regarding working as a professional. Logs need to include daily hours, weekly hours, and cumulative hours. Copies of all logs need to provided to the Site Supervisor and to the Faculty Advisor, to ensure that the student is maintaining the hours at the site during the planning and implementation of the major project and participation in PPAs.</a:t>
            </a:r>
          </a:p>
          <a:p>
            <a:pPr marL="624078" indent="-514350">
              <a:buAutoNum type="arabicPeriod" startAt="11"/>
            </a:pPr>
            <a:endParaRPr lang="en-US" dirty="0"/>
          </a:p>
        </p:txBody>
      </p:sp>
      <p:sp>
        <p:nvSpPr>
          <p:cNvPr id="3" name="Title 2"/>
          <p:cNvSpPr>
            <a:spLocks noGrp="1"/>
          </p:cNvSpPr>
          <p:nvPr>
            <p:ph type="title"/>
          </p:nvPr>
        </p:nvSpPr>
        <p:spPr/>
        <p:txBody>
          <a:bodyPr>
            <a:normAutofit/>
          </a:bodyPr>
          <a:lstStyle/>
          <a:p>
            <a:pPr algn="ctr"/>
            <a:r>
              <a:rPr lang="en-US" altLang="en-US" sz="3200" dirty="0"/>
              <a:t>Student Responsibilities at the ALE Site </a:t>
            </a:r>
            <a:endParaRPr lang="en-US" sz="3200" dirty="0"/>
          </a:p>
        </p:txBody>
      </p:sp>
    </p:spTree>
  </p:cSld>
  <p:clrMapOvr>
    <a:masterClrMapping/>
  </p:clrMapOvr>
  <mc:AlternateContent xmlns:mc="http://schemas.openxmlformats.org/markup-compatibility/2006" xmlns:p14="http://schemas.microsoft.com/office/powerpoint/2010/main">
    <mc:Choice Requires="p14">
      <p:transition spd="slow" p14:dur="2000" advTm="58934"/>
    </mc:Choice>
    <mc:Fallback xmlns="">
      <p:transition spd="slow" advTm="58934"/>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514350" indent="-514350">
              <a:buFont typeface="+mj-lt"/>
              <a:buAutoNum type="arabicPeriod" startAt="12"/>
            </a:pPr>
            <a:r>
              <a:rPr lang="en-US" dirty="0"/>
              <a:t>The student will </a:t>
            </a:r>
            <a:r>
              <a:rPr lang="en-US" b="1" dirty="0"/>
              <a:t>have his/her own transportation </a:t>
            </a:r>
            <a:r>
              <a:rPr lang="en-US" dirty="0"/>
              <a:t>to and from the agency, </a:t>
            </a:r>
            <a:r>
              <a:rPr lang="en-US" b="1" dirty="0"/>
              <a:t>without reimbursement </a:t>
            </a:r>
            <a:r>
              <a:rPr lang="en-US" dirty="0"/>
              <a:t>from West Chester University, the Department of Health, or the agency/practice site.</a:t>
            </a:r>
          </a:p>
          <a:p>
            <a:pPr marL="461963" indent="-461963">
              <a:buFont typeface="+mj-lt"/>
              <a:buAutoNum type="arabicPeriod" startAt="12"/>
            </a:pPr>
            <a:endParaRPr lang="en-US" dirty="0"/>
          </a:p>
          <a:p>
            <a:pPr marL="461963" indent="-461963">
              <a:buFont typeface="+mj-lt"/>
              <a:buAutoNum type="arabicPeriod" startAt="12"/>
            </a:pPr>
            <a:r>
              <a:rPr lang="en-US" dirty="0"/>
              <a:t>The student will </a:t>
            </a:r>
            <a:r>
              <a:rPr lang="en-US" b="1" dirty="0"/>
              <a:t>meet the requirements of the practice site regarding criminal background checks, health, and safety requirements</a:t>
            </a:r>
            <a:r>
              <a:rPr lang="en-US" dirty="0"/>
              <a:t>. Students must complete these requirements during the ALE I Placement Application Approval process. Student cannot start the on-site hours until after they complete all ALE I requirements, and have a passing grade in HEA 649.</a:t>
            </a:r>
          </a:p>
          <a:p>
            <a:pPr marL="461963" indent="-461963">
              <a:buFont typeface="+mj-lt"/>
              <a:buAutoNum type="arabicPeriod" startAt="12"/>
            </a:pPr>
            <a:endParaRPr lang="en-US" dirty="0"/>
          </a:p>
          <a:p>
            <a:pPr marL="461963" indent="-461963">
              <a:buFont typeface="+mj-lt"/>
              <a:buAutoNum type="arabicPeriod" startAt="12"/>
            </a:pPr>
            <a:r>
              <a:rPr lang="en-US" dirty="0"/>
              <a:t>The student</a:t>
            </a:r>
            <a:r>
              <a:rPr lang="en-US" b="1" dirty="0"/>
              <a:t> should not expect to be paid </a:t>
            </a:r>
            <a:r>
              <a:rPr lang="en-US" dirty="0"/>
              <a:t>for the time spent at the agency during ALE.</a:t>
            </a:r>
          </a:p>
          <a:p>
            <a:endParaRPr lang="en-US" dirty="0"/>
          </a:p>
        </p:txBody>
      </p:sp>
      <p:sp>
        <p:nvSpPr>
          <p:cNvPr id="3" name="Title 2"/>
          <p:cNvSpPr>
            <a:spLocks noGrp="1"/>
          </p:cNvSpPr>
          <p:nvPr>
            <p:ph type="title"/>
          </p:nvPr>
        </p:nvSpPr>
        <p:spPr/>
        <p:txBody>
          <a:bodyPr>
            <a:normAutofit/>
          </a:bodyPr>
          <a:lstStyle/>
          <a:p>
            <a:pPr algn="ctr"/>
            <a:r>
              <a:rPr lang="en-US" altLang="en-US" sz="3200" dirty="0"/>
              <a:t>Student Responsibilities at the ALE Site </a:t>
            </a:r>
            <a:endParaRPr lang="en-US" sz="3200" dirty="0"/>
          </a:p>
        </p:txBody>
      </p:sp>
    </p:spTree>
  </p:cSld>
  <p:clrMapOvr>
    <a:masterClrMapping/>
  </p:clrMapOvr>
  <mc:AlternateContent xmlns:mc="http://schemas.openxmlformats.org/markup-compatibility/2006" xmlns:p14="http://schemas.microsoft.com/office/powerpoint/2010/main">
    <mc:Choice Requires="p14">
      <p:transition spd="slow" p14:dur="2000" advTm="34456"/>
    </mc:Choice>
    <mc:Fallback xmlns="">
      <p:transition spd="slow" advTm="34456"/>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305800" cy="4525963"/>
          </a:xfrm>
        </p:spPr>
        <p:txBody>
          <a:bodyPr>
            <a:normAutofit/>
          </a:bodyPr>
          <a:lstStyle/>
          <a:p>
            <a:pPr marL="461963" indent="-461963">
              <a:buFont typeface="+mj-lt"/>
              <a:buAutoNum type="arabicPeriod" startAt="15"/>
            </a:pPr>
            <a:r>
              <a:rPr lang="en-US" sz="2400" dirty="0"/>
              <a:t>The student is expected to provide his/her own </a:t>
            </a:r>
            <a:r>
              <a:rPr lang="en-US" sz="2400" b="1" dirty="0"/>
              <a:t>professional liability insurance with minimum limits of $1million per occurrence/$3million aggregate. </a:t>
            </a:r>
            <a:r>
              <a:rPr lang="en-US" sz="2400" dirty="0"/>
              <a:t>Resources on how to obtain this required policy are available through the Director of Internships &amp; Practicums. </a:t>
            </a:r>
          </a:p>
          <a:p>
            <a:pPr marL="461963" indent="-461963">
              <a:buFont typeface="+mj-lt"/>
              <a:buAutoNum type="arabicPeriod" startAt="15"/>
            </a:pPr>
            <a:endParaRPr lang="en-US" sz="2400" dirty="0"/>
          </a:p>
          <a:p>
            <a:pPr marL="461963" indent="-461963">
              <a:buFont typeface="+mj-lt"/>
              <a:buAutoNum type="arabicPeriod" startAt="15"/>
            </a:pPr>
            <a:r>
              <a:rPr lang="en-US" sz="2400" dirty="0"/>
              <a:t>The student needs to check with his/her own insurance agent to make sure that he/she has adequate health insurance and adequate automobile insurance. Verification of automobile insurance may be requested by the agency.</a:t>
            </a:r>
          </a:p>
          <a:p>
            <a:endParaRPr lang="en-US" dirty="0"/>
          </a:p>
        </p:txBody>
      </p:sp>
      <p:sp>
        <p:nvSpPr>
          <p:cNvPr id="3" name="Title 2"/>
          <p:cNvSpPr>
            <a:spLocks noGrp="1"/>
          </p:cNvSpPr>
          <p:nvPr>
            <p:ph type="title"/>
          </p:nvPr>
        </p:nvSpPr>
        <p:spPr/>
        <p:txBody>
          <a:bodyPr>
            <a:normAutofit/>
          </a:bodyPr>
          <a:lstStyle/>
          <a:p>
            <a:pPr algn="ctr"/>
            <a:r>
              <a:rPr lang="en-US" altLang="en-US" sz="3200" dirty="0"/>
              <a:t>Student Responsibilities at the ALE Site </a:t>
            </a:r>
            <a:endParaRPr lang="en-US" sz="3200" dirty="0"/>
          </a:p>
        </p:txBody>
      </p:sp>
    </p:spTree>
  </p:cSld>
  <p:clrMapOvr>
    <a:masterClrMapping/>
  </p:clrMapOvr>
  <mc:AlternateContent xmlns:mc="http://schemas.openxmlformats.org/markup-compatibility/2006" xmlns:p14="http://schemas.microsoft.com/office/powerpoint/2010/main">
    <mc:Choice Requires="p14">
      <p:transition spd="slow" p14:dur="2000" advTm="27858"/>
    </mc:Choice>
    <mc:Fallback xmlns="">
      <p:transition spd="slow" advTm="27858"/>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ctrTitle"/>
          </p:nvPr>
        </p:nvSpPr>
        <p:spPr/>
        <p:txBody>
          <a:bodyPr/>
          <a:lstStyle/>
          <a:p>
            <a:pPr eaLnBrk="1" hangingPunct="1"/>
            <a:r>
              <a:rPr lang="en-US" altLang="en-US" dirty="0"/>
              <a:t>ALE Site Supervisor Responsibilities</a:t>
            </a:r>
          </a:p>
        </p:txBody>
      </p:sp>
      <p:sp>
        <p:nvSpPr>
          <p:cNvPr id="18435" name="Rectangle 5"/>
          <p:cNvSpPr>
            <a:spLocks noGrp="1" noChangeArrowheads="1"/>
          </p:cNvSpPr>
          <p:nvPr>
            <p:ph type="subTitle" idx="1"/>
          </p:nvPr>
        </p:nvSpPr>
        <p:spPr/>
        <p:txBody>
          <a:bodyPr/>
          <a:lstStyle/>
          <a:p>
            <a:pPr eaLnBrk="1" hangingPunct="1"/>
            <a:r>
              <a:rPr lang="en-US" altLang="en-US" dirty="0"/>
              <a:t>MPH Applied Learning Experience </a:t>
            </a:r>
          </a:p>
        </p:txBody>
      </p:sp>
    </p:spTree>
  </p:cSld>
  <p:clrMapOvr>
    <a:masterClrMapping/>
  </p:clrMapOvr>
  <mc:AlternateContent xmlns:mc="http://schemas.openxmlformats.org/markup-compatibility/2006" xmlns:p14="http://schemas.microsoft.com/office/powerpoint/2010/main">
    <mc:Choice Requires="p14">
      <p:transition spd="slow" p14:dur="2000" advTm="4345"/>
    </mc:Choice>
    <mc:Fallback xmlns="">
      <p:transition spd="slow" advTm="4345"/>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buNone/>
            </a:pPr>
            <a:r>
              <a:rPr lang="en-US" dirty="0"/>
              <a:t>Throughout ALE I and II, the cooperating agency and ALE Site </a:t>
            </a:r>
          </a:p>
          <a:p>
            <a:pPr>
              <a:buNone/>
            </a:pPr>
            <a:r>
              <a:rPr lang="en-US" dirty="0"/>
              <a:t>Supervisor agrees to assume certain responsibilities to both the</a:t>
            </a:r>
          </a:p>
          <a:p>
            <a:pPr>
              <a:buNone/>
            </a:pPr>
            <a:r>
              <a:rPr lang="en-US" dirty="0"/>
              <a:t>student and West Chester University.</a:t>
            </a:r>
          </a:p>
          <a:p>
            <a:pPr>
              <a:buNone/>
            </a:pPr>
            <a:endParaRPr lang="en-US" dirty="0"/>
          </a:p>
          <a:p>
            <a:pPr>
              <a:buNone/>
            </a:pPr>
            <a:r>
              <a:rPr lang="en-US" dirty="0"/>
              <a:t>These responsibilities include:</a:t>
            </a:r>
          </a:p>
          <a:p>
            <a:pPr>
              <a:buNone/>
            </a:pPr>
            <a:endParaRPr lang="en-US" dirty="0"/>
          </a:p>
          <a:p>
            <a:pPr marL="514350" indent="-514350">
              <a:buFont typeface="+mj-lt"/>
              <a:buAutoNum type="arabicPeriod"/>
            </a:pPr>
            <a:r>
              <a:rPr lang="en-US" dirty="0"/>
              <a:t>Providing the needed supervision of the student with an assigned Agency Site Supervisor.</a:t>
            </a:r>
          </a:p>
          <a:p>
            <a:pPr marL="514350" indent="-514350">
              <a:buFont typeface="+mj-lt"/>
              <a:buAutoNum type="arabicPeriod"/>
            </a:pPr>
            <a:endParaRPr lang="en-US" dirty="0"/>
          </a:p>
          <a:p>
            <a:pPr marL="514350" indent="-514350">
              <a:buFont typeface="+mj-lt"/>
              <a:buAutoNum type="arabicPeriod"/>
            </a:pPr>
            <a:r>
              <a:rPr lang="en-US" dirty="0"/>
              <a:t>Orientation of the student to the facility, the staff and to others with whom the student may interact.</a:t>
            </a:r>
          </a:p>
          <a:p>
            <a:pPr marL="514350" indent="-514350">
              <a:buFont typeface="+mj-lt"/>
              <a:buAutoNum type="arabicPeriod"/>
            </a:pPr>
            <a:endParaRPr lang="en-US" dirty="0"/>
          </a:p>
          <a:p>
            <a:pPr marL="514350" indent="-514350">
              <a:buFont typeface="+mj-lt"/>
              <a:buAutoNum type="arabicPeriod"/>
            </a:pPr>
            <a:r>
              <a:rPr lang="en-US" dirty="0"/>
              <a:t>Providing a climate suitable for learning, desk space, access to a telephone, and other essential items. </a:t>
            </a:r>
          </a:p>
          <a:p>
            <a:endParaRPr lang="en-US" dirty="0"/>
          </a:p>
        </p:txBody>
      </p:sp>
      <p:sp>
        <p:nvSpPr>
          <p:cNvPr id="3" name="Title 2"/>
          <p:cNvSpPr>
            <a:spLocks noGrp="1"/>
          </p:cNvSpPr>
          <p:nvPr>
            <p:ph type="title"/>
          </p:nvPr>
        </p:nvSpPr>
        <p:spPr/>
        <p:txBody>
          <a:bodyPr>
            <a:normAutofit/>
          </a:bodyPr>
          <a:lstStyle/>
          <a:p>
            <a:r>
              <a:rPr lang="en-US" sz="3200" dirty="0"/>
              <a:t>ALE Site Supervisor and Agency Responsibilities</a:t>
            </a:r>
          </a:p>
        </p:txBody>
      </p:sp>
    </p:spTree>
  </p:cSld>
  <p:clrMapOvr>
    <a:masterClrMapping/>
  </p:clrMapOvr>
  <mc:AlternateContent xmlns:mc="http://schemas.openxmlformats.org/markup-compatibility/2006" xmlns:p14="http://schemas.microsoft.com/office/powerpoint/2010/main">
    <mc:Choice Requires="p14">
      <p:transition spd="slow" p14:dur="2000" advTm="34779"/>
    </mc:Choice>
    <mc:Fallback xmlns="">
      <p:transition spd="slow" advTm="34779"/>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514350" indent="-514350">
              <a:buFont typeface="+mj-lt"/>
              <a:buAutoNum type="arabicPeriod" startAt="4"/>
            </a:pPr>
            <a:r>
              <a:rPr lang="en-US" dirty="0"/>
              <a:t> </a:t>
            </a:r>
            <a:r>
              <a:rPr lang="en-US" b="1" dirty="0"/>
              <a:t>Professional Service Activities (PPAs): </a:t>
            </a:r>
            <a:r>
              <a:rPr lang="en-US" dirty="0"/>
              <a:t>Providing the student experience of attending committee 	meetings, working on a committee(s) and attending Board Meetings and other professional service activities. Determining the types of PPAs for student participation by completing the </a:t>
            </a:r>
            <a:r>
              <a:rPr lang="en-US" b="1" dirty="0"/>
              <a:t>PPA Form</a:t>
            </a:r>
            <a:r>
              <a:rPr lang="en-US" dirty="0"/>
              <a:t>.</a:t>
            </a:r>
          </a:p>
          <a:p>
            <a:pPr marL="0" indent="0">
              <a:buNone/>
            </a:pPr>
            <a:endParaRPr lang="en-US" dirty="0"/>
          </a:p>
          <a:p>
            <a:pPr marL="514350" indent="-514350">
              <a:buFont typeface="+mj-lt"/>
              <a:buAutoNum type="arabicPeriod" startAt="5"/>
            </a:pPr>
            <a:r>
              <a:rPr lang="en-US" dirty="0"/>
              <a:t>Determining with the student the </a:t>
            </a:r>
            <a:r>
              <a:rPr lang="en-US" b="1" dirty="0"/>
              <a:t>Major Project and the Two Products </a:t>
            </a:r>
            <a:r>
              <a:rPr lang="en-US" dirty="0"/>
              <a:t>(must have utility to the agency)</a:t>
            </a:r>
            <a:r>
              <a:rPr lang="en-US" b="1" dirty="0"/>
              <a:t> </a:t>
            </a:r>
            <a:r>
              <a:rPr lang="en-US" dirty="0"/>
              <a:t>to be planned during ALE I and implemented during ALE II, and record the relevant activities on the </a:t>
            </a:r>
            <a:r>
              <a:rPr lang="en-US" b="1" dirty="0"/>
              <a:t>PPA Planning Form</a:t>
            </a:r>
            <a:r>
              <a:rPr lang="en-US" dirty="0"/>
              <a:t>, which the student will upload on D2L, for review by the ALE faculty advisor.</a:t>
            </a:r>
          </a:p>
          <a:p>
            <a:endParaRPr lang="en-US" dirty="0"/>
          </a:p>
          <a:p>
            <a:endParaRPr lang="en-US" dirty="0"/>
          </a:p>
        </p:txBody>
      </p:sp>
      <p:sp>
        <p:nvSpPr>
          <p:cNvPr id="3" name="Title 2"/>
          <p:cNvSpPr>
            <a:spLocks noGrp="1"/>
          </p:cNvSpPr>
          <p:nvPr>
            <p:ph type="title"/>
          </p:nvPr>
        </p:nvSpPr>
        <p:spPr/>
        <p:txBody>
          <a:bodyPr>
            <a:normAutofit/>
          </a:bodyPr>
          <a:lstStyle/>
          <a:p>
            <a:r>
              <a:rPr lang="en-US" sz="3200" dirty="0"/>
              <a:t>ALE Site Supervisor and Agency Responsibilities</a:t>
            </a:r>
          </a:p>
        </p:txBody>
      </p:sp>
    </p:spTree>
  </p:cSld>
  <p:clrMapOvr>
    <a:masterClrMapping/>
  </p:clrMapOvr>
  <mc:AlternateContent xmlns:mc="http://schemas.openxmlformats.org/markup-compatibility/2006" xmlns:p14="http://schemas.microsoft.com/office/powerpoint/2010/main">
    <mc:Choice Requires="p14">
      <p:transition spd="slow" p14:dur="2000" advTm="30165"/>
    </mc:Choice>
    <mc:Fallback xmlns="">
      <p:transition spd="slow" advTm="3016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a:t>This presentation provides an overview of the requirements for Site Supervisors, Students, and Department of Health. </a:t>
            </a:r>
          </a:p>
          <a:p>
            <a:pPr marL="109728" indent="0">
              <a:buNone/>
            </a:pPr>
            <a:endParaRPr lang="en-US" dirty="0"/>
          </a:p>
          <a:p>
            <a:r>
              <a:rPr lang="en-US" dirty="0"/>
              <a:t>We recommend that Site Supervisors review the guidelines  for more details about the ALE assignments, time requirements, and evaluation formats.</a:t>
            </a:r>
          </a:p>
          <a:p>
            <a:pPr>
              <a:buNone/>
            </a:pPr>
            <a:endParaRPr lang="en-US" dirty="0"/>
          </a:p>
          <a:p>
            <a:r>
              <a:rPr lang="en-US" dirty="0"/>
              <a:t>These guidelines assist students in making informed choices regarding the selection of the ALE placement. </a:t>
            </a:r>
          </a:p>
          <a:p>
            <a:endParaRPr lang="en-US" dirty="0"/>
          </a:p>
          <a:p>
            <a:r>
              <a:rPr lang="en-US" dirty="0"/>
              <a:t>These guidelines also provide direction to coordinate the efforts of the ALE Faculty Advisor and of the Agency ALE Site Supervisor.</a:t>
            </a:r>
          </a:p>
          <a:p>
            <a:pPr>
              <a:buNone/>
            </a:pPr>
            <a:endParaRPr lang="en-US" dirty="0"/>
          </a:p>
        </p:txBody>
      </p:sp>
      <p:sp>
        <p:nvSpPr>
          <p:cNvPr id="3" name="Title 2"/>
          <p:cNvSpPr>
            <a:spLocks noGrp="1"/>
          </p:cNvSpPr>
          <p:nvPr>
            <p:ph type="title"/>
          </p:nvPr>
        </p:nvSpPr>
        <p:spPr>
          <a:xfrm>
            <a:off x="381000" y="304800"/>
            <a:ext cx="8229600" cy="1143000"/>
          </a:xfrm>
        </p:spPr>
        <p:txBody>
          <a:bodyPr>
            <a:normAutofit/>
          </a:bodyPr>
          <a:lstStyle/>
          <a:p>
            <a:pPr algn="ctr"/>
            <a:r>
              <a:rPr lang="en-US" sz="2800" dirty="0"/>
              <a:t>THE ALE Guidelines</a:t>
            </a:r>
          </a:p>
        </p:txBody>
      </p:sp>
    </p:spTree>
    <p:extLst>
      <p:ext uri="{BB962C8B-B14F-4D97-AF65-F5344CB8AC3E}">
        <p14:creationId xmlns:p14="http://schemas.microsoft.com/office/powerpoint/2010/main" val="1667776201"/>
      </p:ext>
    </p:extLst>
  </p:cSld>
  <p:clrMapOvr>
    <a:masterClrMapping/>
  </p:clrMapOvr>
  <mc:AlternateContent xmlns:mc="http://schemas.openxmlformats.org/markup-compatibility/2006" xmlns:p14="http://schemas.microsoft.com/office/powerpoint/2010/main">
    <mc:Choice Requires="p14">
      <p:transition spd="slow" p14:dur="2000" advTm="39528"/>
    </mc:Choice>
    <mc:Fallback xmlns="">
      <p:transition spd="slow" advTm="39528"/>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458200" cy="4525963"/>
          </a:xfrm>
        </p:spPr>
        <p:txBody>
          <a:bodyPr>
            <a:normAutofit/>
          </a:bodyPr>
          <a:lstStyle/>
          <a:p>
            <a:pPr marL="514350" indent="-514350">
              <a:buFont typeface="+mj-lt"/>
              <a:buAutoNum type="arabicPeriod" startAt="6"/>
            </a:pPr>
            <a:r>
              <a:rPr lang="en-US" dirty="0"/>
              <a:t>Providing the student access to the necessary information required to accomplish assigned tasks.</a:t>
            </a:r>
          </a:p>
          <a:p>
            <a:pPr marL="514350" indent="-514350">
              <a:buFont typeface="+mj-lt"/>
              <a:buAutoNum type="arabicPeriod" startAt="6"/>
            </a:pPr>
            <a:endParaRPr lang="en-US" dirty="0"/>
          </a:p>
          <a:p>
            <a:pPr marL="514350" indent="-514350">
              <a:buFont typeface="+mj-lt"/>
              <a:buAutoNum type="arabicPeriod" startAt="6"/>
            </a:pPr>
            <a:r>
              <a:rPr lang="en-US" dirty="0"/>
              <a:t>Allowing the student to be incorporated into the daily routine of the office or department to the extent possible.</a:t>
            </a:r>
          </a:p>
          <a:p>
            <a:pPr marL="514350" indent="-514350">
              <a:buFont typeface="+mj-lt"/>
              <a:buAutoNum type="arabicPeriod" startAt="6"/>
            </a:pPr>
            <a:endParaRPr lang="en-US" dirty="0"/>
          </a:p>
          <a:p>
            <a:pPr marL="514350" indent="-514350">
              <a:buFont typeface="+mj-lt"/>
              <a:buAutoNum type="arabicPeriod" startAt="6"/>
            </a:pPr>
            <a:r>
              <a:rPr lang="en-US" dirty="0"/>
              <a:t>Allowing the student opportunity to utilize his/her creative ability and to expand his/her competencies.</a:t>
            </a:r>
          </a:p>
          <a:p>
            <a:endParaRPr lang="en-US" dirty="0"/>
          </a:p>
        </p:txBody>
      </p:sp>
      <p:sp>
        <p:nvSpPr>
          <p:cNvPr id="3" name="Title 2"/>
          <p:cNvSpPr>
            <a:spLocks noGrp="1"/>
          </p:cNvSpPr>
          <p:nvPr>
            <p:ph type="title"/>
          </p:nvPr>
        </p:nvSpPr>
        <p:spPr/>
        <p:txBody>
          <a:bodyPr>
            <a:normAutofit/>
          </a:bodyPr>
          <a:lstStyle/>
          <a:p>
            <a:r>
              <a:rPr lang="en-US" sz="3200" dirty="0"/>
              <a:t>ALE Site Supervisor and Agency Responsibilities</a:t>
            </a:r>
          </a:p>
        </p:txBody>
      </p:sp>
    </p:spTree>
  </p:cSld>
  <p:clrMapOvr>
    <a:masterClrMapping/>
  </p:clrMapOvr>
  <mc:AlternateContent xmlns:mc="http://schemas.openxmlformats.org/markup-compatibility/2006" xmlns:p14="http://schemas.microsoft.com/office/powerpoint/2010/main">
    <mc:Choice Requires="p14">
      <p:transition spd="slow" p14:dur="2000" advTm="22949"/>
    </mc:Choice>
    <mc:Fallback xmlns="">
      <p:transition spd="slow" advTm="22949"/>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buFont typeface="+mj-lt"/>
              <a:buAutoNum type="arabicPeriod" startAt="9"/>
            </a:pPr>
            <a:r>
              <a:rPr lang="en-US" dirty="0"/>
              <a:t>Providing reimbursement of expenses for job related travel according to agency policies.</a:t>
            </a:r>
          </a:p>
          <a:p>
            <a:pPr marL="461963" indent="-461963">
              <a:buNone/>
            </a:pPr>
            <a:r>
              <a:rPr lang="en-US" dirty="0"/>
              <a:t> </a:t>
            </a:r>
          </a:p>
          <a:p>
            <a:pPr marL="514350" indent="-514350">
              <a:buFont typeface="+mj-lt"/>
              <a:buAutoNum type="arabicPeriod" startAt="10"/>
            </a:pPr>
            <a:r>
              <a:rPr lang="en-US" dirty="0"/>
              <a:t>Complete the </a:t>
            </a:r>
            <a:r>
              <a:rPr lang="en-US" b="1" dirty="0"/>
              <a:t>Student Evaluation </a:t>
            </a:r>
            <a:r>
              <a:rPr lang="en-US" dirty="0"/>
              <a:t>and discuss the progress reports/evaluations with the student, before forwarding to the ALE Faculty Advisor via the </a:t>
            </a:r>
            <a:r>
              <a:rPr lang="en-US" dirty="0" err="1"/>
              <a:t>REDCap</a:t>
            </a:r>
            <a:r>
              <a:rPr lang="en-US" dirty="0"/>
              <a:t> online survey.</a:t>
            </a:r>
          </a:p>
          <a:p>
            <a:endParaRPr lang="en-US" dirty="0"/>
          </a:p>
        </p:txBody>
      </p:sp>
      <p:sp>
        <p:nvSpPr>
          <p:cNvPr id="3" name="Title 2"/>
          <p:cNvSpPr>
            <a:spLocks noGrp="1"/>
          </p:cNvSpPr>
          <p:nvPr>
            <p:ph type="title"/>
          </p:nvPr>
        </p:nvSpPr>
        <p:spPr/>
        <p:txBody>
          <a:bodyPr>
            <a:normAutofit/>
          </a:bodyPr>
          <a:lstStyle/>
          <a:p>
            <a:r>
              <a:rPr lang="en-US" sz="3200" dirty="0"/>
              <a:t>ALE Site Supervisor and Agency Responsibilities</a:t>
            </a:r>
          </a:p>
        </p:txBody>
      </p:sp>
    </p:spTree>
  </p:cSld>
  <p:clrMapOvr>
    <a:masterClrMapping/>
  </p:clrMapOvr>
  <mc:AlternateContent xmlns:mc="http://schemas.openxmlformats.org/markup-compatibility/2006" xmlns:p14="http://schemas.microsoft.com/office/powerpoint/2010/main">
    <mc:Choice Requires="p14">
      <p:transition spd="slow" p14:dur="2000" advTm="26058"/>
    </mc:Choice>
    <mc:Fallback xmlns="">
      <p:transition spd="slow" advTm="26058"/>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624078" indent="-514350">
              <a:buFont typeface="+mj-lt"/>
              <a:buAutoNum type="arabicPeriod" startAt="11"/>
            </a:pPr>
            <a:r>
              <a:rPr lang="en-US" sz="2800" b="1" dirty="0"/>
              <a:t>Finalization of Placement </a:t>
            </a:r>
            <a:r>
              <a:rPr lang="en-US" sz="2800" dirty="0"/>
              <a:t>occurs when all parties - the student, the Agency Site Supervisor, and the ALE Faculty Advisor- sign the letter of student placement confirmation via email approval during the online placement application process. Once the placement is confirmed students will be required to complete their experience at the selected site during the second semester, while enrolled in HEA 650. </a:t>
            </a:r>
          </a:p>
        </p:txBody>
      </p:sp>
      <p:sp>
        <p:nvSpPr>
          <p:cNvPr id="3" name="Title 2"/>
          <p:cNvSpPr>
            <a:spLocks noGrp="1"/>
          </p:cNvSpPr>
          <p:nvPr>
            <p:ph type="title"/>
          </p:nvPr>
        </p:nvSpPr>
        <p:spPr/>
        <p:txBody>
          <a:bodyPr>
            <a:normAutofit/>
          </a:bodyPr>
          <a:lstStyle/>
          <a:p>
            <a:pPr algn="ctr"/>
            <a:r>
              <a:rPr lang="en-US" sz="2800" dirty="0"/>
              <a:t>ALE Site Supervisor and Agency Responsibilities</a:t>
            </a:r>
          </a:p>
        </p:txBody>
      </p:sp>
    </p:spTree>
  </p:cSld>
  <p:clrMapOvr>
    <a:masterClrMapping/>
  </p:clrMapOvr>
  <mc:AlternateContent xmlns:mc="http://schemas.openxmlformats.org/markup-compatibility/2006" xmlns:p14="http://schemas.microsoft.com/office/powerpoint/2010/main">
    <mc:Choice Requires="p14">
      <p:transition spd="slow" p14:dur="2000" advTm="25517"/>
    </mc:Choice>
    <mc:Fallback xmlns="">
      <p:transition spd="slow" advTm="25517"/>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624078" indent="-514350">
              <a:buFont typeface="+mj-lt"/>
              <a:buAutoNum type="arabicPeriod" startAt="12"/>
            </a:pPr>
            <a:r>
              <a:rPr lang="en-US" b="1" dirty="0"/>
              <a:t>Site Affiliation Agreements or Letter of Agreement</a:t>
            </a:r>
            <a:r>
              <a:rPr lang="en-US" dirty="0"/>
              <a:t>: WCU requires all academic practicum experiences to enter into a formal Affiliation Agreements between the agency site and the University.  WCU Director of Internship/Practicums will provide agency site a copy of the university standard agreement.  If an agency site requires use of their own agreement, the document needs to be reviewed and approved by WCU before the start of student on-site hours. </a:t>
            </a:r>
          </a:p>
          <a:p>
            <a:pPr marL="624078" indent="-514350">
              <a:buNone/>
            </a:pPr>
            <a:endParaRPr lang="en-US" dirty="0"/>
          </a:p>
          <a:p>
            <a:pPr marL="624078" indent="-514350">
              <a:buNone/>
            </a:pPr>
            <a:r>
              <a:rPr lang="en-US" dirty="0"/>
              <a:t>	The approval process of these agreements can take several weeks up to several months to complete.  Please make sure to address any issues or concerns with affiliation agreement process to the WCU Director of Internship/Practicums as early as possible.  Students cannot begin their on-site hours until the affiliation agreement is fully executed and all placement requirements have been completed.  </a:t>
            </a:r>
          </a:p>
          <a:p>
            <a:pPr marL="624078" indent="-514350">
              <a:buNone/>
            </a:pPr>
            <a:endParaRPr lang="en-US" dirty="0"/>
          </a:p>
          <a:p>
            <a:pPr marL="624078" indent="-514350">
              <a:buAutoNum type="arabicPeriod" startAt="12"/>
            </a:pPr>
            <a:endParaRPr lang="en-US" dirty="0"/>
          </a:p>
          <a:p>
            <a:pPr marL="624078" indent="-514350">
              <a:buAutoNum type="arabicPeriod" startAt="12"/>
            </a:pPr>
            <a:endParaRPr lang="en-US" dirty="0"/>
          </a:p>
        </p:txBody>
      </p:sp>
      <p:sp>
        <p:nvSpPr>
          <p:cNvPr id="3" name="Title 2"/>
          <p:cNvSpPr>
            <a:spLocks noGrp="1"/>
          </p:cNvSpPr>
          <p:nvPr>
            <p:ph type="title"/>
          </p:nvPr>
        </p:nvSpPr>
        <p:spPr/>
        <p:txBody>
          <a:bodyPr>
            <a:normAutofit/>
          </a:bodyPr>
          <a:lstStyle/>
          <a:p>
            <a:pPr algn="ctr"/>
            <a:r>
              <a:rPr lang="en-US" sz="3200" dirty="0"/>
              <a:t>ALE Site Supervisor and Agency Responsibilities</a:t>
            </a:r>
          </a:p>
        </p:txBody>
      </p:sp>
    </p:spTree>
  </p:cSld>
  <p:clrMapOvr>
    <a:masterClrMapping/>
  </p:clrMapOvr>
  <mc:AlternateContent xmlns:mc="http://schemas.openxmlformats.org/markup-compatibility/2006" xmlns:p14="http://schemas.microsoft.com/office/powerpoint/2010/main">
    <mc:Choice Requires="p14">
      <p:transition spd="slow" p14:dur="2000" advTm="40549"/>
    </mc:Choice>
    <mc:Fallback xmlns="">
      <p:transition spd="slow" advTm="40549"/>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525963"/>
          </a:xfrm>
        </p:spPr>
        <p:txBody>
          <a:bodyPr>
            <a:normAutofit fontScale="70000" lnSpcReduction="20000"/>
          </a:bodyPr>
          <a:lstStyle/>
          <a:p>
            <a:r>
              <a:rPr lang="en-US" sz="3200" b="1" dirty="0"/>
              <a:t>During the planning phase (ALE I)</a:t>
            </a:r>
            <a:r>
              <a:rPr lang="en-US" sz="3200" dirty="0"/>
              <a:t>, the ALE Site Supervisors will need to meet with the student, in-person or virtually, to discuss their expectations for the 200h. This meeting must occur before the start of the student’s on-site hours. </a:t>
            </a:r>
          </a:p>
          <a:p>
            <a:r>
              <a:rPr lang="en-US" sz="3200" dirty="0"/>
              <a:t>There are several forms that the ALE Site Supervisor will need to complete. The forms (or web links to the forms) will be made available either by the student, the Director of Internships, and/or the ALE Faculty advisor.</a:t>
            </a:r>
          </a:p>
          <a:p>
            <a:r>
              <a:rPr lang="en-US" sz="3200" dirty="0"/>
              <a:t>The forms are:</a:t>
            </a:r>
          </a:p>
          <a:p>
            <a:pPr lvl="1"/>
            <a:r>
              <a:rPr lang="en-US" sz="2800" dirty="0"/>
              <a:t>Placement Agreement (online, from Director of Internships)</a:t>
            </a:r>
          </a:p>
          <a:p>
            <a:pPr lvl="1"/>
            <a:r>
              <a:rPr lang="en-US" sz="2800" dirty="0"/>
              <a:t>PPA Planning Form (word document sent by the student)</a:t>
            </a:r>
          </a:p>
          <a:p>
            <a:pPr lvl="2"/>
            <a:r>
              <a:rPr lang="en-US" sz="2600" dirty="0"/>
              <a:t>Discuss Products description, their utility, necessary changes, etc. and include the relevant activities on the form, </a:t>
            </a:r>
          </a:p>
          <a:p>
            <a:pPr lvl="2"/>
            <a:r>
              <a:rPr lang="en-US" sz="2600" dirty="0"/>
              <a:t>Discuss the Major Project and include relevant activities on the form</a:t>
            </a:r>
          </a:p>
          <a:p>
            <a:pPr lvl="2"/>
            <a:r>
              <a:rPr lang="en-US" sz="2600" dirty="0"/>
              <a:t>Estimate </a:t>
            </a:r>
            <a:r>
              <a:rPr lang="en-US" sz="2400" dirty="0"/>
              <a:t>the number of hours the student will likely need to engage in the implementation of the project and the development of the products</a:t>
            </a:r>
          </a:p>
          <a:p>
            <a:pPr lvl="2"/>
            <a:endParaRPr lang="en-US" dirty="0"/>
          </a:p>
        </p:txBody>
      </p:sp>
      <p:sp>
        <p:nvSpPr>
          <p:cNvPr id="3" name="Title 2"/>
          <p:cNvSpPr>
            <a:spLocks noGrp="1"/>
          </p:cNvSpPr>
          <p:nvPr>
            <p:ph type="title"/>
          </p:nvPr>
        </p:nvSpPr>
        <p:spPr/>
        <p:txBody>
          <a:bodyPr>
            <a:noAutofit/>
          </a:bodyPr>
          <a:lstStyle/>
          <a:p>
            <a:pPr algn="ctr"/>
            <a:r>
              <a:rPr lang="en-US" sz="3200" dirty="0"/>
              <a:t>ALE Site Supervisor and Agency Responsibilities</a:t>
            </a:r>
            <a:endParaRPr lang="en-US" sz="3200"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Tm="16347"/>
    </mc:Choice>
    <mc:Fallback xmlns="">
      <p:transition spd="slow" advTm="16347"/>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buNone/>
            </a:pPr>
            <a:r>
              <a:rPr lang="en-US" b="1" u="sng" dirty="0"/>
              <a:t>Forms for ALE I and II</a:t>
            </a:r>
          </a:p>
          <a:p>
            <a:pPr>
              <a:buNone/>
            </a:pPr>
            <a:endParaRPr lang="en-US" dirty="0"/>
          </a:p>
          <a:p>
            <a:pPr marL="624078" indent="-514350">
              <a:buAutoNum type="arabicPeriod"/>
            </a:pPr>
            <a:r>
              <a:rPr lang="en-US" b="1" dirty="0"/>
              <a:t>Letter of Student Placement Confirmation for ALE</a:t>
            </a:r>
            <a:r>
              <a:rPr lang="en-US" dirty="0"/>
              <a:t>: The student placement confirmation letter will be sent via email to the site supervisor.  The email will contain a link the supervisor can access to confirm their ability to host and supervise the graduate student throughout the practicum experience. </a:t>
            </a:r>
          </a:p>
          <a:p>
            <a:pPr marL="109728" indent="0">
              <a:buNone/>
            </a:pPr>
            <a:endParaRPr lang="en-US" dirty="0"/>
          </a:p>
          <a:p>
            <a:r>
              <a:rPr lang="en-US" dirty="0"/>
              <a:t>Once the site supervisor confirms the student placement the final approval will be provided by the ALE Faculty Advisor. </a:t>
            </a:r>
          </a:p>
        </p:txBody>
      </p:sp>
      <p:sp>
        <p:nvSpPr>
          <p:cNvPr id="3" name="Title 2"/>
          <p:cNvSpPr>
            <a:spLocks noGrp="1"/>
          </p:cNvSpPr>
          <p:nvPr>
            <p:ph type="title"/>
          </p:nvPr>
        </p:nvSpPr>
        <p:spPr/>
        <p:txBody>
          <a:bodyPr>
            <a:normAutofit/>
          </a:bodyPr>
          <a:lstStyle/>
          <a:p>
            <a:pPr algn="ctr"/>
            <a:r>
              <a:rPr lang="en-US" sz="2800" dirty="0"/>
              <a:t>ALE Site Supervisor and Agency Responsibilities</a:t>
            </a:r>
          </a:p>
        </p:txBody>
      </p:sp>
    </p:spTree>
  </p:cSld>
  <p:clrMapOvr>
    <a:masterClrMapping/>
  </p:clrMapOvr>
  <mc:AlternateContent xmlns:mc="http://schemas.openxmlformats.org/markup-compatibility/2006" xmlns:p14="http://schemas.microsoft.com/office/powerpoint/2010/main">
    <mc:Choice Requires="p14">
      <p:transition spd="slow" p14:dur="2000" advTm="32387"/>
    </mc:Choice>
    <mc:Fallback xmlns="">
      <p:transition spd="slow" advTm="32387"/>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891"/>
          </a:xfrm>
        </p:spPr>
        <p:txBody>
          <a:bodyPr>
            <a:normAutofit fontScale="85000" lnSpcReduction="20000"/>
          </a:bodyPr>
          <a:lstStyle/>
          <a:p>
            <a:pPr marL="624078" indent="-514350">
              <a:buFont typeface="+mj-lt"/>
              <a:buAutoNum type="arabicPeriod" startAt="2"/>
            </a:pPr>
            <a:r>
              <a:rPr lang="en-US" dirty="0"/>
              <a:t>Students must </a:t>
            </a:r>
            <a:r>
              <a:rPr lang="en-US" b="1" dirty="0"/>
              <a:t>select 3 Foundational and 2 Track relevant Competencies (Checklist 1) </a:t>
            </a:r>
            <a:r>
              <a:rPr lang="en-US" dirty="0"/>
              <a:t>with site supervisor advisement</a:t>
            </a:r>
            <a:r>
              <a:rPr lang="en-US" b="1" dirty="0"/>
              <a:t>.</a:t>
            </a:r>
          </a:p>
          <a:p>
            <a:pPr>
              <a:buNone/>
            </a:pPr>
            <a:endParaRPr lang="en-US" b="1" dirty="0"/>
          </a:p>
          <a:p>
            <a:r>
              <a:rPr lang="en-US" dirty="0"/>
              <a:t>Students and site supervisors should come to an agreement on the focus of the 200h on-site ALE practicum.</a:t>
            </a:r>
          </a:p>
          <a:p>
            <a:r>
              <a:rPr lang="en-US" dirty="0"/>
              <a:t>The Major Project and the two Products will have to be intricately connected to the list of 3+2 selected competencies.</a:t>
            </a:r>
          </a:p>
          <a:p>
            <a:r>
              <a:rPr lang="en-US" dirty="0"/>
              <a:t>Site supervisor should advise the student during ALE I if specific competencies are not suitable for his/her agency. </a:t>
            </a:r>
          </a:p>
          <a:p>
            <a:r>
              <a:rPr lang="en-US" dirty="0"/>
              <a:t>This competency form should be completed by the students when the site placement is finalized. </a:t>
            </a:r>
          </a:p>
          <a:p>
            <a:r>
              <a:rPr lang="en-US" dirty="0"/>
              <a:t>Students will provide a copy to their site supervisors.</a:t>
            </a:r>
          </a:p>
          <a:p>
            <a:r>
              <a:rPr lang="en-US" dirty="0"/>
              <a:t>A copy of this form is placed in the ALE I Binder. </a:t>
            </a:r>
          </a:p>
        </p:txBody>
      </p:sp>
      <p:sp>
        <p:nvSpPr>
          <p:cNvPr id="3" name="Title 2"/>
          <p:cNvSpPr>
            <a:spLocks noGrp="1"/>
          </p:cNvSpPr>
          <p:nvPr>
            <p:ph type="title"/>
          </p:nvPr>
        </p:nvSpPr>
        <p:spPr/>
        <p:txBody>
          <a:bodyPr>
            <a:normAutofit/>
          </a:bodyPr>
          <a:lstStyle/>
          <a:p>
            <a:pPr algn="ctr"/>
            <a:r>
              <a:rPr lang="en-US" sz="2800" dirty="0"/>
              <a:t>ALE Site Supervisor and Agency Responsibilities</a:t>
            </a:r>
          </a:p>
        </p:txBody>
      </p:sp>
    </p:spTree>
  </p:cSld>
  <p:clrMapOvr>
    <a:masterClrMapping/>
  </p:clrMapOvr>
  <mc:AlternateContent xmlns:mc="http://schemas.openxmlformats.org/markup-compatibility/2006" xmlns:p14="http://schemas.microsoft.com/office/powerpoint/2010/main">
    <mc:Choice Requires="p14">
      <p:transition spd="slow" p14:dur="2000" advTm="36683"/>
    </mc:Choice>
    <mc:Fallback xmlns="">
      <p:transition spd="slow" advTm="36683"/>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525963"/>
          </a:xfrm>
        </p:spPr>
        <p:txBody>
          <a:bodyPr>
            <a:noAutofit/>
          </a:bodyPr>
          <a:lstStyle/>
          <a:p>
            <a:pPr marL="566928" indent="-457200">
              <a:buAutoNum type="arabicPeriod" startAt="3"/>
            </a:pPr>
            <a:r>
              <a:rPr lang="en-US" sz="2000" b="1" dirty="0"/>
              <a:t>Professional Practice Activities (PPAs) Form for ALE II: </a:t>
            </a:r>
            <a:r>
              <a:rPr lang="en-US" sz="2000" dirty="0"/>
              <a:t>The Site Supervisor and the student will come to an agreement on the (2) types of Products and PPAs that will be part of the student’s experience during ALE II. </a:t>
            </a:r>
          </a:p>
          <a:p>
            <a:pPr marL="460375" indent="-342900"/>
            <a:r>
              <a:rPr lang="en-US" sz="2000" dirty="0"/>
              <a:t>These activities could include, but are not limited to:</a:t>
            </a:r>
            <a:r>
              <a:rPr lang="en-US" sz="2000" b="1" dirty="0"/>
              <a:t> </a:t>
            </a:r>
            <a:r>
              <a:rPr lang="en-US" sz="2000" dirty="0"/>
              <a:t>observation of and participation in supervisors and staff work activities, interacting with clients/patients, attending meetings (agency and coalition meetings) and providing support for agency activities. </a:t>
            </a:r>
          </a:p>
          <a:p>
            <a:pPr marL="452438" indent="-342900"/>
            <a:r>
              <a:rPr lang="en-US" sz="2000" dirty="0"/>
              <a:t>Students and Site Supervisors complete a Professional Practice Activities Form to identify the types of professional activities and time commitments needed to complete these activities at the agency. </a:t>
            </a:r>
          </a:p>
          <a:p>
            <a:r>
              <a:rPr lang="en-US" sz="2000" dirty="0"/>
              <a:t>This form needs to be completed during ALE I before the start of the student’s on-site hours.</a:t>
            </a:r>
          </a:p>
        </p:txBody>
      </p:sp>
      <p:sp>
        <p:nvSpPr>
          <p:cNvPr id="3" name="Title 2"/>
          <p:cNvSpPr>
            <a:spLocks noGrp="1"/>
          </p:cNvSpPr>
          <p:nvPr>
            <p:ph type="title"/>
          </p:nvPr>
        </p:nvSpPr>
        <p:spPr/>
        <p:txBody>
          <a:bodyPr>
            <a:normAutofit/>
          </a:bodyPr>
          <a:lstStyle/>
          <a:p>
            <a:pPr algn="ctr"/>
            <a:r>
              <a:rPr lang="en-US" sz="2400" dirty="0"/>
              <a:t>ALE Site Supervisor and Agency Responsibilities</a:t>
            </a:r>
          </a:p>
        </p:txBody>
      </p:sp>
    </p:spTree>
  </p:cSld>
  <p:clrMapOvr>
    <a:masterClrMapping/>
  </p:clrMapOvr>
  <mc:AlternateContent xmlns:mc="http://schemas.openxmlformats.org/markup-compatibility/2006" xmlns:p14="http://schemas.microsoft.com/office/powerpoint/2010/main">
    <mc:Choice Requires="p14">
      <p:transition spd="slow" p14:dur="2000" advTm="38303"/>
    </mc:Choice>
    <mc:Fallback xmlns="">
      <p:transition spd="slow" advTm="38303"/>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624078" indent="-514350">
              <a:buFont typeface="+mj-lt"/>
              <a:buAutoNum type="arabicPeriod" startAt="4"/>
            </a:pPr>
            <a:r>
              <a:rPr lang="en-US" b="1" dirty="0"/>
              <a:t>Student Professional Performance Evaluation for ALE II Evaluation: </a:t>
            </a:r>
            <a:r>
              <a:rPr lang="en-US" dirty="0"/>
              <a:t>	</a:t>
            </a:r>
          </a:p>
          <a:p>
            <a:pPr marL="109728" indent="0">
              <a:buNone/>
            </a:pPr>
            <a:endParaRPr lang="en-US" dirty="0"/>
          </a:p>
          <a:p>
            <a:pPr marL="566738" indent="-457200"/>
            <a:r>
              <a:rPr lang="en-US" dirty="0"/>
              <a:t>Students will be evaluated through a Performance </a:t>
            </a:r>
            <a:r>
              <a:rPr lang="en-US" b="1" dirty="0"/>
              <a:t>Evaluation </a:t>
            </a:r>
            <a:r>
              <a:rPr lang="en-US" dirty="0"/>
              <a:t>by the Site Supervisor focused on the student’s overall professional performance during their participation in PPAs and completion of their Major Project. </a:t>
            </a:r>
          </a:p>
          <a:p>
            <a:pPr marL="566738" indent="-457200"/>
            <a:r>
              <a:rPr lang="en-US" dirty="0"/>
              <a:t>The Faculty Advisor will send the Site Supervisors their unique links to the student evaluation </a:t>
            </a:r>
            <a:r>
              <a:rPr lang="en-US" dirty="0" err="1"/>
              <a:t>REDCap</a:t>
            </a:r>
            <a:r>
              <a:rPr lang="en-US" dirty="0"/>
              <a:t> forms. Once the form is complete, the site supervisor will receive an email confirmation; a PDF copy of the evaluation will be attached to the confirmation email.</a:t>
            </a:r>
          </a:p>
          <a:p>
            <a:pPr marL="566738" indent="-457200"/>
            <a:r>
              <a:rPr lang="en-US" dirty="0"/>
              <a:t>Site Supervisors are responsible for reviewing the Final Evaluation with their students and provide them with a copy.</a:t>
            </a:r>
          </a:p>
          <a:p>
            <a:pPr marL="566738" indent="-457200"/>
            <a:r>
              <a:rPr lang="en-US" dirty="0"/>
              <a:t>The Students will upload the site supervisor’s evaluation on D2L for grade.</a:t>
            </a:r>
          </a:p>
        </p:txBody>
      </p:sp>
      <p:sp>
        <p:nvSpPr>
          <p:cNvPr id="3" name="Title 2"/>
          <p:cNvSpPr>
            <a:spLocks noGrp="1"/>
          </p:cNvSpPr>
          <p:nvPr>
            <p:ph type="title"/>
          </p:nvPr>
        </p:nvSpPr>
        <p:spPr/>
        <p:txBody>
          <a:bodyPr>
            <a:normAutofit/>
          </a:bodyPr>
          <a:lstStyle/>
          <a:p>
            <a:pPr algn="ctr"/>
            <a:r>
              <a:rPr lang="en-US" sz="2800" dirty="0"/>
              <a:t>ALE Site Supervisor and Agency Responsibilities</a:t>
            </a:r>
          </a:p>
        </p:txBody>
      </p:sp>
    </p:spTree>
  </p:cSld>
  <p:clrMapOvr>
    <a:masterClrMapping/>
  </p:clrMapOvr>
  <mc:AlternateContent xmlns:mc="http://schemas.openxmlformats.org/markup-compatibility/2006" xmlns:p14="http://schemas.microsoft.com/office/powerpoint/2010/main">
    <mc:Choice Requires="p14">
      <p:transition spd="slow" p14:dur="2000" advTm="43323"/>
    </mc:Choice>
    <mc:Fallback xmlns="">
      <p:transition spd="slow" advTm="43323"/>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5029200"/>
          </a:xfrm>
        </p:spPr>
        <p:txBody>
          <a:bodyPr>
            <a:normAutofit fontScale="77500" lnSpcReduction="20000"/>
          </a:bodyPr>
          <a:lstStyle/>
          <a:p>
            <a:pPr marL="624078" indent="-514350">
              <a:buFont typeface="+mj-lt"/>
              <a:buAutoNum type="arabicPeriod" startAt="5"/>
            </a:pPr>
            <a:r>
              <a:rPr lang="en-US" b="1" dirty="0">
                <a:solidFill>
                  <a:srgbClr val="FF0000"/>
                </a:solidFill>
              </a:rPr>
              <a:t> </a:t>
            </a:r>
            <a:r>
              <a:rPr lang="en-US" b="1" dirty="0"/>
              <a:t>Major Project Paper and Poster Draft Reviews by Site Supervisors – ALE II: </a:t>
            </a:r>
          </a:p>
          <a:p>
            <a:pPr marL="109728" indent="0">
              <a:buNone/>
            </a:pPr>
            <a:endParaRPr lang="en-US" b="1" dirty="0">
              <a:solidFill>
                <a:srgbClr val="FF0000"/>
              </a:solidFill>
            </a:endParaRPr>
          </a:p>
          <a:p>
            <a:pPr marL="566738" indent="-457200"/>
            <a:r>
              <a:rPr lang="en-US" dirty="0"/>
              <a:t>Student Major Project Papers, Products, and Posters must be reviewed by the Site Supervisor. </a:t>
            </a:r>
          </a:p>
          <a:p>
            <a:pPr marL="566738" indent="-457200"/>
            <a:r>
              <a:rPr lang="en-US" dirty="0"/>
              <a:t>The papers and posters can be in draft form. </a:t>
            </a:r>
          </a:p>
          <a:p>
            <a:pPr marL="566738" indent="-457200"/>
            <a:r>
              <a:rPr lang="en-US" dirty="0"/>
              <a:t>The Site Supervisor’s name and the name of the agency are placed on the Major Project and on the Poster along with the name of the ALE Faculty Advisor. </a:t>
            </a:r>
          </a:p>
          <a:p>
            <a:pPr marL="566738" indent="-457200"/>
            <a:r>
              <a:rPr lang="en-US" dirty="0"/>
              <a:t>Since the Site Supervisor’s name is on the Poster and Major Project paper, the Site Supervisor needs to make sure that the information about their agency and the student project is accurate. </a:t>
            </a:r>
          </a:p>
          <a:p>
            <a:pPr marL="566738" indent="-457200"/>
            <a:r>
              <a:rPr lang="en-US" dirty="0"/>
              <a:t>After review of the Major Project Paper and of the Poster, the Site Supervisor will sign the </a:t>
            </a:r>
            <a:r>
              <a:rPr lang="en-US" b="1" dirty="0"/>
              <a:t>Site Supervisor Review Form </a:t>
            </a:r>
            <a:r>
              <a:rPr lang="en-US" dirty="0"/>
              <a:t>(at the end of the ALE II practicum). </a:t>
            </a:r>
          </a:p>
          <a:p>
            <a:pPr marL="566738" indent="-457200"/>
            <a:r>
              <a:rPr lang="en-US" dirty="0"/>
              <a:t>This signed form is placed in the ALE II Binder. </a:t>
            </a:r>
          </a:p>
        </p:txBody>
      </p:sp>
      <p:sp>
        <p:nvSpPr>
          <p:cNvPr id="3" name="Title 2"/>
          <p:cNvSpPr>
            <a:spLocks noGrp="1"/>
          </p:cNvSpPr>
          <p:nvPr>
            <p:ph type="title"/>
          </p:nvPr>
        </p:nvSpPr>
        <p:spPr/>
        <p:txBody>
          <a:bodyPr>
            <a:normAutofit/>
          </a:bodyPr>
          <a:lstStyle/>
          <a:p>
            <a:pPr algn="ctr"/>
            <a:r>
              <a:rPr lang="en-US" sz="2800" dirty="0"/>
              <a:t>ALE Site Supervisor and Agency Responsibilities</a:t>
            </a:r>
          </a:p>
        </p:txBody>
      </p:sp>
    </p:spTree>
  </p:cSld>
  <p:clrMapOvr>
    <a:masterClrMapping/>
  </p:clrMapOvr>
  <mc:AlternateContent xmlns:mc="http://schemas.openxmlformats.org/markup-compatibility/2006" xmlns:p14="http://schemas.microsoft.com/office/powerpoint/2010/main">
    <mc:Choice Requires="p14">
      <p:transition spd="slow" p14:dur="2000" advTm="28879"/>
    </mc:Choice>
    <mc:Fallback xmlns="">
      <p:transition spd="slow" advTm="2887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p:txBody>
          <a:bodyPr>
            <a:normAutofit fontScale="92500" lnSpcReduction="20000"/>
          </a:bodyPr>
          <a:lstStyle/>
          <a:p>
            <a:pPr eaLnBrk="1" hangingPunct="1"/>
            <a:r>
              <a:rPr lang="en-US" altLang="en-US" dirty="0"/>
              <a:t>The Purpose of this Site Supervisor Applied Learning Experience (ALE) Orientation is to:</a:t>
            </a:r>
          </a:p>
          <a:p>
            <a:pPr eaLnBrk="1" hangingPunct="1"/>
            <a:endParaRPr lang="en-US" altLang="en-US" dirty="0"/>
          </a:p>
          <a:p>
            <a:pPr lvl="1"/>
            <a:r>
              <a:rPr lang="en-US" altLang="en-US" dirty="0"/>
              <a:t>Provide an overview of the Applied Learning Experience (ALE) in the MPH Program.</a:t>
            </a:r>
          </a:p>
          <a:p>
            <a:pPr lvl="1">
              <a:buNone/>
            </a:pPr>
            <a:endParaRPr lang="en-US" altLang="en-US" dirty="0"/>
          </a:p>
          <a:p>
            <a:pPr lvl="1"/>
            <a:r>
              <a:rPr lang="en-US" altLang="en-US" dirty="0"/>
              <a:t>Provide an overview of your role and responsibilities as an ALE Site Supervisor and the role of your agency during the ALE.</a:t>
            </a:r>
          </a:p>
          <a:p>
            <a:pPr lvl="1"/>
            <a:endParaRPr lang="en-US" altLang="en-US" dirty="0"/>
          </a:p>
          <a:p>
            <a:pPr lvl="1"/>
            <a:r>
              <a:rPr lang="en-US" altLang="en-US" dirty="0"/>
              <a:t>Provide an overview of the role and responsibilities of the MPH student during the ALE. </a:t>
            </a:r>
          </a:p>
          <a:p>
            <a:pPr lvl="1"/>
            <a:endParaRPr lang="en-US" altLang="en-US" dirty="0"/>
          </a:p>
          <a:p>
            <a:pPr lvl="1"/>
            <a:r>
              <a:rPr lang="en-US" altLang="en-US" dirty="0"/>
              <a:t>Provide an overview of the role and responsibilities of the ALE Faculty Advisor and the Department of Health during the ALE.</a:t>
            </a:r>
          </a:p>
        </p:txBody>
      </p:sp>
      <p:sp>
        <p:nvSpPr>
          <p:cNvPr id="3074" name="Rectangle 2"/>
          <p:cNvSpPr>
            <a:spLocks noGrp="1" noChangeArrowheads="1"/>
          </p:cNvSpPr>
          <p:nvPr>
            <p:ph type="title"/>
          </p:nvPr>
        </p:nvSpPr>
        <p:spPr>
          <a:xfrm>
            <a:off x="457200" y="0"/>
            <a:ext cx="8229600" cy="1143000"/>
          </a:xfrm>
        </p:spPr>
        <p:txBody>
          <a:bodyPr>
            <a:normAutofit fontScale="90000"/>
          </a:bodyPr>
          <a:lstStyle/>
          <a:p>
            <a:pPr algn="ctr" eaLnBrk="1" hangingPunct="1"/>
            <a:br>
              <a:rPr lang="en-US" altLang="en-US" sz="4000" dirty="0"/>
            </a:br>
            <a:r>
              <a:rPr lang="en-US" altLang="en-US" sz="3600" dirty="0"/>
              <a:t>ALE Site Supervisor Orientation Objectives </a:t>
            </a:r>
          </a:p>
        </p:txBody>
      </p:sp>
    </p:spTree>
  </p:cSld>
  <p:clrMapOvr>
    <a:masterClrMapping/>
  </p:clrMapOvr>
  <mc:AlternateContent xmlns:mc="http://schemas.openxmlformats.org/markup-compatibility/2006" xmlns:p14="http://schemas.microsoft.com/office/powerpoint/2010/main">
    <mc:Choice Requires="p14">
      <p:transition spd="slow" p14:dur="2000" advTm="27087"/>
    </mc:Choice>
    <mc:Fallback xmlns="">
      <p:transition spd="slow" advTm="27087"/>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dirty="0"/>
              <a:t>Responsibilities of the Department of Health and the MPH Faculty</a:t>
            </a:r>
          </a:p>
        </p:txBody>
      </p:sp>
      <p:sp>
        <p:nvSpPr>
          <p:cNvPr id="5" name="Subtitle 4"/>
          <p:cNvSpPr>
            <a:spLocks noGrp="1"/>
          </p:cNvSpPr>
          <p:nvPr>
            <p:ph type="subTitle" idx="1"/>
          </p:nvPr>
        </p:nvSpPr>
        <p:spPr/>
        <p:txBody>
          <a:bodyPr>
            <a:normAutofit/>
          </a:bodyPr>
          <a:lstStyle/>
          <a:p>
            <a:r>
              <a:rPr lang="en-US" sz="3200" dirty="0"/>
              <a:t>MPH Applied Learning Experience</a:t>
            </a:r>
          </a:p>
        </p:txBody>
      </p:sp>
    </p:spTree>
  </p:cSld>
  <p:clrMapOvr>
    <a:masterClrMapping/>
  </p:clrMapOvr>
  <mc:AlternateContent xmlns:mc="http://schemas.openxmlformats.org/markup-compatibility/2006" xmlns:p14="http://schemas.microsoft.com/office/powerpoint/2010/main">
    <mc:Choice Requires="p14">
      <p:transition spd="slow" p14:dur="2000" advTm="5372"/>
    </mc:Choice>
    <mc:Fallback xmlns="">
      <p:transition spd="slow" advTm="5372"/>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buNone/>
            </a:pPr>
            <a:r>
              <a:rPr lang="en-US" dirty="0"/>
              <a:t>The  MPH Program is committed to providing the most meaningful </a:t>
            </a:r>
          </a:p>
          <a:p>
            <a:pPr>
              <a:buNone/>
            </a:pPr>
            <a:r>
              <a:rPr lang="en-US" dirty="0"/>
              <a:t>ALE possible for each  MPH student.  The following is a list of the </a:t>
            </a:r>
          </a:p>
          <a:p>
            <a:pPr>
              <a:buNone/>
            </a:pPr>
            <a:r>
              <a:rPr lang="en-US" dirty="0"/>
              <a:t>responsibilities assumed by the Department of Health and </a:t>
            </a:r>
          </a:p>
          <a:p>
            <a:pPr>
              <a:buNone/>
            </a:pPr>
            <a:r>
              <a:rPr lang="en-US" dirty="0"/>
              <a:t>the MPH Faculty:</a:t>
            </a:r>
          </a:p>
          <a:p>
            <a:pPr>
              <a:buNone/>
            </a:pPr>
            <a:endParaRPr lang="en-US" dirty="0"/>
          </a:p>
          <a:p>
            <a:pPr>
              <a:buNone/>
            </a:pPr>
            <a:r>
              <a:rPr lang="en-US" dirty="0"/>
              <a:t>1.		The Department assures the student that the courses 	required to be completed before the ALE will be offered.</a:t>
            </a:r>
          </a:p>
          <a:p>
            <a:pPr>
              <a:buNone/>
            </a:pPr>
            <a:r>
              <a:rPr lang="en-US" dirty="0"/>
              <a:t> </a:t>
            </a:r>
          </a:p>
          <a:p>
            <a:pPr>
              <a:buNone/>
            </a:pPr>
            <a:r>
              <a:rPr lang="en-US" dirty="0"/>
              <a:t>2.		The ALE Faculty Advisor will evaluate each student's 	transcript and application to determine eligibility for ALE I 	and II.</a:t>
            </a:r>
          </a:p>
          <a:p>
            <a:pPr>
              <a:buNone/>
            </a:pPr>
            <a:r>
              <a:rPr lang="en-US" dirty="0"/>
              <a:t> </a:t>
            </a:r>
          </a:p>
          <a:p>
            <a:pPr>
              <a:buNone/>
            </a:pPr>
            <a:r>
              <a:rPr lang="en-US" dirty="0"/>
              <a:t>3.		The ALE Faculty Advisor will provide counseling regarding 	the available placement sites and career goals.</a:t>
            </a:r>
          </a:p>
          <a:p>
            <a:endParaRPr lang="en-US" dirty="0"/>
          </a:p>
        </p:txBody>
      </p:sp>
      <p:sp>
        <p:nvSpPr>
          <p:cNvPr id="3" name="Title 2"/>
          <p:cNvSpPr>
            <a:spLocks noGrp="1"/>
          </p:cNvSpPr>
          <p:nvPr>
            <p:ph type="title"/>
          </p:nvPr>
        </p:nvSpPr>
        <p:spPr/>
        <p:txBody>
          <a:bodyPr>
            <a:normAutofit/>
          </a:bodyPr>
          <a:lstStyle/>
          <a:p>
            <a:pPr algn="ctr"/>
            <a:r>
              <a:rPr lang="en-US" sz="2800" dirty="0"/>
              <a:t>Responsibilities of the Department of Health </a:t>
            </a:r>
            <a:br>
              <a:rPr lang="en-US" sz="2800" dirty="0"/>
            </a:br>
            <a:r>
              <a:rPr lang="en-US" sz="2800" dirty="0"/>
              <a:t>and the MPH Faculty</a:t>
            </a:r>
          </a:p>
        </p:txBody>
      </p:sp>
    </p:spTree>
  </p:cSld>
  <p:clrMapOvr>
    <a:masterClrMapping/>
  </p:clrMapOvr>
  <mc:AlternateContent xmlns:mc="http://schemas.openxmlformats.org/markup-compatibility/2006" xmlns:p14="http://schemas.microsoft.com/office/powerpoint/2010/main">
    <mc:Choice Requires="p14">
      <p:transition spd="slow" p14:dur="2000" advTm="38616"/>
    </mc:Choice>
    <mc:Fallback xmlns="">
      <p:transition spd="slow" advTm="38616"/>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26610" y="1905000"/>
            <a:ext cx="8229600" cy="4525963"/>
          </a:xfrm>
        </p:spPr>
        <p:txBody>
          <a:bodyPr>
            <a:noAutofit/>
          </a:bodyPr>
          <a:lstStyle/>
          <a:p>
            <a:pPr>
              <a:buNone/>
            </a:pPr>
            <a:r>
              <a:rPr lang="en-US" sz="2000" dirty="0"/>
              <a:t>4.	 The agencies chosen as placement sites for students meet the following  criteria:</a:t>
            </a:r>
          </a:p>
          <a:p>
            <a:pPr marL="566928" indent="-457200">
              <a:buFont typeface="+mj-lt"/>
              <a:buAutoNum type="alphaLcPeriod"/>
            </a:pPr>
            <a:r>
              <a:rPr lang="en-US" sz="2000" dirty="0"/>
              <a:t>Provides public health services for a specific group of persons or for many  groups or an entire community.</a:t>
            </a:r>
          </a:p>
          <a:p>
            <a:pPr marL="566928" indent="-457200">
              <a:buFont typeface="+mj-lt"/>
              <a:buAutoNum type="alphaLcPeriod"/>
            </a:pPr>
            <a:r>
              <a:rPr lang="en-US" sz="2000" dirty="0"/>
              <a:t>The Agency Site Supervisor holds a master's degree and a minimum of one year experience in the health field. Supervisors without a master’s degree are  evaluated according to the number of years of experience in the field,  previous relationship with the agency site, and documented accomplishments.</a:t>
            </a:r>
          </a:p>
          <a:p>
            <a:pPr>
              <a:buNone/>
            </a:pPr>
            <a:endParaRPr lang="en-US" sz="1600" dirty="0"/>
          </a:p>
          <a:p>
            <a:pPr>
              <a:buNone/>
            </a:pPr>
            <a:r>
              <a:rPr lang="en-US" sz="1600" dirty="0"/>
              <a:t>	</a:t>
            </a:r>
            <a:endParaRPr lang="en-US" sz="1800" dirty="0"/>
          </a:p>
        </p:txBody>
      </p:sp>
      <p:sp>
        <p:nvSpPr>
          <p:cNvPr id="3" name="Title 2"/>
          <p:cNvSpPr>
            <a:spLocks noGrp="1"/>
          </p:cNvSpPr>
          <p:nvPr>
            <p:ph type="title"/>
          </p:nvPr>
        </p:nvSpPr>
        <p:spPr>
          <a:xfrm>
            <a:off x="533400" y="0"/>
            <a:ext cx="8229600" cy="1143000"/>
          </a:xfrm>
        </p:spPr>
        <p:txBody>
          <a:bodyPr>
            <a:normAutofit/>
          </a:bodyPr>
          <a:lstStyle/>
          <a:p>
            <a:pPr algn="ctr"/>
            <a:r>
              <a:rPr lang="en-US" sz="2800" dirty="0"/>
              <a:t>Responsibilities of the Department of Health </a:t>
            </a:r>
            <a:br>
              <a:rPr lang="en-US" sz="2800" dirty="0"/>
            </a:br>
            <a:r>
              <a:rPr lang="en-US" sz="2800" dirty="0"/>
              <a:t>and the MPH Faculty</a:t>
            </a:r>
          </a:p>
        </p:txBody>
      </p:sp>
    </p:spTree>
  </p:cSld>
  <p:clrMapOvr>
    <a:masterClrMapping/>
  </p:clrMapOvr>
  <mc:AlternateContent xmlns:mc="http://schemas.openxmlformats.org/markup-compatibility/2006" xmlns:p14="http://schemas.microsoft.com/office/powerpoint/2010/main">
    <mc:Choice Requires="p14">
      <p:transition spd="slow" p14:dur="2000" advTm="34139"/>
    </mc:Choice>
    <mc:Fallback xmlns="">
      <p:transition spd="slow" advTm="34139"/>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534400" cy="4525963"/>
          </a:xfrm>
        </p:spPr>
        <p:txBody>
          <a:bodyPr>
            <a:normAutofit/>
          </a:bodyPr>
          <a:lstStyle/>
          <a:p>
            <a:pPr>
              <a:buNone/>
            </a:pPr>
            <a:r>
              <a:rPr lang="en-US" sz="2800" dirty="0"/>
              <a:t>5.  The agencies chosen as placement sites for students meet the following criteria:</a:t>
            </a:r>
          </a:p>
          <a:p>
            <a:pPr marL="624078" indent="-514350">
              <a:buFont typeface="+mj-lt"/>
              <a:buAutoNum type="alphaLcPeriod" startAt="3"/>
            </a:pPr>
            <a:r>
              <a:rPr lang="en-US" sz="2800" dirty="0"/>
              <a:t>Agency Site Supervisors indicate their willingness to work with a graduate student.</a:t>
            </a:r>
          </a:p>
          <a:p>
            <a:pPr marL="624078" indent="-514350">
              <a:buFont typeface="+mj-lt"/>
              <a:buAutoNum type="alphaLcPeriod" startAt="3"/>
            </a:pPr>
            <a:r>
              <a:rPr lang="en-US" sz="2800" dirty="0"/>
              <a:t>The agency is willing to share in a three way partnership along with the student and the ALE Advisor during the entire ALE experience.</a:t>
            </a:r>
          </a:p>
          <a:p>
            <a:pPr marL="624078" indent="-514350">
              <a:buFont typeface="+mj-lt"/>
              <a:buAutoNum type="alphaLcPeriod" startAt="3"/>
            </a:pPr>
            <a:r>
              <a:rPr lang="en-US" sz="2800" dirty="0"/>
              <a:t>The agency agrees to provide the University with relevant information on the progress of the student.</a:t>
            </a:r>
          </a:p>
          <a:p>
            <a:endParaRPr lang="en-US" dirty="0"/>
          </a:p>
        </p:txBody>
      </p:sp>
      <p:sp>
        <p:nvSpPr>
          <p:cNvPr id="3" name="Title 2"/>
          <p:cNvSpPr>
            <a:spLocks noGrp="1"/>
          </p:cNvSpPr>
          <p:nvPr>
            <p:ph type="title"/>
          </p:nvPr>
        </p:nvSpPr>
        <p:spPr/>
        <p:txBody>
          <a:bodyPr>
            <a:normAutofit/>
          </a:bodyPr>
          <a:lstStyle/>
          <a:p>
            <a:pPr algn="ctr"/>
            <a:r>
              <a:rPr lang="en-US" sz="2800" dirty="0"/>
              <a:t>Responsibilities of the Department of Health </a:t>
            </a:r>
            <a:br>
              <a:rPr lang="en-US" sz="2800" dirty="0"/>
            </a:br>
            <a:r>
              <a:rPr lang="en-US" sz="2800" dirty="0"/>
              <a:t>and the MPH Faculty</a:t>
            </a:r>
          </a:p>
        </p:txBody>
      </p:sp>
    </p:spTree>
  </p:cSld>
  <p:clrMapOvr>
    <a:masterClrMapping/>
  </p:clrMapOvr>
  <mc:AlternateContent xmlns:mc="http://schemas.openxmlformats.org/markup-compatibility/2006" xmlns:p14="http://schemas.microsoft.com/office/powerpoint/2010/main">
    <mc:Choice Requires="p14">
      <p:transition spd="slow" p14:dur="2000" advTm="21403"/>
    </mc:Choice>
    <mc:Fallback xmlns="">
      <p:transition spd="slow" advTm="21403"/>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buNone/>
            </a:pPr>
            <a:r>
              <a:rPr lang="en-US" dirty="0"/>
              <a:t>6.		The  ALE Faculty Advisor will provide the student with information 	needed for ALE I and II as part of the ALE I and II Course Content.</a:t>
            </a:r>
          </a:p>
          <a:p>
            <a:pPr>
              <a:buNone/>
            </a:pPr>
            <a:r>
              <a:rPr lang="en-US" dirty="0"/>
              <a:t>						</a:t>
            </a:r>
          </a:p>
          <a:p>
            <a:pPr>
              <a:buNone/>
            </a:pPr>
            <a:r>
              <a:rPr lang="en-US" dirty="0"/>
              <a:t>7.		The Department of Health will provide an opportunity for the 	Agency Site Supervisor to participate in the selection of the 	student who is to be placed at the facility through interviews with 	the student.</a:t>
            </a:r>
          </a:p>
          <a:p>
            <a:pPr>
              <a:buNone/>
            </a:pPr>
            <a:r>
              <a:rPr lang="en-US" dirty="0"/>
              <a:t> </a:t>
            </a:r>
          </a:p>
          <a:p>
            <a:pPr>
              <a:buNone/>
            </a:pPr>
            <a:r>
              <a:rPr lang="en-US" dirty="0"/>
              <a:t>8.		If requested, the  ALE Faculty Advisor will be available to assist 	in resolving conflicts which arise between the student, Agency 	Site Supervisors, and/or other staff working with the student.</a:t>
            </a:r>
          </a:p>
          <a:p>
            <a:pPr>
              <a:buNone/>
            </a:pPr>
            <a:endParaRPr lang="en-US" dirty="0"/>
          </a:p>
          <a:p>
            <a:pPr>
              <a:buNone/>
            </a:pPr>
            <a:r>
              <a:rPr lang="en-US" dirty="0"/>
              <a:t>9.		The  ALE Faculty Advisor will schedule phone,  Email or Skype   	conferences during each semester to discuss the experience with 	the student and the progress of the student with the Agency Site 	Supervisor.</a:t>
            </a:r>
          </a:p>
        </p:txBody>
      </p:sp>
      <p:sp>
        <p:nvSpPr>
          <p:cNvPr id="3" name="Title 2"/>
          <p:cNvSpPr>
            <a:spLocks noGrp="1"/>
          </p:cNvSpPr>
          <p:nvPr>
            <p:ph type="title"/>
          </p:nvPr>
        </p:nvSpPr>
        <p:spPr/>
        <p:txBody>
          <a:bodyPr>
            <a:normAutofit/>
          </a:bodyPr>
          <a:lstStyle/>
          <a:p>
            <a:pPr algn="ctr"/>
            <a:r>
              <a:rPr lang="en-US" sz="2800" dirty="0"/>
              <a:t>Responsibilities of the Department of Health </a:t>
            </a:r>
            <a:br>
              <a:rPr lang="en-US" sz="2800" dirty="0"/>
            </a:br>
            <a:r>
              <a:rPr lang="en-US" sz="2800" dirty="0"/>
              <a:t>and the MPH Faculty</a:t>
            </a:r>
          </a:p>
        </p:txBody>
      </p:sp>
    </p:spTree>
  </p:cSld>
  <p:clrMapOvr>
    <a:masterClrMapping/>
  </p:clrMapOvr>
  <mc:AlternateContent xmlns:mc="http://schemas.openxmlformats.org/markup-compatibility/2006" xmlns:p14="http://schemas.microsoft.com/office/powerpoint/2010/main">
    <mc:Choice Requires="p14">
      <p:transition spd="slow" p14:dur="2000" advTm="47927"/>
    </mc:Choice>
    <mc:Fallback xmlns="">
      <p:transition spd="slow" advTm="47927"/>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2481" y="1905000"/>
            <a:ext cx="8229600" cy="4525963"/>
          </a:xfrm>
        </p:spPr>
        <p:txBody>
          <a:bodyPr>
            <a:normAutofit fontScale="92500"/>
          </a:bodyPr>
          <a:lstStyle/>
          <a:p>
            <a:pPr marL="624078" indent="-514350">
              <a:buAutoNum type="arabicPeriod" startAt="10"/>
            </a:pPr>
            <a:r>
              <a:rPr lang="en-US" dirty="0"/>
              <a:t>The Online Placement Application will serve as an approval confirmation between the student, the agency, and the University. </a:t>
            </a:r>
          </a:p>
          <a:p>
            <a:pPr marL="566738" indent="-457200"/>
            <a:r>
              <a:rPr lang="en-US" dirty="0"/>
              <a:t>The confirmation that the student will provide 200h on site to develop and implement a Major Project and two Products useful to the agency, and to participate in mutually beneficial PPAs at the practicum site. </a:t>
            </a:r>
          </a:p>
          <a:p>
            <a:pPr marL="566738" indent="-457200"/>
            <a:r>
              <a:rPr lang="en-US" dirty="0"/>
              <a:t>This application is signed electronically by the Student, the Agency Site supervisor, the ALE Faculty Advisor, and the Director for the Internships.   </a:t>
            </a:r>
          </a:p>
          <a:p>
            <a:endParaRPr lang="en-US" dirty="0"/>
          </a:p>
        </p:txBody>
      </p:sp>
      <p:sp>
        <p:nvSpPr>
          <p:cNvPr id="3" name="Title 2"/>
          <p:cNvSpPr>
            <a:spLocks noGrp="1"/>
          </p:cNvSpPr>
          <p:nvPr>
            <p:ph type="title"/>
          </p:nvPr>
        </p:nvSpPr>
        <p:spPr/>
        <p:txBody>
          <a:bodyPr>
            <a:normAutofit/>
          </a:bodyPr>
          <a:lstStyle/>
          <a:p>
            <a:pPr algn="ctr"/>
            <a:r>
              <a:rPr lang="en-US" sz="2400" dirty="0"/>
              <a:t>Responsibilities of the Department of Health </a:t>
            </a:r>
            <a:br>
              <a:rPr lang="en-US" sz="2400" dirty="0"/>
            </a:br>
            <a:r>
              <a:rPr lang="en-US" sz="2400" dirty="0"/>
              <a:t>and the MPH Faculty</a:t>
            </a:r>
          </a:p>
        </p:txBody>
      </p:sp>
    </p:spTree>
  </p:cSld>
  <p:clrMapOvr>
    <a:masterClrMapping/>
  </p:clrMapOvr>
  <mc:AlternateContent xmlns:mc="http://schemas.openxmlformats.org/markup-compatibility/2006" xmlns:p14="http://schemas.microsoft.com/office/powerpoint/2010/main">
    <mc:Choice Requires="p14">
      <p:transition spd="slow" p14:dur="2000" advTm="48541"/>
    </mc:Choice>
    <mc:Fallback xmlns="">
      <p:transition spd="slow" advTm="48541"/>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endParaRPr lang="en-US" dirty="0"/>
          </a:p>
          <a:p>
            <a:pPr marL="566928" indent="-457200">
              <a:buAutoNum type="arabicPeriod" startAt="11"/>
            </a:pPr>
            <a:r>
              <a:rPr lang="en-US" sz="2400" b="1" dirty="0"/>
              <a:t>The Student Evaluation of The Placement Site Form </a:t>
            </a:r>
            <a:r>
              <a:rPr lang="en-US" sz="2400" dirty="0"/>
              <a:t>is sent to the Site Supervisor via email in the form of a unique link to a </a:t>
            </a:r>
            <a:r>
              <a:rPr lang="en-US" sz="2400" dirty="0" err="1"/>
              <a:t>REDCap</a:t>
            </a:r>
            <a:r>
              <a:rPr lang="en-US" sz="2400" dirty="0"/>
              <a:t> survey. </a:t>
            </a:r>
          </a:p>
          <a:p>
            <a:pPr marL="109728" indent="0">
              <a:buNone/>
            </a:pPr>
            <a:endParaRPr lang="en-US" sz="2400" dirty="0"/>
          </a:p>
          <a:p>
            <a:pPr marL="452438" indent="-342900"/>
            <a:r>
              <a:rPr lang="en-US" sz="2400" dirty="0"/>
              <a:t>The site supervisor may complete the evaluation form for multiple interns.</a:t>
            </a:r>
          </a:p>
          <a:p>
            <a:pPr marL="452438" indent="-342900"/>
            <a:r>
              <a:rPr lang="en-US" sz="2400" dirty="0"/>
              <a:t>The Site Supervisor will review the evaluation with the student. </a:t>
            </a:r>
          </a:p>
          <a:p>
            <a:pPr marL="452438" indent="-342900"/>
            <a:r>
              <a:rPr lang="en-US" sz="2400" dirty="0"/>
              <a:t>The student is responsible to provide the ALE Faculty Advisor with a copy of the evaluation document.</a:t>
            </a:r>
          </a:p>
          <a:p>
            <a:pPr>
              <a:buNone/>
            </a:pPr>
            <a:r>
              <a:rPr lang="en-US" sz="2400" dirty="0"/>
              <a:t>				</a:t>
            </a:r>
          </a:p>
        </p:txBody>
      </p:sp>
      <p:sp>
        <p:nvSpPr>
          <p:cNvPr id="3" name="Title 2"/>
          <p:cNvSpPr>
            <a:spLocks noGrp="1"/>
          </p:cNvSpPr>
          <p:nvPr>
            <p:ph type="title"/>
          </p:nvPr>
        </p:nvSpPr>
        <p:spPr/>
        <p:txBody>
          <a:bodyPr>
            <a:normAutofit/>
          </a:bodyPr>
          <a:lstStyle/>
          <a:p>
            <a:pPr algn="ctr"/>
            <a:r>
              <a:rPr lang="en-US" sz="2800" dirty="0"/>
              <a:t>Responsibilities of the Department of Health </a:t>
            </a:r>
            <a:br>
              <a:rPr lang="en-US" sz="2800" dirty="0"/>
            </a:br>
            <a:r>
              <a:rPr lang="en-US" sz="2800" dirty="0"/>
              <a:t>and the MPH Faculty</a:t>
            </a:r>
          </a:p>
        </p:txBody>
      </p:sp>
    </p:spTree>
  </p:cSld>
  <p:clrMapOvr>
    <a:masterClrMapping/>
  </p:clrMapOvr>
  <mc:AlternateContent xmlns:mc="http://schemas.openxmlformats.org/markup-compatibility/2006" xmlns:p14="http://schemas.microsoft.com/office/powerpoint/2010/main">
    <mc:Choice Requires="p14">
      <p:transition spd="slow" p14:dur="2000" advTm="14189"/>
    </mc:Choice>
    <mc:Fallback xmlns="">
      <p:transition spd="slow" advTm="14189"/>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609600"/>
            <a:ext cx="8001000" cy="4267200"/>
          </a:xfrm>
        </p:spPr>
        <p:txBody>
          <a:bodyPr>
            <a:normAutofit/>
          </a:bodyPr>
          <a:lstStyle/>
          <a:p>
            <a:pPr algn="ctr" eaLnBrk="1" hangingPunct="1"/>
            <a:br>
              <a:rPr lang="en-US" altLang="en-US" sz="4000" dirty="0"/>
            </a:br>
            <a:br>
              <a:rPr lang="en-US" altLang="en-US" sz="4000" dirty="0"/>
            </a:br>
            <a:br>
              <a:rPr lang="en-US" altLang="en-US" sz="4000" dirty="0"/>
            </a:br>
            <a:r>
              <a:rPr lang="en-US" altLang="en-US" sz="3600" dirty="0"/>
              <a:t>Student Competency Selection for the Applied Learning Experience</a:t>
            </a:r>
            <a:endParaRPr lang="en-US" altLang="en-US" sz="2700" dirty="0"/>
          </a:p>
        </p:txBody>
      </p:sp>
    </p:spTree>
  </p:cSld>
  <p:clrMapOvr>
    <a:masterClrMapping/>
  </p:clrMapOvr>
  <mc:AlternateContent xmlns:mc="http://schemas.openxmlformats.org/markup-compatibility/2006" xmlns:p14="http://schemas.microsoft.com/office/powerpoint/2010/main">
    <mc:Choice Requires="p14">
      <p:transition spd="slow" p14:dur="2000" advTm="5347"/>
    </mc:Choice>
    <mc:Fallback xmlns="">
      <p:transition spd="slow" advTm="5347"/>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There are  22 MPH Foundational and a various number of Track Competencies in the MPH Program.</a:t>
            </a:r>
            <a:r>
              <a:rPr lang="en-US" b="1" dirty="0"/>
              <a:t> </a:t>
            </a:r>
            <a:r>
              <a:rPr lang="en-US" dirty="0"/>
              <a:t> </a:t>
            </a:r>
          </a:p>
          <a:p>
            <a:endParaRPr lang="en-US" dirty="0"/>
          </a:p>
          <a:p>
            <a:r>
              <a:rPr lang="en-US" dirty="0"/>
              <a:t>These competencies are addressed throughout the MPH Program through MPH core and track course content, assignments, and the ALE.</a:t>
            </a:r>
          </a:p>
          <a:p>
            <a:endParaRPr lang="en-US" dirty="0"/>
          </a:p>
          <a:p>
            <a:r>
              <a:rPr lang="en-US" dirty="0"/>
              <a:t>MPH Core and Track Competencies are linked to course assignments and are listed on all MPH course syllabi.</a:t>
            </a:r>
          </a:p>
          <a:p>
            <a:endParaRPr lang="en-US" dirty="0"/>
          </a:p>
          <a:p>
            <a:endParaRPr lang="en-US" dirty="0"/>
          </a:p>
          <a:p>
            <a:endParaRPr lang="en-US" dirty="0"/>
          </a:p>
          <a:p>
            <a:endParaRPr lang="en-US" dirty="0"/>
          </a:p>
        </p:txBody>
      </p:sp>
      <p:sp>
        <p:nvSpPr>
          <p:cNvPr id="3" name="Title 2"/>
          <p:cNvSpPr>
            <a:spLocks noGrp="1"/>
          </p:cNvSpPr>
          <p:nvPr>
            <p:ph type="title"/>
          </p:nvPr>
        </p:nvSpPr>
        <p:spPr/>
        <p:txBody>
          <a:bodyPr>
            <a:normAutofit/>
          </a:bodyPr>
          <a:lstStyle/>
          <a:p>
            <a:pPr algn="ctr"/>
            <a:r>
              <a:rPr lang="en-US" sz="3200" dirty="0"/>
              <a:t>Purpose of Competency Selection in ALE </a:t>
            </a:r>
          </a:p>
        </p:txBody>
      </p:sp>
    </p:spTree>
  </p:cSld>
  <p:clrMapOvr>
    <a:masterClrMapping/>
  </p:clrMapOvr>
  <mc:AlternateContent xmlns:mc="http://schemas.openxmlformats.org/markup-compatibility/2006" xmlns:p14="http://schemas.microsoft.com/office/powerpoint/2010/main">
    <mc:Choice Requires="p14">
      <p:transition spd="slow" p14:dur="2000" advTm="25493"/>
    </mc:Choice>
    <mc:Fallback xmlns="">
      <p:transition spd="slow" advTm="25493"/>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A very important component of the MPH Program is the ALE practicum, where we expect students to apply theory to practice. </a:t>
            </a:r>
          </a:p>
          <a:p>
            <a:pPr marL="109728" indent="0">
              <a:buNone/>
            </a:pPr>
            <a:endParaRPr lang="en-US" dirty="0"/>
          </a:p>
          <a:p>
            <a:r>
              <a:rPr lang="en-US" dirty="0"/>
              <a:t>At the start of the semester in ALE I, each student will select, under advisement, the competencies that will be a major focus during the development and implementation of their Major Project. </a:t>
            </a:r>
          </a:p>
          <a:p>
            <a:endParaRPr lang="en-US" dirty="0"/>
          </a:p>
          <a:p>
            <a:r>
              <a:rPr lang="en-US" dirty="0"/>
              <a:t>The student should also gain experience in the application of these competencies in the assigned Professional Practice Activities (PPAs), while developing the two products, and implementing their Major Project.</a:t>
            </a:r>
          </a:p>
          <a:p>
            <a:endParaRPr lang="en-US" dirty="0"/>
          </a:p>
        </p:txBody>
      </p:sp>
      <p:sp>
        <p:nvSpPr>
          <p:cNvPr id="3" name="Title 2"/>
          <p:cNvSpPr>
            <a:spLocks noGrp="1"/>
          </p:cNvSpPr>
          <p:nvPr>
            <p:ph type="title"/>
          </p:nvPr>
        </p:nvSpPr>
        <p:spPr/>
        <p:txBody>
          <a:bodyPr>
            <a:normAutofit/>
          </a:bodyPr>
          <a:lstStyle/>
          <a:p>
            <a:pPr algn="ctr"/>
            <a:r>
              <a:rPr lang="en-US" sz="3200" dirty="0"/>
              <a:t>Purpose of Competency Selection in ALE </a:t>
            </a:r>
          </a:p>
        </p:txBody>
      </p:sp>
    </p:spTree>
  </p:cSld>
  <p:clrMapOvr>
    <a:masterClrMapping/>
  </p:clrMapOvr>
  <mc:AlternateContent xmlns:mc="http://schemas.openxmlformats.org/markup-compatibility/2006" xmlns:p14="http://schemas.microsoft.com/office/powerpoint/2010/main">
    <mc:Choice Requires="p14">
      <p:transition spd="slow" p14:dur="2000" advTm="36470"/>
    </mc:Choice>
    <mc:Fallback xmlns="">
      <p:transition spd="slow" advTm="3647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457200" y="1295400"/>
            <a:ext cx="8305800" cy="4724400"/>
          </a:xfrm>
        </p:spPr>
        <p:txBody>
          <a:bodyPr>
            <a:normAutofit fontScale="25000" lnSpcReduction="20000"/>
          </a:bodyPr>
          <a:lstStyle/>
          <a:p>
            <a:pPr>
              <a:buNone/>
            </a:pPr>
            <a:endParaRPr lang="en-US" sz="2900" dirty="0"/>
          </a:p>
          <a:p>
            <a:r>
              <a:rPr lang="en-US" sz="8000" dirty="0"/>
              <a:t>The Applied Learning Experience (ALE) is the culminating activity for the MPH Program. It is a planned, supervised, and evaluated learning experience. </a:t>
            </a:r>
          </a:p>
          <a:p>
            <a:r>
              <a:rPr lang="en-US" sz="8000" dirty="0"/>
              <a:t>The </a:t>
            </a:r>
            <a:r>
              <a:rPr lang="en-US" sz="8000" b="1" dirty="0"/>
              <a:t>purpose </a:t>
            </a:r>
            <a:r>
              <a:rPr lang="en-US" sz="8000" dirty="0"/>
              <a:t>of ALE I and II is to introduce students to an agency to experience how this agency works on community/public health issues in a real work setting.</a:t>
            </a:r>
          </a:p>
          <a:p>
            <a:r>
              <a:rPr lang="en-US" sz="8000" dirty="0"/>
              <a:t>ALE has two phases: </a:t>
            </a:r>
          </a:p>
          <a:p>
            <a:pPr lvl="1"/>
            <a:r>
              <a:rPr lang="en-US" sz="7600" dirty="0"/>
              <a:t>Orientation during ALE I (semester second to last), and </a:t>
            </a:r>
          </a:p>
          <a:p>
            <a:pPr lvl="1"/>
            <a:r>
              <a:rPr lang="en-US" sz="7600" dirty="0"/>
              <a:t>Practicum during ALE II  (last semester)</a:t>
            </a:r>
            <a:endParaRPr lang="en-US" sz="8000" dirty="0"/>
          </a:p>
          <a:p>
            <a:r>
              <a:rPr lang="en-US" sz="8000" dirty="0"/>
              <a:t>Over the course of two semesters, students plan (ALE I) and then implement (ALE II) on-site a </a:t>
            </a:r>
            <a:r>
              <a:rPr lang="en-US" sz="7600" b="1" dirty="0"/>
              <a:t>Major Project and </a:t>
            </a:r>
            <a:r>
              <a:rPr lang="en-US" sz="7600" dirty="0"/>
              <a:t>develop</a:t>
            </a:r>
            <a:r>
              <a:rPr lang="en-US" sz="7600" b="1" dirty="0"/>
              <a:t> two Products, </a:t>
            </a:r>
            <a:r>
              <a:rPr lang="en-US" sz="7600" dirty="0"/>
              <a:t>while engaging in</a:t>
            </a:r>
            <a:r>
              <a:rPr lang="en-US" sz="7600" b="1" dirty="0"/>
              <a:t> professional practice activities </a:t>
            </a:r>
            <a:r>
              <a:rPr lang="en-US" sz="7600" dirty="0"/>
              <a:t>mutually beneficial to the site and to the student.</a:t>
            </a:r>
          </a:p>
          <a:p>
            <a:r>
              <a:rPr lang="en-US" sz="8000" dirty="0"/>
              <a:t>During ALE II, students are required to complete 200 hours at the agency.</a:t>
            </a:r>
          </a:p>
          <a:p>
            <a:r>
              <a:rPr lang="en-US" sz="7600" dirty="0"/>
              <a:t>At the end of the ALE II semester, students present a </a:t>
            </a:r>
            <a:r>
              <a:rPr lang="en-US" sz="7600" b="1" dirty="0"/>
              <a:t>poster</a:t>
            </a:r>
            <a:r>
              <a:rPr lang="en-US" sz="7600" dirty="0"/>
              <a:t> to describe the outcomes of their on-site practicum.</a:t>
            </a:r>
            <a:endParaRPr lang="en-US" sz="8000" b="1" dirty="0"/>
          </a:p>
          <a:p>
            <a:endParaRPr lang="en-US" sz="8000" b="1" dirty="0"/>
          </a:p>
          <a:p>
            <a:pPr eaLnBrk="1" hangingPunct="1"/>
            <a:endParaRPr lang="en-US" altLang="en-US" sz="8000" dirty="0"/>
          </a:p>
        </p:txBody>
      </p:sp>
      <p:sp>
        <p:nvSpPr>
          <p:cNvPr id="4098" name="Rectangle 2"/>
          <p:cNvSpPr>
            <a:spLocks noGrp="1" noChangeArrowheads="1"/>
          </p:cNvSpPr>
          <p:nvPr>
            <p:ph type="title"/>
          </p:nvPr>
        </p:nvSpPr>
        <p:spPr/>
        <p:txBody>
          <a:bodyPr>
            <a:normAutofit fontScale="90000"/>
          </a:bodyPr>
          <a:lstStyle/>
          <a:p>
            <a:pPr algn="ctr" eaLnBrk="1" hangingPunct="1"/>
            <a:r>
              <a:rPr lang="en-US" altLang="en-US" sz="4000" dirty="0"/>
              <a:t> </a:t>
            </a:r>
            <a:r>
              <a:rPr lang="en-US" altLang="en-US" sz="3100" dirty="0"/>
              <a:t>Overview of the Applied Learning Experience I and II</a:t>
            </a:r>
          </a:p>
        </p:txBody>
      </p:sp>
    </p:spTree>
  </p:cSld>
  <p:clrMapOvr>
    <a:masterClrMapping/>
  </p:clrMapOvr>
  <mc:AlternateContent xmlns:mc="http://schemas.openxmlformats.org/markup-compatibility/2006" xmlns:p14="http://schemas.microsoft.com/office/powerpoint/2010/main">
    <mc:Choice Requires="p14">
      <p:transition spd="slow" p14:dur="2000" advTm="60121"/>
    </mc:Choice>
    <mc:Fallback xmlns="">
      <p:transition spd="slow" advTm="60121"/>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Students will work on the same 3 MPH Foundational and 2 Track Competencies during the completion of their Major Project, Products, and Professional Practice Activities</a:t>
            </a:r>
          </a:p>
          <a:p>
            <a:endParaRPr lang="en-US" dirty="0"/>
          </a:p>
          <a:p>
            <a:r>
              <a:rPr lang="en-US" dirty="0"/>
              <a:t>At the end of ALE II students will have the opportunity to document progress in competency attainment in the Reflection section of the Major Project Report, on the Professional Practice Activities tally form.</a:t>
            </a:r>
          </a:p>
          <a:p>
            <a:pPr marL="109728" indent="0">
              <a:buNone/>
            </a:pPr>
            <a:endParaRPr lang="en-US" dirty="0"/>
          </a:p>
          <a:p>
            <a:r>
              <a:rPr lang="en-US" dirty="0"/>
              <a:t>Students will have another opportunity to provide comments about competency attainment in the Student Evaluation of the ALE.</a:t>
            </a:r>
          </a:p>
          <a:p>
            <a:endParaRPr lang="en-US" dirty="0"/>
          </a:p>
        </p:txBody>
      </p:sp>
      <p:sp>
        <p:nvSpPr>
          <p:cNvPr id="3" name="Title 2"/>
          <p:cNvSpPr>
            <a:spLocks noGrp="1"/>
          </p:cNvSpPr>
          <p:nvPr>
            <p:ph type="title"/>
          </p:nvPr>
        </p:nvSpPr>
        <p:spPr>
          <a:xfrm>
            <a:off x="381000" y="228600"/>
            <a:ext cx="8229600" cy="1143000"/>
          </a:xfrm>
        </p:spPr>
        <p:txBody>
          <a:bodyPr>
            <a:normAutofit/>
          </a:bodyPr>
          <a:lstStyle/>
          <a:p>
            <a:pPr algn="ctr"/>
            <a:r>
              <a:rPr lang="en-US" sz="2800" dirty="0"/>
              <a:t>Student Evaluation of Student Competency Attainment</a:t>
            </a:r>
          </a:p>
        </p:txBody>
      </p:sp>
    </p:spTree>
  </p:cSld>
  <p:clrMapOvr>
    <a:masterClrMapping/>
  </p:clrMapOvr>
  <mc:AlternateContent xmlns:mc="http://schemas.openxmlformats.org/markup-compatibility/2006" xmlns:p14="http://schemas.microsoft.com/office/powerpoint/2010/main">
    <mc:Choice Requires="p14">
      <p:transition spd="slow" p14:dur="2000" advTm="29817"/>
    </mc:Choice>
    <mc:Fallback xmlns="">
      <p:transition spd="slow" advTm="29817"/>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Additionally, all students will be able to assess progress in mastering </a:t>
            </a:r>
            <a:r>
              <a:rPr lang="en-US" b="1" dirty="0"/>
              <a:t>their chosen MPH Foundational and Track Competencies through the MPH Exit Survey at the end of HEA650 ALE II. </a:t>
            </a:r>
          </a:p>
          <a:p>
            <a:pPr>
              <a:buNone/>
            </a:pPr>
            <a:endParaRPr lang="en-US" dirty="0"/>
          </a:p>
        </p:txBody>
      </p:sp>
      <p:sp>
        <p:nvSpPr>
          <p:cNvPr id="3" name="Title 2"/>
          <p:cNvSpPr>
            <a:spLocks noGrp="1"/>
          </p:cNvSpPr>
          <p:nvPr>
            <p:ph type="title"/>
          </p:nvPr>
        </p:nvSpPr>
        <p:spPr/>
        <p:txBody>
          <a:bodyPr>
            <a:normAutofit/>
          </a:bodyPr>
          <a:lstStyle/>
          <a:p>
            <a:pPr algn="ctr"/>
            <a:r>
              <a:rPr lang="en-US" sz="3200" dirty="0"/>
              <a:t>Student Evaluation of Competency Attainment</a:t>
            </a:r>
          </a:p>
        </p:txBody>
      </p:sp>
    </p:spTree>
  </p:cSld>
  <p:clrMapOvr>
    <a:masterClrMapping/>
  </p:clrMapOvr>
  <mc:AlternateContent xmlns:mc="http://schemas.openxmlformats.org/markup-compatibility/2006" xmlns:p14="http://schemas.microsoft.com/office/powerpoint/2010/main">
    <mc:Choice Requires="p14">
      <p:transition spd="slow" p14:dur="2000" advTm="27911"/>
    </mc:Choice>
    <mc:Fallback xmlns="">
      <p:transition spd="slow" advTm="27911"/>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The ALE Site Supervisor is advising the student when they select the 3 MPH Core Competencies and 2 MPH Track Competencies.</a:t>
            </a:r>
          </a:p>
          <a:p>
            <a:endParaRPr lang="en-US" dirty="0"/>
          </a:p>
          <a:p>
            <a:r>
              <a:rPr lang="en-US" dirty="0"/>
              <a:t>At the end of ALE II, the Site Supervisor completes an evaluation of student professional performance which includes a section  on the Assessment of Student Competency Attainment. This evaluation section is a checklist of competencies with ratings and comment sections</a:t>
            </a:r>
          </a:p>
        </p:txBody>
      </p:sp>
      <p:sp>
        <p:nvSpPr>
          <p:cNvPr id="3" name="Title 2"/>
          <p:cNvSpPr>
            <a:spLocks noGrp="1"/>
          </p:cNvSpPr>
          <p:nvPr>
            <p:ph type="title"/>
          </p:nvPr>
        </p:nvSpPr>
        <p:spPr/>
        <p:txBody>
          <a:bodyPr>
            <a:normAutofit/>
          </a:bodyPr>
          <a:lstStyle/>
          <a:p>
            <a:pPr algn="ctr"/>
            <a:r>
              <a:rPr lang="en-US" sz="2800" dirty="0"/>
              <a:t>ALE Site Supervisor Evaluation of Student </a:t>
            </a:r>
            <a:br>
              <a:rPr lang="en-US" sz="2800" dirty="0"/>
            </a:br>
            <a:r>
              <a:rPr lang="en-US" sz="2800" dirty="0"/>
              <a:t>Competency Attainment</a:t>
            </a:r>
          </a:p>
        </p:txBody>
      </p:sp>
    </p:spTree>
  </p:cSld>
  <p:clrMapOvr>
    <a:masterClrMapping/>
  </p:clrMapOvr>
  <mc:AlternateContent xmlns:mc="http://schemas.openxmlformats.org/markup-compatibility/2006" xmlns:p14="http://schemas.microsoft.com/office/powerpoint/2010/main">
    <mc:Choice Requires="p14">
      <p:transition spd="slow" p14:dur="2000" advTm="38972"/>
    </mc:Choice>
    <mc:Fallback xmlns="">
      <p:transition spd="slow" advTm="38972"/>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295400"/>
            <a:ext cx="9067800" cy="4525963"/>
          </a:xfrm>
        </p:spPr>
        <p:txBody>
          <a:bodyPr>
            <a:normAutofit/>
          </a:bodyPr>
          <a:lstStyle/>
          <a:p>
            <a:r>
              <a:rPr lang="en-US" dirty="0"/>
              <a:t>Please do not hesitate to contact us if you have  questions or need clarification regarding  any information in this orientation.</a:t>
            </a:r>
          </a:p>
          <a:p>
            <a:r>
              <a:rPr lang="en-US" sz="2400" dirty="0"/>
              <a:t>Director of Internships/Practicums</a:t>
            </a:r>
            <a:r>
              <a:rPr lang="en-US" dirty="0"/>
              <a:t> </a:t>
            </a:r>
            <a:r>
              <a:rPr lang="en-US" sz="1800" i="1" dirty="0"/>
              <a:t>(placement requirements/questions)</a:t>
            </a:r>
            <a:endParaRPr lang="en-US" sz="2000" i="1" dirty="0"/>
          </a:p>
          <a:p>
            <a:pPr lvl="1"/>
            <a:r>
              <a:rPr lang="en-US" dirty="0"/>
              <a:t>Stephanie Kienle, MPH </a:t>
            </a:r>
            <a:r>
              <a:rPr lang="en-US" dirty="0">
                <a:hlinkClick r:id="rId2"/>
              </a:rPr>
              <a:t>skienle@wcupa.edu</a:t>
            </a:r>
            <a:r>
              <a:rPr lang="en-US" dirty="0"/>
              <a:t> </a:t>
            </a:r>
          </a:p>
          <a:p>
            <a:r>
              <a:rPr lang="en-US" sz="2400" dirty="0"/>
              <a:t>ALE Coordinators </a:t>
            </a:r>
            <a:r>
              <a:rPr lang="en-US" sz="2000" i="1" dirty="0"/>
              <a:t>(final placement approval/practicum project advising)</a:t>
            </a:r>
          </a:p>
          <a:p>
            <a:pPr lvl="1"/>
            <a:r>
              <a:rPr lang="en-US" dirty="0"/>
              <a:t>Dr. Ramona Stone </a:t>
            </a:r>
            <a:r>
              <a:rPr lang="en-US" dirty="0">
                <a:hlinkClick r:id="rId3"/>
              </a:rPr>
              <a:t>rstone@wcupa.edu</a:t>
            </a:r>
            <a:r>
              <a:rPr lang="en-US" dirty="0"/>
              <a:t>	</a:t>
            </a:r>
          </a:p>
          <a:p>
            <a:pPr lvl="1"/>
            <a:r>
              <a:rPr lang="en-US" dirty="0"/>
              <a:t>Dr. Neha Sunger </a:t>
            </a:r>
            <a:r>
              <a:rPr lang="en-US" dirty="0">
                <a:hlinkClick r:id="rId4"/>
              </a:rPr>
              <a:t>nsunger@wcupa.edu</a:t>
            </a:r>
            <a:endParaRPr lang="en-US" dirty="0"/>
          </a:p>
          <a:p>
            <a:r>
              <a:rPr lang="en-US" sz="2400" dirty="0"/>
              <a:t>MPH Director</a:t>
            </a:r>
          </a:p>
          <a:p>
            <a:pPr lvl="1"/>
            <a:r>
              <a:rPr lang="en-US" dirty="0"/>
              <a:t>Dr. Stacie Metz </a:t>
            </a:r>
            <a:r>
              <a:rPr lang="en-US" dirty="0">
                <a:hlinkClick r:id="rId5"/>
              </a:rPr>
              <a:t>smetz@wcupa.edu</a:t>
            </a:r>
            <a:endParaRPr lang="en-US" dirty="0"/>
          </a:p>
          <a:p>
            <a:pPr lvl="1"/>
            <a:endParaRPr lang="en-US" dirty="0"/>
          </a:p>
        </p:txBody>
      </p:sp>
      <p:sp>
        <p:nvSpPr>
          <p:cNvPr id="3" name="Title 2"/>
          <p:cNvSpPr>
            <a:spLocks noGrp="1"/>
          </p:cNvSpPr>
          <p:nvPr>
            <p:ph type="title"/>
          </p:nvPr>
        </p:nvSpPr>
        <p:spPr/>
        <p:txBody>
          <a:bodyPr>
            <a:normAutofit/>
          </a:bodyPr>
          <a:lstStyle/>
          <a:p>
            <a:pPr algn="ctr"/>
            <a:r>
              <a:rPr lang="en-US" sz="2800" dirty="0"/>
              <a:t>Contact Information</a:t>
            </a:r>
          </a:p>
        </p:txBody>
      </p:sp>
    </p:spTree>
    <p:extLst>
      <p:ext uri="{BB962C8B-B14F-4D97-AF65-F5344CB8AC3E}">
        <p14:creationId xmlns:p14="http://schemas.microsoft.com/office/powerpoint/2010/main" val="1584467211"/>
      </p:ext>
    </p:extLst>
  </p:cSld>
  <p:clrMapOvr>
    <a:masterClrMapping/>
  </p:clrMapOvr>
  <mc:AlternateContent xmlns:mc="http://schemas.openxmlformats.org/markup-compatibility/2006" xmlns:p14="http://schemas.microsoft.com/office/powerpoint/2010/main">
    <mc:Choice Requires="p14">
      <p:transition spd="slow" p14:dur="2000" advTm="42582"/>
    </mc:Choice>
    <mc:Fallback xmlns="">
      <p:transition spd="slow" advTm="42582"/>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75434F-0124-4080-90AA-EA9502AE872C}"/>
              </a:ext>
            </a:extLst>
          </p:cNvPr>
          <p:cNvSpPr>
            <a:spLocks noGrp="1"/>
          </p:cNvSpPr>
          <p:nvPr>
            <p:ph idx="1"/>
          </p:nvPr>
        </p:nvSpPr>
        <p:spPr/>
        <p:txBody>
          <a:bodyPr>
            <a:normAutofit/>
          </a:bodyPr>
          <a:lstStyle/>
          <a:p>
            <a:r>
              <a:rPr lang="en-US" dirty="0"/>
              <a:t>Students will propose (ALE I) and implement (ALE II) three main ALE Outcomes:</a:t>
            </a:r>
          </a:p>
          <a:p>
            <a:pPr lvl="1"/>
            <a:r>
              <a:rPr lang="en-US" dirty="0"/>
              <a:t>Major Project, </a:t>
            </a:r>
          </a:p>
          <a:p>
            <a:pPr lvl="1"/>
            <a:r>
              <a:rPr lang="en-US" dirty="0"/>
              <a:t>Two Products, and </a:t>
            </a:r>
          </a:p>
          <a:p>
            <a:pPr lvl="1"/>
            <a:r>
              <a:rPr lang="en-US" dirty="0"/>
              <a:t>Professional Practice Activities</a:t>
            </a:r>
          </a:p>
          <a:p>
            <a:pPr lvl="1"/>
            <a:endParaRPr lang="en-US" dirty="0"/>
          </a:p>
          <a:p>
            <a:r>
              <a:rPr lang="en-US" dirty="0"/>
              <a:t>Students will focus their ALE Outcomes by selecting:</a:t>
            </a:r>
          </a:p>
          <a:p>
            <a:pPr lvl="1"/>
            <a:r>
              <a:rPr lang="en-US" dirty="0"/>
              <a:t>3 Foundational competencies</a:t>
            </a:r>
          </a:p>
          <a:p>
            <a:pPr lvl="1"/>
            <a:r>
              <a:rPr lang="en-US" dirty="0"/>
              <a:t>2 Track competencies</a:t>
            </a:r>
          </a:p>
        </p:txBody>
      </p:sp>
      <p:sp>
        <p:nvSpPr>
          <p:cNvPr id="3" name="Title 2">
            <a:extLst>
              <a:ext uri="{FF2B5EF4-FFF2-40B4-BE49-F238E27FC236}">
                <a16:creationId xmlns:a16="http://schemas.microsoft.com/office/drawing/2014/main" id="{553ADE6E-18A5-4418-8344-0BCBAD3BC85F}"/>
              </a:ext>
            </a:extLst>
          </p:cNvPr>
          <p:cNvSpPr>
            <a:spLocks noGrp="1"/>
          </p:cNvSpPr>
          <p:nvPr>
            <p:ph type="title"/>
          </p:nvPr>
        </p:nvSpPr>
        <p:spPr/>
        <p:txBody>
          <a:bodyPr>
            <a:normAutofit fontScale="90000"/>
          </a:bodyPr>
          <a:lstStyle/>
          <a:p>
            <a:r>
              <a:rPr lang="en-US" dirty="0"/>
              <a:t>Foundational and Track Competencies</a:t>
            </a:r>
          </a:p>
        </p:txBody>
      </p:sp>
    </p:spTree>
    <p:extLst>
      <p:ext uri="{BB962C8B-B14F-4D97-AF65-F5344CB8AC3E}">
        <p14:creationId xmlns:p14="http://schemas.microsoft.com/office/powerpoint/2010/main" val="145097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Students complete ALE I and II over two consecutive semesters. </a:t>
            </a:r>
          </a:p>
          <a:p>
            <a:pPr lvl="1"/>
            <a:r>
              <a:rPr lang="en-US" dirty="0"/>
              <a:t>During the first semester (ALE I), students will develop the Major Project Proposal, will draft proposals for two Products, and will schedule a set of professional activities together with the site supervisor. </a:t>
            </a:r>
          </a:p>
          <a:p>
            <a:pPr lvl="1"/>
            <a:r>
              <a:rPr lang="en-US" dirty="0"/>
              <a:t>During the second semester (ALE II), students will develop and implement the project and the products on site, while engaging in the agreed upon professional practice activities and complete the required 200 hours on-site. </a:t>
            </a:r>
          </a:p>
        </p:txBody>
      </p:sp>
      <p:sp>
        <p:nvSpPr>
          <p:cNvPr id="3" name="Title 2"/>
          <p:cNvSpPr>
            <a:spLocks noGrp="1"/>
          </p:cNvSpPr>
          <p:nvPr>
            <p:ph type="title"/>
          </p:nvPr>
        </p:nvSpPr>
        <p:spPr/>
        <p:txBody>
          <a:bodyPr>
            <a:normAutofit fontScale="90000"/>
          </a:bodyPr>
          <a:lstStyle/>
          <a:p>
            <a:pPr algn="ctr"/>
            <a:r>
              <a:rPr lang="en-US" dirty="0"/>
              <a:t>The ALE Format</a:t>
            </a:r>
            <a:br>
              <a:rPr lang="en-US" dirty="0"/>
            </a:b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advTm="27117"/>
    </mc:Choice>
    <mc:Fallback xmlns="">
      <p:transition spd="slow" advTm="27117"/>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a:t>All students are expected to spend time at the agency to complete their Major Projects, Products, and PPAs.</a:t>
            </a:r>
          </a:p>
          <a:p>
            <a:pPr marL="109728" indent="0">
              <a:buNone/>
            </a:pPr>
            <a:endParaRPr lang="en-US" dirty="0"/>
          </a:p>
          <a:p>
            <a:r>
              <a:rPr lang="en-US" dirty="0"/>
              <a:t>Students who are employed may need to make arrangements for time off from work to complete their Major Project, Products, and PPAs during ALE II. </a:t>
            </a:r>
          </a:p>
          <a:p>
            <a:endParaRPr lang="en-US" dirty="0"/>
          </a:p>
        </p:txBody>
      </p:sp>
      <p:sp>
        <p:nvSpPr>
          <p:cNvPr id="3" name="Title 2"/>
          <p:cNvSpPr>
            <a:spLocks noGrp="1"/>
          </p:cNvSpPr>
          <p:nvPr>
            <p:ph type="title"/>
          </p:nvPr>
        </p:nvSpPr>
        <p:spPr>
          <a:xfrm>
            <a:off x="457200" y="274638"/>
            <a:ext cx="8229600" cy="944562"/>
          </a:xfrm>
        </p:spPr>
        <p:txBody>
          <a:bodyPr>
            <a:normAutofit/>
          </a:bodyPr>
          <a:lstStyle/>
          <a:p>
            <a:pPr algn="ctr"/>
            <a:r>
              <a:rPr lang="en-US" sz="2800" dirty="0"/>
              <a:t>The ALE and Student Employment</a:t>
            </a:r>
          </a:p>
        </p:txBody>
      </p:sp>
    </p:spTree>
  </p:cSld>
  <p:clrMapOvr>
    <a:masterClrMapping/>
  </p:clrMapOvr>
  <mc:AlternateContent xmlns:mc="http://schemas.openxmlformats.org/markup-compatibility/2006" xmlns:p14="http://schemas.microsoft.com/office/powerpoint/2010/main">
    <mc:Choice Requires="p14">
      <p:transition spd="slow" p14:dur="2000" advTm="53663"/>
    </mc:Choice>
    <mc:Fallback xmlns="">
      <p:transition spd="slow" advTm="53663"/>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p:txBody>
          <a:bodyPr/>
          <a:lstStyle/>
          <a:p>
            <a:pPr>
              <a:lnSpc>
                <a:spcPct val="90000"/>
              </a:lnSpc>
            </a:pPr>
            <a:r>
              <a:rPr lang="en-US" sz="2400" dirty="0"/>
              <a:t>Students who are employed at an agency/institution/ facility may complete their ALE at their place of employment. However,</a:t>
            </a:r>
            <a:r>
              <a:rPr lang="en-US" sz="2400" b="1" dirty="0"/>
              <a:t> the experience cannot be related to their current job responsibilities. </a:t>
            </a:r>
          </a:p>
          <a:p>
            <a:pPr>
              <a:lnSpc>
                <a:spcPct val="90000"/>
              </a:lnSpc>
            </a:pPr>
            <a:endParaRPr lang="en-US" sz="2400" dirty="0"/>
          </a:p>
          <a:p>
            <a:pPr>
              <a:lnSpc>
                <a:spcPct val="90000"/>
              </a:lnSpc>
            </a:pPr>
            <a:r>
              <a:rPr lang="en-US" sz="2400" dirty="0"/>
              <a:t>For example, a student who is working in a county health department in the area of maternal/infant health may not complete his/her ALE in that division or department. However, the student can select a different department (i.e., chronic disease prevention and control) to complete their project with a site supervisor not related to the student’s current position.</a:t>
            </a:r>
          </a:p>
          <a:p>
            <a:pPr eaLnBrk="1" hangingPunct="1">
              <a:lnSpc>
                <a:spcPct val="90000"/>
              </a:lnSpc>
            </a:pPr>
            <a:endParaRPr lang="en-US" altLang="en-US" sz="2400" dirty="0"/>
          </a:p>
        </p:txBody>
      </p:sp>
      <p:sp>
        <p:nvSpPr>
          <p:cNvPr id="10242" name="Rectangle 2"/>
          <p:cNvSpPr>
            <a:spLocks noGrp="1" noChangeArrowheads="1"/>
          </p:cNvSpPr>
          <p:nvPr>
            <p:ph type="title"/>
          </p:nvPr>
        </p:nvSpPr>
        <p:spPr/>
        <p:txBody>
          <a:bodyPr>
            <a:normAutofit fontScale="90000"/>
          </a:bodyPr>
          <a:lstStyle/>
          <a:p>
            <a:pPr algn="ctr" eaLnBrk="1" hangingPunct="1"/>
            <a:r>
              <a:rPr lang="en-US" altLang="en-US" dirty="0"/>
              <a:t> The ALE at the Student’s Place </a:t>
            </a:r>
            <a:br>
              <a:rPr lang="en-US" altLang="en-US" dirty="0"/>
            </a:br>
            <a:r>
              <a:rPr lang="en-US" altLang="en-US" dirty="0"/>
              <a:t>of Employment</a:t>
            </a:r>
          </a:p>
        </p:txBody>
      </p:sp>
    </p:spTree>
  </p:cSld>
  <p:clrMapOvr>
    <a:masterClrMapping/>
  </p:clrMapOvr>
  <mc:AlternateContent xmlns:mc="http://schemas.openxmlformats.org/markup-compatibility/2006" xmlns:p14="http://schemas.microsoft.com/office/powerpoint/2010/main">
    <mc:Choice Requires="p14">
      <p:transition spd="slow" p14:dur="2000" advTm="33598">
        <p:sndAc>
          <p:endSnd/>
        </p:sndAc>
      </p:transition>
    </mc:Choice>
    <mc:Fallback xmlns="">
      <p:transition spd="slow" advTm="33598">
        <p:sndAc>
          <p:endSnd/>
        </p:sndAc>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33D77372AEDBE4887ADDD234C521EE1" ma:contentTypeVersion="15" ma:contentTypeDescription="Create a new document." ma:contentTypeScope="" ma:versionID="056592bb05c78467831367549c4db6eb">
  <xsd:schema xmlns:xsd="http://www.w3.org/2001/XMLSchema" xmlns:xs="http://www.w3.org/2001/XMLSchema" xmlns:p="http://schemas.microsoft.com/office/2006/metadata/properties" xmlns:ns1="http://schemas.microsoft.com/sharepoint/v3" xmlns:ns3="9316040c-de28-4d09-80ad-718841d31c0c" xmlns:ns4="8e66ec0c-8673-4779-9ca5-444b1f4b59de" targetNamespace="http://schemas.microsoft.com/office/2006/metadata/properties" ma:root="true" ma:fieldsID="bef5bb908697119209a7d3d953a5d8c9" ns1:_="" ns3:_="" ns4:_="">
    <xsd:import namespace="http://schemas.microsoft.com/sharepoint/v3"/>
    <xsd:import namespace="9316040c-de28-4d09-80ad-718841d31c0c"/>
    <xsd:import namespace="8e66ec0c-8673-4779-9ca5-444b1f4b59d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1:_ip_UnifiedCompliancePolicyProperties" minOccurs="0"/>
                <xsd:element ref="ns1:_ip_UnifiedCompliancePolicyUIAction"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3" nillable="true" ma:displayName="Unified Compliance Policy Properties" ma:hidden="true" ma:internalName="_ip_UnifiedCompliancePolicyProperties">
      <xsd:simpleType>
        <xsd:restriction base="dms:Note"/>
      </xsd:simpleType>
    </xsd:element>
    <xsd:element name="_ip_UnifiedCompliancePolicyUIAction" ma:index="1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316040c-de28-4d09-80ad-718841d31c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e66ec0c-8673-4779-9ca5-444b1f4b59de"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SharingHintHash" ma:index="2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143A81D-D8C4-4E67-8C16-04F6B64B0239}">
  <ds:schemaRefs>
    <ds:schemaRef ds:uri="http://schemas.microsoft.com/sharepoint/v3/contenttype/forms"/>
  </ds:schemaRefs>
</ds:datastoreItem>
</file>

<file path=customXml/itemProps2.xml><?xml version="1.0" encoding="utf-8"?>
<ds:datastoreItem xmlns:ds="http://schemas.openxmlformats.org/officeDocument/2006/customXml" ds:itemID="{7105B4D2-1353-4DA0-B076-F84DBE32696D}">
  <ds:schemaRefs>
    <ds:schemaRef ds:uri="http://schemas.microsoft.com/office/infopath/2007/PartnerControls"/>
    <ds:schemaRef ds:uri="http://schemas.microsoft.com/sharepoint/v3"/>
    <ds:schemaRef ds:uri="http://purl.org/dc/elements/1.1/"/>
    <ds:schemaRef ds:uri="http://schemas.openxmlformats.org/package/2006/metadata/core-properties"/>
    <ds:schemaRef ds:uri="http://purl.org/dc/terms/"/>
    <ds:schemaRef ds:uri="8e66ec0c-8673-4779-9ca5-444b1f4b59de"/>
    <ds:schemaRef ds:uri="http://schemas.microsoft.com/office/2006/documentManagement/types"/>
    <ds:schemaRef ds:uri="9316040c-de28-4d09-80ad-718841d31c0c"/>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703EBE2F-FD3C-4F1A-9648-D40FE37A64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9316040c-de28-4d09-80ad-718841d31c0c"/>
    <ds:schemaRef ds:uri="8e66ec0c-8673-4779-9ca5-444b1f4b59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Concourse</Template>
  <TotalTime>20744</TotalTime>
  <Words>5098</Words>
  <Application>Microsoft Office PowerPoint</Application>
  <PresentationFormat>On-screen Show (4:3)</PresentationFormat>
  <Paragraphs>341</Paragraphs>
  <Slides>53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53</vt:i4>
      </vt:variant>
    </vt:vector>
  </HeadingPairs>
  <TitlesOfParts>
    <vt:vector size="60" baseType="lpstr">
      <vt:lpstr>Arial</vt:lpstr>
      <vt:lpstr>Calibri</vt:lpstr>
      <vt:lpstr>Cambria</vt:lpstr>
      <vt:lpstr>Verdana</vt:lpstr>
      <vt:lpstr>Wingdings 2</vt:lpstr>
      <vt:lpstr>Wingdings 3</vt:lpstr>
      <vt:lpstr>Concourse</vt:lpstr>
      <vt:lpstr>            The MPH Applied Learning Experience  Orientation for the Site Supervisors</vt:lpstr>
      <vt:lpstr>The Next Steps for Approval ALE Site  Supervisor  Approval</vt:lpstr>
      <vt:lpstr>THE ALE Guidelines</vt:lpstr>
      <vt:lpstr> ALE Site Supervisor Orientation Objectives </vt:lpstr>
      <vt:lpstr> Overview of the Applied Learning Experience I and II</vt:lpstr>
      <vt:lpstr>Foundational and Track Competencies</vt:lpstr>
      <vt:lpstr>The ALE Format </vt:lpstr>
      <vt:lpstr>The ALE and Student Employment</vt:lpstr>
      <vt:lpstr> The ALE at the Student’s Place  of Employment</vt:lpstr>
      <vt:lpstr>Five Main Components of ALE I and II</vt:lpstr>
      <vt:lpstr>The ALE Major Project</vt:lpstr>
      <vt:lpstr>The ALE Major Project</vt:lpstr>
      <vt:lpstr>The ALE Products</vt:lpstr>
      <vt:lpstr> The ALE Professional Practice  Activities (PPAs)</vt:lpstr>
      <vt:lpstr>The ALE I and II Professional Binders</vt:lpstr>
      <vt:lpstr>The MPH Poster Session</vt:lpstr>
      <vt:lpstr>Student Responsibilities</vt:lpstr>
      <vt:lpstr>Student Responsibilities at the ALE Site </vt:lpstr>
      <vt:lpstr>Student Responsibilities at the ALE Site </vt:lpstr>
      <vt:lpstr>Student Responsibilities at the ALE Site </vt:lpstr>
      <vt:lpstr>Student Responsibilities at the ALE Site </vt:lpstr>
      <vt:lpstr>Student Responsibilities at the ALE Site </vt:lpstr>
      <vt:lpstr>Student Responsibilities at the ALE Site </vt:lpstr>
      <vt:lpstr>Student Responsibilities at the ALE Site </vt:lpstr>
      <vt:lpstr>Student Responsibilities at the ALE Site </vt:lpstr>
      <vt:lpstr>Student Responsibilities at the ALE Site </vt:lpstr>
      <vt:lpstr>ALE Site Supervisor Responsibilities</vt:lpstr>
      <vt:lpstr>ALE Site Supervisor and Agency Responsibilities</vt:lpstr>
      <vt:lpstr>ALE Site Supervisor and Agency Responsibilities</vt:lpstr>
      <vt:lpstr>ALE Site Supervisor and Agency Responsibilities</vt:lpstr>
      <vt:lpstr>ALE Site Supervisor and Agency Responsibilities</vt:lpstr>
      <vt:lpstr>ALE Site Supervisor and Agency Responsibilities</vt:lpstr>
      <vt:lpstr>ALE Site Supervisor and Agency Responsibilities</vt:lpstr>
      <vt:lpstr>ALE Site Supervisor and Agency Responsibilities</vt:lpstr>
      <vt:lpstr>ALE Site Supervisor and Agency Responsibilities</vt:lpstr>
      <vt:lpstr>ALE Site Supervisor and Agency Responsibilities</vt:lpstr>
      <vt:lpstr>ALE Site Supervisor and Agency Responsibilities</vt:lpstr>
      <vt:lpstr>ALE Site Supervisor and Agency Responsibilities</vt:lpstr>
      <vt:lpstr>ALE Site Supervisor and Agency Responsibilities</vt:lpstr>
      <vt:lpstr>Responsibilities of the Department of Health and the MPH Faculty</vt:lpstr>
      <vt:lpstr>Responsibilities of the Department of Health  and the MPH Faculty</vt:lpstr>
      <vt:lpstr>Responsibilities of the Department of Health  and the MPH Faculty</vt:lpstr>
      <vt:lpstr>Responsibilities of the Department of Health  and the MPH Faculty</vt:lpstr>
      <vt:lpstr>Responsibilities of the Department of Health  and the MPH Faculty</vt:lpstr>
      <vt:lpstr>Responsibilities of the Department of Health  and the MPH Faculty</vt:lpstr>
      <vt:lpstr>Responsibilities of the Department of Health  and the MPH Faculty</vt:lpstr>
      <vt:lpstr>   Student Competency Selection for the Applied Learning Experience</vt:lpstr>
      <vt:lpstr>Purpose of Competency Selection in ALE </vt:lpstr>
      <vt:lpstr>Purpose of Competency Selection in ALE </vt:lpstr>
      <vt:lpstr>Student Evaluation of Student Competency Attainment</vt:lpstr>
      <vt:lpstr>Student Evaluation of Competency Attainment</vt:lpstr>
      <vt:lpstr>ALE Site Supervisor Evaluation of Student  Competency Attainment</vt:lpstr>
      <vt:lpstr>Contact Information</vt:lpstr>
    </vt:vector>
  </TitlesOfParts>
  <Company>Main Line Health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About the ALE: For the Supervisor</dc:title>
  <dc:creator>zdiduk</dc:creator>
  <cp:lastModifiedBy>Stone, Ramona</cp:lastModifiedBy>
  <cp:revision>317</cp:revision>
  <dcterms:created xsi:type="dcterms:W3CDTF">2015-08-27T14:50:51Z</dcterms:created>
  <dcterms:modified xsi:type="dcterms:W3CDTF">2021-08-18T02:04:12Z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0x010100033D77372AEDBE4887ADDD234C521EE1</vt:lpwstr>
  </property>
</Properties>
</file>