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89EB1B-43EE-43D9-ABAD-0D08B520831C}" v="439" dt="2022-09-19T22:42:19.7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26" d="100"/>
          <a:sy n="126" d="100"/>
        </p:scale>
        <p:origin x="14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9/19/2022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9/19/2022</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9/19/2022</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image" Target="../media/image2.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05864-E2C8-C73F-CA2D-5D6EE96AD549}"/>
              </a:ext>
            </a:extLst>
          </p:cNvPr>
          <p:cNvSpPr>
            <a:spLocks noGrp="1"/>
          </p:cNvSpPr>
          <p:nvPr>
            <p:ph type="title"/>
          </p:nvPr>
        </p:nvSpPr>
        <p:spPr>
          <a:xfrm>
            <a:off x="1154955" y="607577"/>
            <a:ext cx="2793158" cy="2288023"/>
          </a:xfrm>
        </p:spPr>
        <p:txBody>
          <a:bodyPr/>
          <a:lstStyle/>
          <a:p>
            <a:r>
              <a:rPr lang="en-US" dirty="0"/>
              <a:t>WEST CHESTER UNIVERSITY POLICE DEPARTMENT COMMUNITY NEWSLETTER</a:t>
            </a:r>
          </a:p>
        </p:txBody>
      </p:sp>
      <p:sp>
        <p:nvSpPr>
          <p:cNvPr id="3" name="Content Placeholder 2">
            <a:extLst>
              <a:ext uri="{FF2B5EF4-FFF2-40B4-BE49-F238E27FC236}">
                <a16:creationId xmlns:a16="http://schemas.microsoft.com/office/drawing/2014/main" id="{2AFA6C77-BB81-85D8-FCF2-224D3A56C5BC}"/>
              </a:ext>
            </a:extLst>
          </p:cNvPr>
          <p:cNvSpPr>
            <a:spLocks noGrp="1"/>
          </p:cNvSpPr>
          <p:nvPr>
            <p:ph idx="1"/>
          </p:nvPr>
        </p:nvSpPr>
        <p:spPr>
          <a:xfrm>
            <a:off x="5088996" y="495300"/>
            <a:ext cx="5190066" cy="5873750"/>
          </a:xfrm>
        </p:spPr>
        <p:txBody>
          <a:bodyPr>
            <a:normAutofit fontScale="77500" lnSpcReduction="20000"/>
          </a:bodyPr>
          <a:lstStyle/>
          <a:p>
            <a:r>
              <a:rPr lang="en-US" dirty="0"/>
              <a:t>Symptoms of Alcohol Overdose:</a:t>
            </a:r>
          </a:p>
          <a:p>
            <a:pPr lvl="1"/>
            <a:r>
              <a:rPr lang="en-US" dirty="0"/>
              <a:t>Confusion, difficulty remaining conscious/awake, vomiting, seizures, slow breathing and heart rate, clammy skin, unresponsive to voice or touch and no gag reflex (prevents choking)</a:t>
            </a:r>
          </a:p>
          <a:p>
            <a:r>
              <a:rPr lang="en-US" dirty="0"/>
              <a:t>PA Good Samaritan Law: </a:t>
            </a:r>
          </a:p>
          <a:p>
            <a:pPr lvl="1"/>
            <a:r>
              <a:rPr lang="en-US" dirty="0"/>
              <a:t>(a) A person may </a:t>
            </a:r>
            <a:r>
              <a:rPr lang="en-US" b="1" dirty="0"/>
              <a:t>not </a:t>
            </a:r>
            <a:r>
              <a:rPr lang="en-US" dirty="0"/>
              <a:t>be charged and </a:t>
            </a:r>
            <a:r>
              <a:rPr lang="en-US" b="1" dirty="0"/>
              <a:t>shall be immune</a:t>
            </a:r>
            <a:r>
              <a:rPr lang="en-US" dirty="0"/>
              <a:t> from prosecution... if the person can establish the following: </a:t>
            </a:r>
          </a:p>
          <a:p>
            <a:pPr lvl="1"/>
            <a:r>
              <a:rPr lang="en-US" dirty="0">
                <a:ea typeface="+mn-lt"/>
                <a:cs typeface="+mn-lt"/>
              </a:rPr>
              <a:t>(1) law enforcement officers only became aware of the person's commission of an offense... because the person transported a person experiencing a drug overdose event to a law enforcement agency, a campus security office or a health care facility;  </a:t>
            </a:r>
            <a:r>
              <a:rPr lang="en-US" b="1" dirty="0">
                <a:ea typeface="+mn-lt"/>
                <a:cs typeface="+mn-lt"/>
              </a:rPr>
              <a:t>or</a:t>
            </a:r>
            <a:endParaRPr lang="en-US" b="1"/>
          </a:p>
          <a:p>
            <a:pPr lvl="1"/>
            <a:r>
              <a:rPr lang="en-US" b="1" dirty="0">
                <a:ea typeface="+mn-lt"/>
                <a:cs typeface="+mn-lt"/>
              </a:rPr>
              <a:t>(2) all of the following apply:</a:t>
            </a:r>
            <a:endParaRPr lang="en-US" b="1"/>
          </a:p>
          <a:p>
            <a:pPr lvl="1"/>
            <a:r>
              <a:rPr lang="en-US" b="1" dirty="0">
                <a:ea typeface="+mn-lt"/>
                <a:cs typeface="+mn-lt"/>
              </a:rPr>
              <a:t>(</a:t>
            </a:r>
            <a:r>
              <a:rPr lang="en-US" b="1" dirty="0" err="1">
                <a:ea typeface="+mn-lt"/>
                <a:cs typeface="+mn-lt"/>
              </a:rPr>
              <a:t>i</a:t>
            </a:r>
            <a:r>
              <a:rPr lang="en-US" b="1" dirty="0">
                <a:ea typeface="+mn-lt"/>
                <a:cs typeface="+mn-lt"/>
              </a:rPr>
              <a:t>)</a:t>
            </a:r>
            <a:r>
              <a:rPr lang="en-US" dirty="0">
                <a:ea typeface="+mn-lt"/>
                <a:cs typeface="+mn-lt"/>
              </a:rPr>
              <a:t> the person reported, in good faith, a drug overdose event to a law enforcement officer, the 911 system, a campus security officer or emergency services personnel and the report was made on the reasonable belief that another person was in need of immediate medical attention and was necessary to prevent death or serious bodily injury due to a drug overdose;</a:t>
            </a:r>
            <a:endParaRPr lang="en-US" dirty="0"/>
          </a:p>
          <a:p>
            <a:pPr lvl="1"/>
            <a:r>
              <a:rPr lang="en-US" b="1" dirty="0">
                <a:ea typeface="+mn-lt"/>
                <a:cs typeface="+mn-lt"/>
              </a:rPr>
              <a:t>(ii)</a:t>
            </a:r>
            <a:r>
              <a:rPr lang="en-US" dirty="0">
                <a:ea typeface="+mn-lt"/>
                <a:cs typeface="+mn-lt"/>
              </a:rPr>
              <a:t> the person provided his own name and location and cooperated with the law enforcement officer, 911 system, campus security officer or emergency services personnel;  and</a:t>
            </a:r>
            <a:endParaRPr lang="en-US" dirty="0"/>
          </a:p>
          <a:p>
            <a:pPr lvl="1"/>
            <a:r>
              <a:rPr lang="en-US" b="1" dirty="0">
                <a:ea typeface="+mn-lt"/>
                <a:cs typeface="+mn-lt"/>
              </a:rPr>
              <a:t>(iii)</a:t>
            </a:r>
            <a:r>
              <a:rPr lang="en-US" dirty="0">
                <a:ea typeface="+mn-lt"/>
                <a:cs typeface="+mn-lt"/>
              </a:rPr>
              <a:t> the person remained with the person needing immediate medical attention until a law enforcement officer, a campus security officer or emergency services personnel arrived.</a:t>
            </a:r>
            <a:endParaRPr lang="en-US" dirty="0"/>
          </a:p>
          <a:p>
            <a:pPr lvl="1"/>
            <a:endParaRPr lang="en-US" dirty="0"/>
          </a:p>
        </p:txBody>
      </p:sp>
      <p:sp>
        <p:nvSpPr>
          <p:cNvPr id="4" name="Text Placeholder 3">
            <a:extLst>
              <a:ext uri="{FF2B5EF4-FFF2-40B4-BE49-F238E27FC236}">
                <a16:creationId xmlns:a16="http://schemas.microsoft.com/office/drawing/2014/main" id="{A8C645BD-165C-833D-E902-91DC87F7E1C2}"/>
              </a:ext>
            </a:extLst>
          </p:cNvPr>
          <p:cNvSpPr>
            <a:spLocks noGrp="1"/>
          </p:cNvSpPr>
          <p:nvPr>
            <p:ph type="body" sz="half" idx="2"/>
          </p:nvPr>
        </p:nvSpPr>
        <p:spPr>
          <a:xfrm>
            <a:off x="1154954" y="2920236"/>
            <a:ext cx="2793158" cy="3104643"/>
          </a:xfrm>
        </p:spPr>
        <p:txBody>
          <a:bodyPr vert="horz" lIns="91440" tIns="45720" rIns="91440" bIns="45720" rtlCol="0" anchor="t">
            <a:normAutofit lnSpcReduction="10000"/>
          </a:bodyPr>
          <a:lstStyle/>
          <a:p>
            <a:r>
              <a:rPr lang="en-US" dirty="0"/>
              <a:t>If you feel unsafe or have an emergency call 610-436-3311 or 911 </a:t>
            </a:r>
          </a:p>
          <a:p>
            <a:r>
              <a:rPr lang="en-US" dirty="0"/>
              <a:t>Answer the call takers questions as best you can to help the officers get to you </a:t>
            </a:r>
          </a:p>
          <a:p>
            <a:r>
              <a:rPr lang="en-US" dirty="0"/>
              <a:t>Our police officers will work with our neighboring police departments for Homecoming weekend including PA State Police and Liquor Control Board Enforcement Officers</a:t>
            </a:r>
          </a:p>
          <a:p>
            <a:endParaRPr lang="en-US" dirty="0"/>
          </a:p>
        </p:txBody>
      </p:sp>
      <p:pic>
        <p:nvPicPr>
          <p:cNvPr id="6" name="Picture 5">
            <a:extLst>
              <a:ext uri="{FF2B5EF4-FFF2-40B4-BE49-F238E27FC236}">
                <a16:creationId xmlns:a16="http://schemas.microsoft.com/office/drawing/2014/main" id="{B0B1F730-8DBB-4D10-A478-EC243A9B711E}"/>
              </a:ext>
            </a:extLst>
          </p:cNvPr>
          <p:cNvPicPr>
            <a:picLocks noChangeAspect="1"/>
          </p:cNvPicPr>
          <p:nvPr/>
        </p:nvPicPr>
        <p:blipFill>
          <a:blip r:embed="rId2"/>
          <a:stretch>
            <a:fillRect/>
          </a:stretch>
        </p:blipFill>
        <p:spPr>
          <a:xfrm>
            <a:off x="10764721" y="5369655"/>
            <a:ext cx="655224" cy="655224"/>
          </a:xfrm>
          <a:prstGeom prst="rect">
            <a:avLst/>
          </a:prstGeom>
        </p:spPr>
      </p:pic>
    </p:spTree>
    <p:extLst>
      <p:ext uri="{BB962C8B-B14F-4D97-AF65-F5344CB8AC3E}">
        <p14:creationId xmlns:p14="http://schemas.microsoft.com/office/powerpoint/2010/main" val="200217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4091D54B-59AB-4A5E-8E9E-0421BD66D4FB}"/>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547CE62E-FFFD-4A1F-BA78-C3B89C36FCA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5">
              <a:extLst>
                <a:ext uri="{FF2B5EF4-FFF2-40B4-BE49-F238E27FC236}">
                  <a16:creationId xmlns:a16="http://schemas.microsoft.com/office/drawing/2014/main" id="{AE51FD27-6B6A-4D21-BF22-245DA9BD0B3E}"/>
                </a:ext>
                <a:ext uri="{C183D7F6-B498-43B3-948B-1728B52AA6E4}">
                  <adec:decorative xmlns=""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4" name="Rectangle 13">
            <a:extLst>
              <a:ext uri="{FF2B5EF4-FFF2-40B4-BE49-F238E27FC236}">
                <a16:creationId xmlns:a16="http://schemas.microsoft.com/office/drawing/2014/main" id="{B8144315-1C5A-4185-A952-25D98D303D4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6" name="Freeform 5">
            <a:extLst>
              <a:ext uri="{FF2B5EF4-FFF2-40B4-BE49-F238E27FC236}">
                <a16:creationId xmlns:a16="http://schemas.microsoft.com/office/drawing/2014/main" id="{11CAC6F2-0806-417B-BF5D-5AEF6195FA4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18" name="Rectangle 17">
            <a:extLst>
              <a:ext uri="{FF2B5EF4-FFF2-40B4-BE49-F238E27FC236}">
                <a16:creationId xmlns:a16="http://schemas.microsoft.com/office/drawing/2014/main" id="{D4723B02-0AAB-4F6E-BA41-8ED99D559D9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43BE984-ED56-5A77-8A5A-C4C5A8EFBA00}"/>
              </a:ext>
            </a:extLst>
          </p:cNvPr>
          <p:cNvSpPr>
            <a:spLocks noGrp="1"/>
          </p:cNvSpPr>
          <p:nvPr>
            <p:ph type="title"/>
          </p:nvPr>
        </p:nvSpPr>
        <p:spPr>
          <a:xfrm>
            <a:off x="6967198" y="742177"/>
            <a:ext cx="3382297" cy="1521940"/>
          </a:xfrm>
        </p:spPr>
        <p:txBody>
          <a:bodyPr vert="horz" lIns="91440" tIns="45720" rIns="91440" bIns="45720" rtlCol="0" anchor="b">
            <a:normAutofit/>
          </a:bodyPr>
          <a:lstStyle/>
          <a:p>
            <a:pPr>
              <a:lnSpc>
                <a:spcPct val="90000"/>
              </a:lnSpc>
            </a:pPr>
            <a:r>
              <a:rPr lang="en-US" sz="3400" b="0" i="0" kern="1200">
                <a:solidFill>
                  <a:srgbClr val="EBEBEB"/>
                </a:solidFill>
                <a:latin typeface="+mj-lt"/>
                <a:ea typeface="+mj-ea"/>
                <a:cs typeface="+mj-cs"/>
              </a:rPr>
              <a:t>General Safety Tips for Homecoming</a:t>
            </a:r>
          </a:p>
        </p:txBody>
      </p:sp>
      <p:sp>
        <p:nvSpPr>
          <p:cNvPr id="3" name="Text Placeholder 2">
            <a:extLst>
              <a:ext uri="{FF2B5EF4-FFF2-40B4-BE49-F238E27FC236}">
                <a16:creationId xmlns:a16="http://schemas.microsoft.com/office/drawing/2014/main" id="{A30966EE-4C32-19FA-0570-C9FD9C0EA555}"/>
              </a:ext>
            </a:extLst>
          </p:cNvPr>
          <p:cNvSpPr>
            <a:spLocks noGrp="1"/>
          </p:cNvSpPr>
          <p:nvPr>
            <p:ph type="body" idx="1"/>
          </p:nvPr>
        </p:nvSpPr>
        <p:spPr>
          <a:xfrm>
            <a:off x="7007658" y="2265206"/>
            <a:ext cx="3429501" cy="3341748"/>
          </a:xfrm>
        </p:spPr>
        <p:txBody>
          <a:bodyPr vert="horz" lIns="91440" tIns="45720" rIns="91440" bIns="45720" rtlCol="0" anchor="t">
            <a:normAutofit/>
          </a:bodyPr>
          <a:lstStyle/>
          <a:p>
            <a:pPr>
              <a:lnSpc>
                <a:spcPct val="90000"/>
              </a:lnSpc>
            </a:pPr>
            <a:r>
              <a:rPr lang="en-US" sz="1800" b="0" i="0" kern="1200" cap="all" dirty="0">
                <a:latin typeface="+mn-lt"/>
                <a:ea typeface="+mn-ea"/>
                <a:cs typeface="+mn-cs"/>
              </a:rPr>
              <a:t>Know your surroundings </a:t>
            </a:r>
            <a:endParaRPr lang="en-US" sz="1800" b="0" i="0" kern="1200" cap="all" dirty="0">
              <a:latin typeface="+mn-lt"/>
            </a:endParaRPr>
          </a:p>
          <a:p>
            <a:pPr>
              <a:lnSpc>
                <a:spcPct val="90000"/>
              </a:lnSpc>
            </a:pPr>
            <a:r>
              <a:rPr lang="en-US" sz="1800" b="0" i="0" kern="1200" cap="all" dirty="0">
                <a:latin typeface="+mn-lt"/>
                <a:ea typeface="+mn-ea"/>
                <a:cs typeface="+mn-cs"/>
              </a:rPr>
              <a:t>Stay hydrated with water</a:t>
            </a:r>
            <a:endParaRPr lang="en-US" sz="1800" b="0" i="0" kern="1200" cap="all" dirty="0">
              <a:latin typeface="+mn-lt"/>
            </a:endParaRPr>
          </a:p>
          <a:p>
            <a:pPr>
              <a:lnSpc>
                <a:spcPct val="90000"/>
              </a:lnSpc>
            </a:pPr>
            <a:r>
              <a:rPr lang="en-US" sz="1800" b="0" i="0" kern="1200" cap="all" dirty="0">
                <a:latin typeface="+mn-lt"/>
                <a:ea typeface="+mn-ea"/>
                <a:cs typeface="+mn-cs"/>
              </a:rPr>
              <a:t>Know your limits </a:t>
            </a:r>
            <a:endParaRPr lang="en-US" sz="1800" b="0" i="0" kern="1200" cap="all" dirty="0">
              <a:latin typeface="+mn-lt"/>
            </a:endParaRPr>
          </a:p>
          <a:p>
            <a:pPr marL="0" lvl="1">
              <a:lnSpc>
                <a:spcPct val="90000"/>
              </a:lnSpc>
            </a:pPr>
            <a:r>
              <a:rPr lang="en-US" cap="all" dirty="0">
                <a:solidFill>
                  <a:schemeClr val="accent1">
                    <a:lumMod val="60000"/>
                    <a:lumOff val="40000"/>
                  </a:schemeClr>
                </a:solidFill>
              </a:rPr>
              <a:t>           </a:t>
            </a:r>
            <a:r>
              <a:rPr lang="en-US" b="0" i="0" kern="1200" cap="all" dirty="0">
                <a:solidFill>
                  <a:schemeClr val="accent1">
                    <a:lumMod val="60000"/>
                    <a:lumOff val="40000"/>
                  </a:schemeClr>
                </a:solidFill>
                <a:latin typeface="+mn-lt"/>
                <a:ea typeface="+mn-ea"/>
                <a:cs typeface="+mn-cs"/>
              </a:rPr>
              <a:t>Take breaks</a:t>
            </a:r>
            <a:endParaRPr lang="en-US" b="0" i="0" kern="1200" cap="all" dirty="0">
              <a:solidFill>
                <a:schemeClr val="accent1">
                  <a:lumMod val="60000"/>
                  <a:lumOff val="40000"/>
                </a:schemeClr>
              </a:solidFill>
              <a:latin typeface="+mn-lt"/>
            </a:endParaRPr>
          </a:p>
          <a:p>
            <a:pPr>
              <a:lnSpc>
                <a:spcPct val="90000"/>
              </a:lnSpc>
            </a:pPr>
            <a:r>
              <a:rPr lang="en-US" sz="1800" b="0" i="0" kern="1200" cap="all" dirty="0">
                <a:latin typeface="+mn-lt"/>
                <a:ea typeface="+mn-ea"/>
                <a:cs typeface="+mn-cs"/>
              </a:rPr>
              <a:t>Walk in groups </a:t>
            </a:r>
            <a:endParaRPr lang="en-US" sz="1800" b="0" i="0" kern="1200" cap="all" dirty="0">
              <a:latin typeface="+mn-lt"/>
            </a:endParaRPr>
          </a:p>
          <a:p>
            <a:pPr>
              <a:lnSpc>
                <a:spcPct val="90000"/>
              </a:lnSpc>
            </a:pPr>
            <a:r>
              <a:rPr lang="en-US" sz="1800" b="0" i="0" kern="1200" cap="all" dirty="0">
                <a:latin typeface="+mn-lt"/>
                <a:ea typeface="+mn-ea"/>
                <a:cs typeface="+mn-cs"/>
              </a:rPr>
              <a:t>Keep phone charged</a:t>
            </a:r>
            <a:endParaRPr lang="en-US" sz="1800" b="0" i="0" kern="1200" cap="all" dirty="0">
              <a:latin typeface="+mn-lt"/>
            </a:endParaRPr>
          </a:p>
          <a:p>
            <a:pPr>
              <a:lnSpc>
                <a:spcPct val="90000"/>
              </a:lnSpc>
            </a:pPr>
            <a:r>
              <a:rPr lang="en-US" sz="1800" b="0" i="0" kern="1200" cap="all" dirty="0">
                <a:latin typeface="+mn-lt"/>
                <a:ea typeface="+mn-ea"/>
                <a:cs typeface="+mn-cs"/>
              </a:rPr>
              <a:t>Ask to pet Pennsylvania state trooper horses before touching </a:t>
            </a:r>
            <a:endParaRPr lang="en-US" sz="1800" b="0" i="0" kern="1200" cap="all" dirty="0">
              <a:latin typeface="+mn-lt"/>
            </a:endParaRPr>
          </a:p>
          <a:p>
            <a:pPr>
              <a:lnSpc>
                <a:spcPct val="90000"/>
              </a:lnSpc>
            </a:pPr>
            <a:endParaRPr lang="en-US" sz="500" b="0" i="0" kern="1200" cap="all" dirty="0">
              <a:solidFill>
                <a:schemeClr val="accent1">
                  <a:lumMod val="60000"/>
                  <a:lumOff val="40000"/>
                </a:schemeClr>
              </a:solidFill>
              <a:latin typeface="+mn-lt"/>
              <a:ea typeface="+mn-ea"/>
              <a:cs typeface="+mn-cs"/>
            </a:endParaRPr>
          </a:p>
        </p:txBody>
      </p:sp>
      <p:pic>
        <p:nvPicPr>
          <p:cNvPr id="5" name="Picture 5" descr="Timeline&#10;&#10;Description automatically generated">
            <a:extLst>
              <a:ext uri="{FF2B5EF4-FFF2-40B4-BE49-F238E27FC236}">
                <a16:creationId xmlns:a16="http://schemas.microsoft.com/office/drawing/2014/main" id="{14CF4019-CA17-4126-0E88-3A14C67F7742}"/>
              </a:ext>
            </a:extLst>
          </p:cNvPr>
          <p:cNvPicPr>
            <a:picLocks noChangeAspect="1"/>
          </p:cNvPicPr>
          <p:nvPr/>
        </p:nvPicPr>
        <p:blipFill>
          <a:blip r:embed="rId3"/>
          <a:stretch>
            <a:fillRect/>
          </a:stretch>
        </p:blipFill>
        <p:spPr>
          <a:xfrm>
            <a:off x="1945877" y="742178"/>
            <a:ext cx="3692768" cy="5316580"/>
          </a:xfrm>
          <a:prstGeom prst="roundRect">
            <a:avLst>
              <a:gd name="adj" fmla="val 1858"/>
            </a:avLst>
          </a:prstGeom>
          <a:effectLst>
            <a:outerShdw blurRad="50800" dist="50800" dir="5400000" algn="tl" rotWithShape="0">
              <a:srgbClr val="000000">
                <a:alpha val="43000"/>
              </a:srgbClr>
            </a:outerShdw>
          </a:effectLst>
        </p:spPr>
      </p:pic>
      <p:pic>
        <p:nvPicPr>
          <p:cNvPr id="13" name="Picture 12">
            <a:extLst>
              <a:ext uri="{FF2B5EF4-FFF2-40B4-BE49-F238E27FC236}">
                <a16:creationId xmlns:a16="http://schemas.microsoft.com/office/drawing/2014/main" id="{7E9CF459-1865-4F01-B086-BDDBBAF2AB7A}"/>
              </a:ext>
            </a:extLst>
          </p:cNvPr>
          <p:cNvPicPr>
            <a:picLocks noChangeAspect="1"/>
          </p:cNvPicPr>
          <p:nvPr/>
        </p:nvPicPr>
        <p:blipFill>
          <a:blip r:embed="rId4"/>
          <a:stretch>
            <a:fillRect/>
          </a:stretch>
        </p:blipFill>
        <p:spPr>
          <a:xfrm>
            <a:off x="10895432" y="5606954"/>
            <a:ext cx="655224" cy="655224"/>
          </a:xfrm>
          <a:prstGeom prst="rect">
            <a:avLst/>
          </a:prstGeom>
        </p:spPr>
      </p:pic>
    </p:spTree>
    <p:extLst>
      <p:ext uri="{BB962C8B-B14F-4D97-AF65-F5344CB8AC3E}">
        <p14:creationId xmlns:p14="http://schemas.microsoft.com/office/powerpoint/2010/main" val="1337573960"/>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5D9BB3E39FB7347BF1BD6880C2CCCAF" ma:contentTypeVersion="11" ma:contentTypeDescription="Create a new document." ma:contentTypeScope="" ma:versionID="cb2ac13638143b60d4ce7ff6f85a3707">
  <xsd:schema xmlns:xsd="http://www.w3.org/2001/XMLSchema" xmlns:xs="http://www.w3.org/2001/XMLSchema" xmlns:p="http://schemas.microsoft.com/office/2006/metadata/properties" xmlns:ns3="81b8479b-5962-40ed-ab10-0f2674059762" targetNamespace="http://schemas.microsoft.com/office/2006/metadata/properties" ma:root="true" ma:fieldsID="d06d9b14e28b367454c320e7238221e1" ns3:_="">
    <xsd:import namespace="81b8479b-5962-40ed-ab10-0f267405976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AutoKeyPoints" minOccurs="0"/>
                <xsd:element ref="ns3:MediaServiceKeyPoints"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b8479b-5962-40ed-ab10-0f26740597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91EC13-DE01-45F8-8807-DD01342A8085}">
  <ds:schemaRefs>
    <ds:schemaRef ds:uri="http://schemas.microsoft.com/office/2006/documentManagement/types"/>
    <ds:schemaRef ds:uri="http://schemas.microsoft.com/office/2006/metadata/properties"/>
    <ds:schemaRef ds:uri="http://purl.org/dc/terms/"/>
    <ds:schemaRef ds:uri="http://purl.org/dc/elements/1.1/"/>
    <ds:schemaRef ds:uri="http://schemas.openxmlformats.org/package/2006/metadata/core-properties"/>
    <ds:schemaRef ds:uri="http://www.w3.org/XML/1998/namespace"/>
    <ds:schemaRef ds:uri="81b8479b-5962-40ed-ab10-0f2674059762"/>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040B597D-122B-414D-96D9-36F3040E2F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b8479b-5962-40ed-ab10-0f26740597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4DE6DD-5479-4FC2-8AEA-C00FCAF91B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TF00001243</Template>
  <TotalTime>2</TotalTime>
  <Words>71</Words>
  <Application>Microsoft Office PowerPoint</Application>
  <PresentationFormat>Widescreen</PresentationFormat>
  <Paragraphs>21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Ion Boardroom</vt:lpstr>
      <vt:lpstr>WEST CHESTER UNIVERSITY POLICE DEPARTMENT COMMUNITY NEWSLETTER</vt:lpstr>
      <vt:lpstr>General Safety Tips for Homecoming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Waldron, Jennifer</dc:creator>
  <cp:lastModifiedBy>Waldron, Jennifer</cp:lastModifiedBy>
  <cp:revision>153</cp:revision>
  <dcterms:created xsi:type="dcterms:W3CDTF">2022-09-19T22:00:07Z</dcterms:created>
  <dcterms:modified xsi:type="dcterms:W3CDTF">2022-09-19T23:08:29Z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0x010100C5D9BB3E39FB7347BF1BD6880C2CCCAF</vt:lpwstr>
  </property>
</Properties>
</file>