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57" r:id="rId3"/>
    <p:sldId id="267" r:id="rId4"/>
    <p:sldId id="258" r:id="rId5"/>
    <p:sldId id="262" r:id="rId6"/>
    <p:sldId id="259" r:id="rId7"/>
    <p:sldId id="260"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7"/>
    <p:restoredTop sz="96291"/>
  </p:normalViewPr>
  <p:slideViewPr>
    <p:cSldViewPr snapToGrid="0">
      <p:cViewPr varScale="1">
        <p:scale>
          <a:sx n="95" d="100"/>
          <a:sy n="95" d="100"/>
        </p:scale>
        <p:origin x="192" y="8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0C7E671-B10B-1F4C-9EF0-AEE65FF1DB3D}" type="datetimeFigureOut">
              <a:rPr lang="en-US" smtClean="0"/>
              <a:t>8/23/24</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0FC61BAA-0C5E-EB41-B84B-BA749AA4CE9B}"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51997135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C7E671-B10B-1F4C-9EF0-AEE65FF1DB3D}" type="datetimeFigureOut">
              <a:rPr lang="en-US" smtClean="0"/>
              <a:t>8/23/24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2189520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C7E671-B10B-1F4C-9EF0-AEE65FF1DB3D}" type="datetimeFigureOut">
              <a:rPr lang="en-US" smtClean="0"/>
              <a:t>8/23/24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1682084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C7E671-B10B-1F4C-9EF0-AEE65FF1DB3D}" type="datetimeFigureOut">
              <a:rPr lang="en-US" smtClean="0"/>
              <a:t>8/23/24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262996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0C7E671-B10B-1F4C-9EF0-AEE65FF1DB3D}" type="datetimeFigureOut">
              <a:rPr lang="en-US" smtClean="0"/>
              <a:t>8/23/24</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0FC61BAA-0C5E-EB41-B84B-BA749AA4CE9B}"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6671793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0C7E671-B10B-1F4C-9EF0-AEE65FF1DB3D}" type="datetimeFigureOut">
              <a:rPr lang="en-US" smtClean="0"/>
              <a:t>8/23/24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3720834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0C7E671-B10B-1F4C-9EF0-AEE65FF1DB3D}" type="datetimeFigureOut">
              <a:rPr lang="en-US" smtClean="0"/>
              <a:t>8/23/24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85756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C7E671-B10B-1F4C-9EF0-AEE65FF1DB3D}" type="datetimeFigureOut">
              <a:rPr lang="en-US" smtClean="0"/>
              <a:t>8/23/24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2724368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C7E671-B10B-1F4C-9EF0-AEE65FF1DB3D}" type="datetimeFigureOut">
              <a:rPr lang="en-US" smtClean="0"/>
              <a:t>8/23/24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61BAA-0C5E-EB41-B84B-BA749AA4CE9B}" type="slidenum">
              <a:rPr lang="en-US" smtClean="0"/>
              <a:t>‹#›</a:t>
            </a:fld>
            <a:endParaRPr lang="en-US"/>
          </a:p>
        </p:txBody>
      </p:sp>
    </p:spTree>
    <p:extLst>
      <p:ext uri="{BB962C8B-B14F-4D97-AF65-F5344CB8AC3E}">
        <p14:creationId xmlns:p14="http://schemas.microsoft.com/office/powerpoint/2010/main" val="215373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0C7E671-B10B-1F4C-9EF0-AEE65FF1DB3D}" type="datetimeFigureOut">
              <a:rPr lang="en-US" smtClean="0"/>
              <a:t>8/23/24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FC61BAA-0C5E-EB41-B84B-BA749AA4CE9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057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0C7E671-B10B-1F4C-9EF0-AEE65FF1DB3D}" type="datetimeFigureOut">
              <a:rPr lang="en-US" smtClean="0"/>
              <a:t>8/23/24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0FC61BAA-0C5E-EB41-B84B-BA749AA4CE9B}"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9659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0C7E671-B10B-1F4C-9EF0-AEE65FF1DB3D}" type="datetimeFigureOut">
              <a:rPr lang="en-US" smtClean="0"/>
              <a:t>8/23/24</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0FC61BAA-0C5E-EB41-B84B-BA749AA4CE9B}"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5249155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79A3-17A2-7578-38AA-825C92CDE516}"/>
              </a:ext>
            </a:extLst>
          </p:cNvPr>
          <p:cNvSpPr>
            <a:spLocks noGrp="1"/>
          </p:cNvSpPr>
          <p:nvPr>
            <p:ph type="ctrTitle"/>
          </p:nvPr>
        </p:nvSpPr>
        <p:spPr/>
        <p:txBody>
          <a:bodyPr/>
          <a:lstStyle/>
          <a:p>
            <a:r>
              <a:rPr lang="en-US" dirty="0"/>
              <a:t>Gen Ed Portfolio q &amp; a</a:t>
            </a:r>
          </a:p>
        </p:txBody>
      </p:sp>
      <p:sp>
        <p:nvSpPr>
          <p:cNvPr id="3" name="Subtitle 2">
            <a:extLst>
              <a:ext uri="{FF2B5EF4-FFF2-40B4-BE49-F238E27FC236}">
                <a16:creationId xmlns:a16="http://schemas.microsoft.com/office/drawing/2014/main" id="{05FB7601-8323-A6E2-AFBC-08C521607847}"/>
              </a:ext>
            </a:extLst>
          </p:cNvPr>
          <p:cNvSpPr>
            <a:spLocks noGrp="1"/>
          </p:cNvSpPr>
          <p:nvPr>
            <p:ph type="subTitle" idx="1"/>
          </p:nvPr>
        </p:nvSpPr>
        <p:spPr/>
        <p:txBody>
          <a:bodyPr>
            <a:normAutofit fontScale="92500" lnSpcReduction="10000"/>
          </a:bodyPr>
          <a:lstStyle/>
          <a:p>
            <a:r>
              <a:rPr lang="en-US" dirty="0"/>
              <a:t>Karen J Mitchell</a:t>
            </a:r>
          </a:p>
          <a:p>
            <a:r>
              <a:rPr lang="en-US" dirty="0"/>
              <a:t>Gen Ed Committee Chair</a:t>
            </a:r>
          </a:p>
          <a:p>
            <a:r>
              <a:rPr lang="en-US" dirty="0"/>
              <a:t>Gen Ed Council Director</a:t>
            </a:r>
          </a:p>
        </p:txBody>
      </p:sp>
      <p:sp>
        <p:nvSpPr>
          <p:cNvPr id="4" name="TextBox 3">
            <a:extLst>
              <a:ext uri="{FF2B5EF4-FFF2-40B4-BE49-F238E27FC236}">
                <a16:creationId xmlns:a16="http://schemas.microsoft.com/office/drawing/2014/main" id="{9EE71CB5-3A4C-D050-F185-354F1BD2EFC9}"/>
              </a:ext>
            </a:extLst>
          </p:cNvPr>
          <p:cNvSpPr txBox="1"/>
          <p:nvPr/>
        </p:nvSpPr>
        <p:spPr>
          <a:xfrm>
            <a:off x="7495504" y="6465194"/>
            <a:ext cx="4378816" cy="307777"/>
          </a:xfrm>
          <a:prstGeom prst="rect">
            <a:avLst/>
          </a:prstGeom>
          <a:noFill/>
        </p:spPr>
        <p:txBody>
          <a:bodyPr wrap="square" rtlCol="0">
            <a:spAutoFit/>
          </a:bodyPr>
          <a:lstStyle/>
          <a:p>
            <a:r>
              <a:rPr lang="en-US" sz="1400" dirty="0"/>
              <a:t> Department of Special Education Retreat Aug 23, 2024</a:t>
            </a:r>
          </a:p>
        </p:txBody>
      </p:sp>
    </p:spTree>
    <p:extLst>
      <p:ext uri="{BB962C8B-B14F-4D97-AF65-F5344CB8AC3E}">
        <p14:creationId xmlns:p14="http://schemas.microsoft.com/office/powerpoint/2010/main" val="2368242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D5F76-8F3A-E9BD-FA04-0A091E710AF5}"/>
              </a:ext>
            </a:extLst>
          </p:cNvPr>
          <p:cNvSpPr>
            <a:spLocks noGrp="1"/>
          </p:cNvSpPr>
          <p:nvPr>
            <p:ph type="title"/>
          </p:nvPr>
        </p:nvSpPr>
        <p:spPr/>
        <p:txBody>
          <a:bodyPr/>
          <a:lstStyle/>
          <a:p>
            <a:r>
              <a:rPr lang="en-US" dirty="0"/>
              <a:t>Help for students</a:t>
            </a:r>
          </a:p>
        </p:txBody>
      </p:sp>
      <p:sp>
        <p:nvSpPr>
          <p:cNvPr id="3" name="Content Placeholder 2">
            <a:extLst>
              <a:ext uri="{FF2B5EF4-FFF2-40B4-BE49-F238E27FC236}">
                <a16:creationId xmlns:a16="http://schemas.microsoft.com/office/drawing/2014/main" id="{B0234307-66CE-722F-EBA0-1795B34E9C1E}"/>
              </a:ext>
            </a:extLst>
          </p:cNvPr>
          <p:cNvSpPr>
            <a:spLocks noGrp="1"/>
          </p:cNvSpPr>
          <p:nvPr>
            <p:ph idx="1"/>
          </p:nvPr>
        </p:nvSpPr>
        <p:spPr>
          <a:xfrm>
            <a:off x="1371600" y="2038350"/>
            <a:ext cx="9601200" cy="4476750"/>
          </a:xfrm>
        </p:spPr>
        <p:txBody>
          <a:bodyPr>
            <a:noAutofit/>
          </a:bodyPr>
          <a:lstStyle/>
          <a:p>
            <a:pPr marL="463550" lvl="0" indent="-457200" algn="l" rtl="0">
              <a:lnSpc>
                <a:spcPct val="100000"/>
              </a:lnSpc>
              <a:spcBef>
                <a:spcPts val="1000"/>
              </a:spcBef>
              <a:spcAft>
                <a:spcPts val="600"/>
              </a:spcAft>
              <a:buSzPts val="2500"/>
              <a:buFont typeface="Wingdings" pitchFamily="2" charset="2"/>
              <a:buChar char="§"/>
            </a:pPr>
            <a:r>
              <a:rPr lang="en-US" sz="2800" dirty="0">
                <a:latin typeface="Montserrat Medium"/>
                <a:ea typeface="Montserrat Medium"/>
                <a:cs typeface="Montserrat Medium"/>
                <a:sym typeface="Montserrat Medium"/>
              </a:rPr>
              <a:t>For technical assistance in creating                      portfolios in Google Sites you can send            students to Navigating Digital Learning </a:t>
            </a:r>
            <a:r>
              <a:rPr lang="en-US" sz="1600" dirty="0">
                <a:latin typeface="Montserrat Medium"/>
                <a:ea typeface="Montserrat Medium"/>
                <a:cs typeface="Montserrat Medium"/>
                <a:sym typeface="Montserrat Medium"/>
              </a:rPr>
              <a:t>(https://d2l.wcupa.edu/d2l/le/content/2513024/</a:t>
            </a:r>
            <a:r>
              <a:rPr lang="en-US" sz="1600" dirty="0" err="1">
                <a:latin typeface="Montserrat Medium"/>
                <a:ea typeface="Montserrat Medium"/>
                <a:cs typeface="Montserrat Medium"/>
                <a:sym typeface="Montserrat Medium"/>
              </a:rPr>
              <a:t>viewContent</a:t>
            </a:r>
            <a:r>
              <a:rPr lang="en-US" sz="1600" dirty="0">
                <a:latin typeface="Montserrat Medium"/>
                <a:ea typeface="Montserrat Medium"/>
                <a:cs typeface="Montserrat Medium"/>
                <a:sym typeface="Montserrat Medium"/>
              </a:rPr>
              <a:t>/25587891/View) </a:t>
            </a:r>
          </a:p>
          <a:p>
            <a:pPr marL="412750" lvl="0" indent="-457200" algn="l" rtl="0">
              <a:lnSpc>
                <a:spcPct val="100000"/>
              </a:lnSpc>
              <a:spcBef>
                <a:spcPts val="1000"/>
              </a:spcBef>
              <a:spcAft>
                <a:spcPts val="600"/>
              </a:spcAft>
              <a:buSzPts val="2500"/>
              <a:buFont typeface="Wingdings" pitchFamily="2" charset="2"/>
              <a:buChar char="§"/>
            </a:pPr>
            <a:r>
              <a:rPr lang="en-US" sz="2800" dirty="0">
                <a:latin typeface="Montserrat Medium"/>
                <a:ea typeface="Montserrat Medium"/>
                <a:cs typeface="Montserrat Medium"/>
                <a:sym typeface="Montserrat Medium"/>
              </a:rPr>
              <a:t>If students have trouble accessing or using Google Sites with their </a:t>
            </a:r>
            <a:r>
              <a:rPr lang="en-US" sz="2800" dirty="0" err="1">
                <a:latin typeface="Montserrat Medium"/>
                <a:ea typeface="Montserrat Medium"/>
                <a:cs typeface="Montserrat Medium"/>
                <a:sym typeface="Montserrat Medium"/>
              </a:rPr>
              <a:t>wcupa.edu</a:t>
            </a:r>
            <a:r>
              <a:rPr lang="en-US" sz="2800" dirty="0">
                <a:latin typeface="Montserrat Medium"/>
                <a:ea typeface="Montserrat Medium"/>
                <a:cs typeface="Montserrat Medium"/>
                <a:sym typeface="Montserrat Medium"/>
              </a:rPr>
              <a:t> accounts, refer them to the Help Desk</a:t>
            </a:r>
          </a:p>
          <a:p>
            <a:pPr marL="0" indent="0">
              <a:spcAft>
                <a:spcPts val="600"/>
              </a:spcAft>
              <a:buNone/>
            </a:pPr>
            <a:endParaRPr lang="en-US" sz="2800" dirty="0"/>
          </a:p>
        </p:txBody>
      </p:sp>
      <p:pic>
        <p:nvPicPr>
          <p:cNvPr id="4" name="Google Shape;181;p23">
            <a:extLst>
              <a:ext uri="{FF2B5EF4-FFF2-40B4-BE49-F238E27FC236}">
                <a16:creationId xmlns:a16="http://schemas.microsoft.com/office/drawing/2014/main" id="{6C1BD6D6-ED96-BDD2-DBF8-C3FA3AB106E8}"/>
              </a:ext>
            </a:extLst>
          </p:cNvPr>
          <p:cNvPicPr preferRelativeResize="0"/>
          <p:nvPr/>
        </p:nvPicPr>
        <p:blipFill>
          <a:blip r:embed="rId2">
            <a:alphaModFix/>
          </a:blip>
          <a:stretch>
            <a:fillRect/>
          </a:stretch>
        </p:blipFill>
        <p:spPr>
          <a:xfrm>
            <a:off x="9484386" y="1315571"/>
            <a:ext cx="1974750" cy="1922375"/>
          </a:xfrm>
          <a:prstGeom prst="rect">
            <a:avLst/>
          </a:prstGeom>
          <a:noFill/>
          <a:ln>
            <a:noFill/>
          </a:ln>
        </p:spPr>
      </p:pic>
    </p:spTree>
    <p:extLst>
      <p:ext uri="{BB962C8B-B14F-4D97-AF65-F5344CB8AC3E}">
        <p14:creationId xmlns:p14="http://schemas.microsoft.com/office/powerpoint/2010/main" val="3728809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D5F76-8F3A-E9BD-FA04-0A091E710AF5}"/>
              </a:ext>
            </a:extLst>
          </p:cNvPr>
          <p:cNvSpPr>
            <a:spLocks noGrp="1"/>
          </p:cNvSpPr>
          <p:nvPr>
            <p:ph type="title"/>
          </p:nvPr>
        </p:nvSpPr>
        <p:spPr/>
        <p:txBody>
          <a:bodyPr/>
          <a:lstStyle/>
          <a:p>
            <a:r>
              <a:rPr lang="en-US" dirty="0"/>
              <a:t>Help For Faculty</a:t>
            </a:r>
          </a:p>
        </p:txBody>
      </p:sp>
      <p:sp>
        <p:nvSpPr>
          <p:cNvPr id="3" name="Content Placeholder 2">
            <a:extLst>
              <a:ext uri="{FF2B5EF4-FFF2-40B4-BE49-F238E27FC236}">
                <a16:creationId xmlns:a16="http://schemas.microsoft.com/office/drawing/2014/main" id="{B0234307-66CE-722F-EBA0-1795B34E9C1E}"/>
              </a:ext>
            </a:extLst>
          </p:cNvPr>
          <p:cNvSpPr>
            <a:spLocks noGrp="1"/>
          </p:cNvSpPr>
          <p:nvPr>
            <p:ph idx="1"/>
          </p:nvPr>
        </p:nvSpPr>
        <p:spPr>
          <a:xfrm>
            <a:off x="1371600" y="2038350"/>
            <a:ext cx="10172700" cy="4476750"/>
          </a:xfrm>
        </p:spPr>
        <p:txBody>
          <a:bodyPr>
            <a:noAutofit/>
          </a:bodyPr>
          <a:lstStyle/>
          <a:p>
            <a:pPr marL="412750" lvl="0" indent="-457200" algn="l" rtl="0">
              <a:spcBef>
                <a:spcPts val="1000"/>
              </a:spcBef>
              <a:spcAft>
                <a:spcPts val="600"/>
              </a:spcAft>
              <a:buSzPts val="2500"/>
              <a:buFont typeface="Wingdings" pitchFamily="2" charset="2"/>
              <a:buChar char="§"/>
            </a:pPr>
            <a:r>
              <a:rPr lang="en-US" sz="2800" dirty="0">
                <a:latin typeface="Montserrat Medium"/>
                <a:ea typeface="Montserrat Medium"/>
                <a:cs typeface="Montserrat Medium"/>
                <a:sym typeface="Montserrat Medium"/>
              </a:rPr>
              <a:t>GEP Hub built in Google Sites will be one stop shop for faculty resources, launching this fall </a:t>
            </a:r>
          </a:p>
          <a:p>
            <a:pPr marL="412750" lvl="0" indent="-457200" algn="l" rtl="0">
              <a:spcBef>
                <a:spcPts val="1000"/>
              </a:spcBef>
              <a:spcAft>
                <a:spcPts val="600"/>
              </a:spcAft>
              <a:buSzPts val="2500"/>
              <a:buFont typeface="Wingdings" pitchFamily="2" charset="2"/>
              <a:buChar char="§"/>
            </a:pPr>
            <a:r>
              <a:rPr lang="en-US" sz="2800" dirty="0">
                <a:latin typeface="Montserrat Medium"/>
                <a:ea typeface="Montserrat Medium"/>
                <a:cs typeface="Montserrat Medium"/>
                <a:sym typeface="Montserrat Medium"/>
              </a:rPr>
              <a:t>For faculty questions, contact </a:t>
            </a:r>
            <a:r>
              <a:rPr lang="en-US" sz="2800" dirty="0" err="1">
                <a:latin typeface="Montserrat Medium"/>
                <a:ea typeface="Montserrat Medium"/>
                <a:cs typeface="Montserrat Medium"/>
                <a:sym typeface="Montserrat Medium"/>
              </a:rPr>
              <a:t>Janneken</a:t>
            </a:r>
            <a:r>
              <a:rPr lang="en-US" sz="2800" dirty="0">
                <a:latin typeface="Montserrat Medium"/>
                <a:ea typeface="Montserrat Medium"/>
                <a:cs typeface="Montserrat Medium"/>
                <a:sym typeface="Montserrat Medium"/>
              </a:rPr>
              <a:t> Smucker, ePortfolio Director (</a:t>
            </a:r>
            <a:r>
              <a:rPr lang="en-US" sz="2800" dirty="0" err="1">
                <a:latin typeface="Montserrat Medium"/>
                <a:ea typeface="Montserrat Medium"/>
                <a:cs typeface="Montserrat Medium"/>
                <a:sym typeface="Montserrat Medium"/>
              </a:rPr>
              <a:t>jsmucker@wcupa.edu</a:t>
            </a:r>
            <a:r>
              <a:rPr lang="en-US" sz="2800" dirty="0">
                <a:latin typeface="Montserrat Medium"/>
                <a:ea typeface="Montserrat Medium"/>
                <a:cs typeface="Montserrat Medium"/>
                <a:sym typeface="Montserrat Medium"/>
              </a:rPr>
              <a:t>)</a:t>
            </a:r>
          </a:p>
          <a:p>
            <a:pPr>
              <a:spcAft>
                <a:spcPts val="600"/>
              </a:spcAft>
              <a:buFont typeface="Wingdings" pitchFamily="2" charset="2"/>
              <a:buChar char="§"/>
            </a:pPr>
            <a:endParaRPr lang="en-US" sz="2800" dirty="0"/>
          </a:p>
        </p:txBody>
      </p:sp>
    </p:spTree>
    <p:extLst>
      <p:ext uri="{BB962C8B-B14F-4D97-AF65-F5344CB8AC3E}">
        <p14:creationId xmlns:p14="http://schemas.microsoft.com/office/powerpoint/2010/main" val="2990026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97C1-727F-EF06-0A12-BEF323C412D3}"/>
              </a:ext>
            </a:extLst>
          </p:cNvPr>
          <p:cNvSpPr>
            <a:spLocks noGrp="1"/>
          </p:cNvSpPr>
          <p:nvPr>
            <p:ph type="title"/>
          </p:nvPr>
        </p:nvSpPr>
        <p:spPr/>
        <p:txBody>
          <a:bodyPr/>
          <a:lstStyle/>
          <a:p>
            <a:r>
              <a:rPr lang="en-US" dirty="0"/>
              <a:t>What is it and why should we do it?</a:t>
            </a:r>
          </a:p>
        </p:txBody>
      </p:sp>
      <p:sp>
        <p:nvSpPr>
          <p:cNvPr id="4" name="Google Shape;107;p15">
            <a:extLst>
              <a:ext uri="{FF2B5EF4-FFF2-40B4-BE49-F238E27FC236}">
                <a16:creationId xmlns:a16="http://schemas.microsoft.com/office/drawing/2014/main" id="{570377F1-58A2-AC6C-2255-38FEFBC06556}"/>
              </a:ext>
            </a:extLst>
          </p:cNvPr>
          <p:cNvSpPr txBox="1">
            <a:spLocks noGrp="1"/>
          </p:cNvSpPr>
          <p:nvPr>
            <p:ph idx="1"/>
          </p:nvPr>
        </p:nvSpPr>
        <p:spPr>
          <a:xfrm>
            <a:off x="1371600" y="2171699"/>
            <a:ext cx="9601200" cy="4499555"/>
          </a:xfrm>
          <a:prstGeom prst="rect">
            <a:avLst/>
          </a:prstGeom>
          <a:noFill/>
          <a:ln>
            <a:noFill/>
          </a:ln>
        </p:spPr>
        <p:txBody>
          <a:bodyPr spcFirstLastPara="1" wrap="square" lIns="91425" tIns="91425" rIns="91425" bIns="91425" anchor="t" anchorCtr="0">
            <a:noAutofit/>
          </a:bodyPr>
          <a:lstStyle/>
          <a:p>
            <a:pPr>
              <a:spcBef>
                <a:spcPts val="0"/>
              </a:spcBef>
              <a:spcAft>
                <a:spcPts val="600"/>
              </a:spcAft>
            </a:pPr>
            <a:r>
              <a:rPr lang="en-US" sz="2800" dirty="0">
                <a:solidFill>
                  <a:srgbClr val="434343"/>
                </a:solidFill>
                <a:latin typeface="Calibri"/>
                <a:ea typeface="Calibri"/>
                <a:cs typeface="Calibri"/>
                <a:sym typeface="Calibri"/>
              </a:rPr>
              <a:t>Primarily academic portfolio</a:t>
            </a:r>
          </a:p>
          <a:p>
            <a:pPr>
              <a:spcBef>
                <a:spcPts val="0"/>
              </a:spcBef>
              <a:spcAft>
                <a:spcPts val="600"/>
              </a:spcAft>
            </a:pPr>
            <a:r>
              <a:rPr lang="en-US" sz="2800" dirty="0">
                <a:solidFill>
                  <a:srgbClr val="434343"/>
                </a:solidFill>
                <a:latin typeface="Calibri"/>
                <a:ea typeface="Calibri"/>
                <a:cs typeface="Calibri"/>
                <a:sym typeface="Calibri"/>
              </a:rPr>
              <a:t>Created in Google Sites, not D2L or any other professional portfolio</a:t>
            </a:r>
            <a:endParaRPr dirty="0">
              <a:solidFill>
                <a:srgbClr val="434343"/>
              </a:solidFill>
              <a:latin typeface="Calibri"/>
              <a:ea typeface="Calibri"/>
              <a:cs typeface="Calibri"/>
              <a:sym typeface="Calibri"/>
            </a:endParaRPr>
          </a:p>
          <a:p>
            <a:pPr>
              <a:spcBef>
                <a:spcPts val="0"/>
              </a:spcBef>
              <a:spcAft>
                <a:spcPts val="600"/>
              </a:spcAft>
            </a:pPr>
            <a:endParaRPr dirty="0">
              <a:solidFill>
                <a:srgbClr val="434343"/>
              </a:solidFill>
              <a:latin typeface="Calibri"/>
              <a:ea typeface="Calibri"/>
              <a:cs typeface="Calibri"/>
              <a:sym typeface="Calibri"/>
            </a:endParaRPr>
          </a:p>
        </p:txBody>
      </p:sp>
    </p:spTree>
    <p:extLst>
      <p:ext uri="{BB962C8B-B14F-4D97-AF65-F5344CB8AC3E}">
        <p14:creationId xmlns:p14="http://schemas.microsoft.com/office/powerpoint/2010/main" val="1525993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97C1-727F-EF06-0A12-BEF323C412D3}"/>
              </a:ext>
            </a:extLst>
          </p:cNvPr>
          <p:cNvSpPr>
            <a:spLocks noGrp="1"/>
          </p:cNvSpPr>
          <p:nvPr>
            <p:ph type="title"/>
          </p:nvPr>
        </p:nvSpPr>
        <p:spPr/>
        <p:txBody>
          <a:bodyPr/>
          <a:lstStyle/>
          <a:p>
            <a:r>
              <a:rPr lang="en-US" dirty="0"/>
              <a:t>What is it and why should we do it?</a:t>
            </a:r>
          </a:p>
        </p:txBody>
      </p:sp>
      <p:sp>
        <p:nvSpPr>
          <p:cNvPr id="4" name="Google Shape;107;p15">
            <a:extLst>
              <a:ext uri="{FF2B5EF4-FFF2-40B4-BE49-F238E27FC236}">
                <a16:creationId xmlns:a16="http://schemas.microsoft.com/office/drawing/2014/main" id="{570377F1-58A2-AC6C-2255-38FEFBC06556}"/>
              </a:ext>
            </a:extLst>
          </p:cNvPr>
          <p:cNvSpPr txBox="1">
            <a:spLocks noGrp="1"/>
          </p:cNvSpPr>
          <p:nvPr>
            <p:ph idx="1"/>
          </p:nvPr>
        </p:nvSpPr>
        <p:spPr>
          <a:xfrm>
            <a:off x="1371600" y="2171699"/>
            <a:ext cx="9601200" cy="4499555"/>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US" sz="2800" b="1" dirty="0">
                <a:solidFill>
                  <a:srgbClr val="434343"/>
                </a:solidFill>
                <a:latin typeface="Calibri"/>
                <a:ea typeface="Calibri"/>
                <a:cs typeface="Calibri"/>
                <a:sym typeface="Calibri"/>
              </a:rPr>
              <a:t>COLLECT</a:t>
            </a:r>
            <a:endParaRPr sz="2800" b="1" dirty="0">
              <a:solidFill>
                <a:srgbClr val="434343"/>
              </a:solidFill>
              <a:latin typeface="Calibri"/>
              <a:ea typeface="Calibri"/>
              <a:cs typeface="Calibri"/>
              <a:sym typeface="Calibri"/>
            </a:endParaRPr>
          </a:p>
          <a:p>
            <a:pPr marL="0" lvl="0" indent="0" rtl="0">
              <a:spcBef>
                <a:spcPts val="0"/>
              </a:spcBef>
              <a:spcAft>
                <a:spcPts val="0"/>
              </a:spcAft>
              <a:buNone/>
            </a:pPr>
            <a:r>
              <a:rPr lang="en-US" dirty="0">
                <a:solidFill>
                  <a:srgbClr val="434343"/>
                </a:solidFill>
                <a:latin typeface="Calibri"/>
                <a:ea typeface="Calibri"/>
                <a:cs typeface="Calibri"/>
                <a:sym typeface="Calibri"/>
              </a:rPr>
              <a:t>Gather Artifacts From Courses &amp; Activities  </a:t>
            </a:r>
            <a:endParaRPr dirty="0">
              <a:solidFill>
                <a:srgbClr val="434343"/>
              </a:solidFill>
              <a:latin typeface="Calibri"/>
              <a:ea typeface="Calibri"/>
              <a:cs typeface="Calibri"/>
              <a:sym typeface="Calibri"/>
            </a:endParaRPr>
          </a:p>
          <a:p>
            <a:pPr marL="0" lvl="0" indent="0" rtl="0">
              <a:spcBef>
                <a:spcPts val="0"/>
              </a:spcBef>
              <a:spcAft>
                <a:spcPts val="0"/>
              </a:spcAft>
              <a:buNone/>
            </a:pPr>
            <a:endParaRPr b="1" dirty="0">
              <a:solidFill>
                <a:srgbClr val="434343"/>
              </a:solidFill>
              <a:latin typeface="Calibri"/>
              <a:ea typeface="Calibri"/>
              <a:cs typeface="Calibri"/>
              <a:sym typeface="Calibri"/>
            </a:endParaRPr>
          </a:p>
          <a:p>
            <a:pPr marL="0" lvl="0" indent="0" rtl="0">
              <a:spcBef>
                <a:spcPts val="0"/>
              </a:spcBef>
              <a:spcAft>
                <a:spcPts val="0"/>
              </a:spcAft>
              <a:buNone/>
            </a:pPr>
            <a:r>
              <a:rPr lang="en-US" sz="2800" b="1" dirty="0">
                <a:solidFill>
                  <a:srgbClr val="434343"/>
                </a:solidFill>
                <a:latin typeface="Calibri"/>
                <a:ea typeface="Calibri"/>
                <a:cs typeface="Calibri"/>
                <a:sym typeface="Calibri"/>
              </a:rPr>
              <a:t>CONNECT</a:t>
            </a:r>
            <a:endParaRPr sz="2800" b="1" dirty="0">
              <a:solidFill>
                <a:srgbClr val="434343"/>
              </a:solidFill>
              <a:latin typeface="Calibri"/>
              <a:ea typeface="Calibri"/>
              <a:cs typeface="Calibri"/>
              <a:sym typeface="Calibri"/>
            </a:endParaRPr>
          </a:p>
          <a:p>
            <a:pPr marL="0" lvl="0" indent="0" rtl="0">
              <a:spcBef>
                <a:spcPts val="0"/>
              </a:spcBef>
              <a:spcAft>
                <a:spcPts val="0"/>
              </a:spcAft>
              <a:buNone/>
            </a:pPr>
            <a:r>
              <a:rPr lang="en-US" dirty="0">
                <a:solidFill>
                  <a:srgbClr val="434343"/>
                </a:solidFill>
                <a:latin typeface="Calibri"/>
                <a:ea typeface="Calibri"/>
                <a:cs typeface="Calibri"/>
                <a:sym typeface="Calibri"/>
              </a:rPr>
              <a:t>Draw Links Across Courses, Seeing Academic Career Holistically</a:t>
            </a:r>
            <a:endParaRPr dirty="0">
              <a:solidFill>
                <a:srgbClr val="434343"/>
              </a:solidFill>
              <a:latin typeface="Calibri"/>
              <a:ea typeface="Calibri"/>
              <a:cs typeface="Calibri"/>
              <a:sym typeface="Calibri"/>
            </a:endParaRPr>
          </a:p>
          <a:p>
            <a:pPr marL="0" lvl="0" indent="0" rtl="0">
              <a:spcBef>
                <a:spcPts val="0"/>
              </a:spcBef>
              <a:spcAft>
                <a:spcPts val="0"/>
              </a:spcAft>
              <a:buNone/>
            </a:pPr>
            <a:endParaRPr dirty="0">
              <a:solidFill>
                <a:srgbClr val="434343"/>
              </a:solidFill>
              <a:latin typeface="Calibri"/>
              <a:ea typeface="Calibri"/>
              <a:cs typeface="Calibri"/>
              <a:sym typeface="Calibri"/>
            </a:endParaRPr>
          </a:p>
          <a:p>
            <a:pPr marL="0" lvl="0" indent="0" rtl="0">
              <a:spcBef>
                <a:spcPts val="0"/>
              </a:spcBef>
              <a:spcAft>
                <a:spcPts val="0"/>
              </a:spcAft>
              <a:buNone/>
            </a:pPr>
            <a:r>
              <a:rPr lang="en-US" sz="2800" b="1" dirty="0">
                <a:solidFill>
                  <a:srgbClr val="434343"/>
                </a:solidFill>
                <a:latin typeface="Calibri"/>
                <a:ea typeface="Calibri"/>
                <a:cs typeface="Calibri"/>
                <a:sym typeface="Calibri"/>
              </a:rPr>
              <a:t>REFLECT</a:t>
            </a:r>
            <a:r>
              <a:rPr lang="en-US" sz="2800" dirty="0">
                <a:solidFill>
                  <a:srgbClr val="434343"/>
                </a:solidFill>
                <a:latin typeface="Calibri"/>
                <a:ea typeface="Calibri"/>
                <a:cs typeface="Calibri"/>
                <a:sym typeface="Calibri"/>
              </a:rPr>
              <a:t> </a:t>
            </a:r>
            <a:endParaRPr sz="2800" dirty="0">
              <a:solidFill>
                <a:srgbClr val="434343"/>
              </a:solidFill>
              <a:latin typeface="Calibri"/>
              <a:ea typeface="Calibri"/>
              <a:cs typeface="Calibri"/>
              <a:sym typeface="Calibri"/>
            </a:endParaRPr>
          </a:p>
          <a:p>
            <a:pPr marL="0" lvl="0" indent="0" rtl="0">
              <a:spcBef>
                <a:spcPts val="0"/>
              </a:spcBef>
              <a:spcAft>
                <a:spcPts val="0"/>
              </a:spcAft>
              <a:buNone/>
            </a:pPr>
            <a:r>
              <a:rPr lang="en-US" dirty="0">
                <a:solidFill>
                  <a:srgbClr val="434343"/>
                </a:solidFill>
                <a:latin typeface="Calibri"/>
                <a:ea typeface="Calibri"/>
                <a:cs typeface="Calibri"/>
                <a:sym typeface="Calibri"/>
              </a:rPr>
              <a:t>Think About What Is Being Learned and Why It Matters </a:t>
            </a:r>
            <a:endParaRPr dirty="0">
              <a:solidFill>
                <a:srgbClr val="434343"/>
              </a:solidFill>
              <a:latin typeface="Calibri"/>
              <a:ea typeface="Calibri"/>
              <a:cs typeface="Calibri"/>
              <a:sym typeface="Calibri"/>
            </a:endParaRPr>
          </a:p>
          <a:p>
            <a:pPr marL="0" lvl="0" indent="0" rtl="0">
              <a:spcBef>
                <a:spcPts val="0"/>
              </a:spcBef>
              <a:spcAft>
                <a:spcPts val="0"/>
              </a:spcAft>
              <a:buNone/>
            </a:pPr>
            <a:endParaRPr dirty="0">
              <a:solidFill>
                <a:srgbClr val="434343"/>
              </a:solidFill>
              <a:latin typeface="Calibri"/>
              <a:ea typeface="Calibri"/>
              <a:cs typeface="Calibri"/>
              <a:sym typeface="Calibri"/>
            </a:endParaRPr>
          </a:p>
          <a:p>
            <a:pPr marL="0" lvl="0" indent="0" rtl="0">
              <a:spcBef>
                <a:spcPts val="0"/>
              </a:spcBef>
              <a:spcAft>
                <a:spcPts val="0"/>
              </a:spcAft>
              <a:buNone/>
            </a:pPr>
            <a:r>
              <a:rPr lang="en-US" sz="2800" b="1" dirty="0">
                <a:solidFill>
                  <a:srgbClr val="434343"/>
                </a:solidFill>
                <a:latin typeface="Calibri"/>
                <a:ea typeface="Calibri"/>
                <a:cs typeface="Calibri"/>
                <a:sym typeface="Calibri"/>
              </a:rPr>
              <a:t>CREATE</a:t>
            </a:r>
            <a:endParaRPr sz="2800" b="1" dirty="0">
              <a:solidFill>
                <a:srgbClr val="434343"/>
              </a:solidFill>
              <a:latin typeface="Calibri"/>
              <a:ea typeface="Calibri"/>
              <a:cs typeface="Calibri"/>
              <a:sym typeface="Calibri"/>
            </a:endParaRPr>
          </a:p>
          <a:p>
            <a:pPr marL="0" lvl="0" indent="0" rtl="0">
              <a:spcBef>
                <a:spcPts val="0"/>
              </a:spcBef>
              <a:spcAft>
                <a:spcPts val="0"/>
              </a:spcAft>
              <a:buNone/>
            </a:pPr>
            <a:r>
              <a:rPr lang="en-US" dirty="0">
                <a:solidFill>
                  <a:srgbClr val="434343"/>
                </a:solidFill>
                <a:latin typeface="Calibri"/>
                <a:ea typeface="Calibri"/>
                <a:cs typeface="Calibri"/>
                <a:sym typeface="Calibri"/>
              </a:rPr>
              <a:t>Forge a Digital Identity </a:t>
            </a:r>
            <a:endParaRPr dirty="0">
              <a:solidFill>
                <a:srgbClr val="434343"/>
              </a:solidFill>
              <a:latin typeface="Calibri"/>
              <a:ea typeface="Calibri"/>
              <a:cs typeface="Calibri"/>
              <a:sym typeface="Calibri"/>
            </a:endParaRPr>
          </a:p>
          <a:p>
            <a:pPr marL="0" lvl="0" indent="0" rtl="0">
              <a:spcBef>
                <a:spcPts val="0"/>
              </a:spcBef>
              <a:spcAft>
                <a:spcPts val="0"/>
              </a:spcAft>
              <a:buNone/>
            </a:pPr>
            <a:endParaRPr dirty="0">
              <a:solidFill>
                <a:srgbClr val="434343"/>
              </a:solidFill>
              <a:latin typeface="Calibri"/>
              <a:ea typeface="Calibri"/>
              <a:cs typeface="Calibri"/>
              <a:sym typeface="Calibri"/>
            </a:endParaRPr>
          </a:p>
        </p:txBody>
      </p:sp>
    </p:spTree>
    <p:extLst>
      <p:ext uri="{BB962C8B-B14F-4D97-AF65-F5344CB8AC3E}">
        <p14:creationId xmlns:p14="http://schemas.microsoft.com/office/powerpoint/2010/main" val="2332485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01B358-9868-CAA3-07CE-88D1D43FFAB0}"/>
              </a:ext>
            </a:extLst>
          </p:cNvPr>
          <p:cNvSpPr>
            <a:spLocks noGrp="1"/>
          </p:cNvSpPr>
          <p:nvPr>
            <p:ph idx="1"/>
          </p:nvPr>
        </p:nvSpPr>
        <p:spPr>
          <a:xfrm>
            <a:off x="1371600" y="2286000"/>
            <a:ext cx="9601200" cy="3998890"/>
          </a:xfrm>
        </p:spPr>
        <p:txBody>
          <a:bodyPr>
            <a:noAutofit/>
          </a:bodyPr>
          <a:lstStyle/>
          <a:p>
            <a:pPr marL="463550" lvl="0" indent="-457200" algn="l" rtl="0">
              <a:lnSpc>
                <a:spcPct val="90000"/>
              </a:lnSpc>
              <a:spcBef>
                <a:spcPts val="1000"/>
              </a:spcBef>
              <a:spcAft>
                <a:spcPts val="1000"/>
              </a:spcAft>
              <a:buSzPct val="100000"/>
              <a:buFont typeface="Wingdings" pitchFamily="2" charset="2"/>
              <a:buChar char="§"/>
            </a:pPr>
            <a:r>
              <a:rPr lang="en-US" sz="2800" dirty="0">
                <a:latin typeface="Montserrat Medium"/>
                <a:ea typeface="Montserrat Medium"/>
                <a:cs typeface="Montserrat Medium"/>
                <a:sym typeface="Montserrat Medium"/>
              </a:rPr>
              <a:t>Required as part of 2019 Gen Ed Program</a:t>
            </a:r>
          </a:p>
          <a:p>
            <a:pPr marL="463550" lvl="0" indent="-457200" algn="l" rtl="0">
              <a:lnSpc>
                <a:spcPct val="90000"/>
              </a:lnSpc>
              <a:spcBef>
                <a:spcPts val="1000"/>
              </a:spcBef>
              <a:spcAft>
                <a:spcPts val="1000"/>
              </a:spcAft>
              <a:buSzPct val="100000"/>
              <a:buFont typeface="Wingdings" pitchFamily="2" charset="2"/>
              <a:buChar char="§"/>
            </a:pPr>
            <a:r>
              <a:rPr lang="en-US" sz="2800" dirty="0">
                <a:latin typeface="Montserrat Medium"/>
                <a:ea typeface="Montserrat Medium"/>
                <a:cs typeface="Montserrat Medium"/>
                <a:sym typeface="Montserrat Medium"/>
              </a:rPr>
              <a:t>Considered High Impact Practice by AAC&amp;U</a:t>
            </a:r>
          </a:p>
          <a:p>
            <a:pPr marL="463550" lvl="0" indent="-457200" algn="l" rtl="0">
              <a:lnSpc>
                <a:spcPct val="100000"/>
              </a:lnSpc>
              <a:spcBef>
                <a:spcPts val="1000"/>
              </a:spcBef>
              <a:spcAft>
                <a:spcPts val="1000"/>
              </a:spcAft>
              <a:buSzPct val="100000"/>
              <a:buFont typeface="Wingdings" pitchFamily="2" charset="2"/>
              <a:buChar char="§"/>
            </a:pPr>
            <a:r>
              <a:rPr lang="en-US" sz="2800" dirty="0">
                <a:latin typeface="Montserrat Medium"/>
                <a:ea typeface="Montserrat Medium"/>
                <a:cs typeface="Montserrat Medium"/>
                <a:sym typeface="Montserrat Medium"/>
              </a:rPr>
              <a:t>Focus on Metacognition: Reflecting on one’s learning leads to more integrated and deeper learning, students make holistic connections across their classes</a:t>
            </a:r>
          </a:p>
          <a:p>
            <a:pPr>
              <a:spcAft>
                <a:spcPts val="1000"/>
              </a:spcAft>
              <a:buSzPct val="100000"/>
              <a:buFont typeface="Wingdings" pitchFamily="2" charset="2"/>
              <a:buChar char="§"/>
            </a:pPr>
            <a:endParaRPr lang="en-US" sz="2800" dirty="0"/>
          </a:p>
        </p:txBody>
      </p:sp>
      <p:sp>
        <p:nvSpPr>
          <p:cNvPr id="4" name="Title 1">
            <a:extLst>
              <a:ext uri="{FF2B5EF4-FFF2-40B4-BE49-F238E27FC236}">
                <a16:creationId xmlns:a16="http://schemas.microsoft.com/office/drawing/2014/main" id="{67DCF3F9-7776-D7DB-CE2A-3CAF1893DB62}"/>
              </a:ext>
            </a:extLst>
          </p:cNvPr>
          <p:cNvSpPr>
            <a:spLocks noGrp="1"/>
          </p:cNvSpPr>
          <p:nvPr>
            <p:ph type="title"/>
          </p:nvPr>
        </p:nvSpPr>
        <p:spPr/>
        <p:txBody>
          <a:bodyPr/>
          <a:lstStyle/>
          <a:p>
            <a:r>
              <a:rPr lang="en-US" dirty="0"/>
              <a:t>What is it and why should we do it?</a:t>
            </a:r>
          </a:p>
        </p:txBody>
      </p:sp>
    </p:spTree>
    <p:extLst>
      <p:ext uri="{BB962C8B-B14F-4D97-AF65-F5344CB8AC3E}">
        <p14:creationId xmlns:p14="http://schemas.microsoft.com/office/powerpoint/2010/main" val="181655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D871B-80C5-9808-E31B-DCB82B543125}"/>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71039C6C-A35E-38E0-EBA5-5C70F3347AE2}"/>
              </a:ext>
            </a:extLst>
          </p:cNvPr>
          <p:cNvSpPr>
            <a:spLocks noGrp="1"/>
          </p:cNvSpPr>
          <p:nvPr>
            <p:ph idx="1"/>
          </p:nvPr>
        </p:nvSpPr>
        <p:spPr/>
        <p:txBody>
          <a:bodyPr>
            <a:noAutofit/>
          </a:bodyPr>
          <a:lstStyle/>
          <a:p>
            <a:pPr marL="412750" lvl="0" indent="-457200" algn="l" rtl="0">
              <a:spcBef>
                <a:spcPts val="1000"/>
              </a:spcBef>
              <a:spcAft>
                <a:spcPts val="0"/>
              </a:spcAft>
              <a:buSzPts val="2500"/>
              <a:buFont typeface="Wingdings" pitchFamily="2" charset="2"/>
              <a:buChar char="§"/>
            </a:pPr>
            <a:r>
              <a:rPr lang="en-US" sz="2800" dirty="0">
                <a:latin typeface="Montserrat Medium"/>
                <a:ea typeface="Montserrat Medium"/>
                <a:cs typeface="Montserrat Medium"/>
                <a:sym typeface="Montserrat Medium"/>
              </a:rPr>
              <a:t>Select an artifact(s) that meets the Gen Ed Goal(s) of your course</a:t>
            </a:r>
          </a:p>
          <a:p>
            <a:pPr marL="943102" lvl="1" indent="-457200">
              <a:spcBef>
                <a:spcPts val="1000"/>
              </a:spcBef>
              <a:spcAft>
                <a:spcPts val="0"/>
              </a:spcAft>
              <a:buSzPts val="2500"/>
              <a:buFont typeface="Wingdings" pitchFamily="2" charset="2"/>
              <a:buChar char="§"/>
            </a:pPr>
            <a:r>
              <a:rPr lang="en-US" sz="2800" dirty="0">
                <a:latin typeface="Montserrat Medium"/>
                <a:ea typeface="Montserrat Medium"/>
                <a:cs typeface="Montserrat Medium"/>
                <a:sym typeface="Montserrat Medium"/>
              </a:rPr>
              <a:t>Choose artifacts that are good representation of the competencies related to that goal</a:t>
            </a:r>
          </a:p>
          <a:p>
            <a:pPr marL="228600" lvl="0" indent="0" algn="l" rtl="0">
              <a:spcBef>
                <a:spcPts val="1000"/>
              </a:spcBef>
              <a:spcAft>
                <a:spcPts val="0"/>
              </a:spcAft>
              <a:buNone/>
            </a:pPr>
            <a:endParaRPr lang="en-US" sz="2800" dirty="0">
              <a:latin typeface="Montserrat Medium"/>
              <a:ea typeface="Montserrat Medium"/>
              <a:cs typeface="Montserrat Medium"/>
              <a:sym typeface="Montserrat Medium"/>
            </a:endParaRPr>
          </a:p>
          <a:p>
            <a:pPr marL="0" indent="0">
              <a:buNone/>
            </a:pPr>
            <a:endParaRPr lang="en-US" sz="2800" dirty="0"/>
          </a:p>
        </p:txBody>
      </p:sp>
    </p:spTree>
    <p:extLst>
      <p:ext uri="{BB962C8B-B14F-4D97-AF65-F5344CB8AC3E}">
        <p14:creationId xmlns:p14="http://schemas.microsoft.com/office/powerpoint/2010/main" val="327027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202EC60B-4216-976D-56B7-0D92261E7337}"/>
              </a:ext>
            </a:extLst>
          </p:cNvPr>
          <p:cNvPicPr>
            <a:picLocks noChangeAspect="1"/>
          </p:cNvPicPr>
          <p:nvPr/>
        </p:nvPicPr>
        <p:blipFill>
          <a:blip r:embed="rId2"/>
          <a:stretch>
            <a:fillRect/>
          </a:stretch>
        </p:blipFill>
        <p:spPr>
          <a:xfrm>
            <a:off x="3323752" y="100895"/>
            <a:ext cx="5212080" cy="4532244"/>
          </a:xfrm>
          <a:prstGeom prst="rect">
            <a:avLst/>
          </a:prstGeom>
        </p:spPr>
      </p:pic>
      <p:pic>
        <p:nvPicPr>
          <p:cNvPr id="32" name="Picture 31">
            <a:extLst>
              <a:ext uri="{FF2B5EF4-FFF2-40B4-BE49-F238E27FC236}">
                <a16:creationId xmlns:a16="http://schemas.microsoft.com/office/drawing/2014/main" id="{311334D0-3A87-2EFF-7842-2D386D8A8394}"/>
              </a:ext>
            </a:extLst>
          </p:cNvPr>
          <p:cNvPicPr>
            <a:picLocks noChangeAspect="1"/>
          </p:cNvPicPr>
          <p:nvPr/>
        </p:nvPicPr>
        <p:blipFill>
          <a:blip r:embed="rId3"/>
          <a:stretch>
            <a:fillRect/>
          </a:stretch>
        </p:blipFill>
        <p:spPr>
          <a:xfrm>
            <a:off x="3323752" y="4587538"/>
            <a:ext cx="5212080" cy="2166337"/>
          </a:xfrm>
          <a:prstGeom prst="rect">
            <a:avLst/>
          </a:prstGeom>
        </p:spPr>
      </p:pic>
      <p:sp>
        <p:nvSpPr>
          <p:cNvPr id="35" name="TextBox 34">
            <a:extLst>
              <a:ext uri="{FF2B5EF4-FFF2-40B4-BE49-F238E27FC236}">
                <a16:creationId xmlns:a16="http://schemas.microsoft.com/office/drawing/2014/main" id="{0B7D0C1A-CBDD-59E1-FAA0-0B7D5986B071}"/>
              </a:ext>
            </a:extLst>
          </p:cNvPr>
          <p:cNvSpPr txBox="1"/>
          <p:nvPr/>
        </p:nvSpPr>
        <p:spPr>
          <a:xfrm>
            <a:off x="8535832" y="457200"/>
            <a:ext cx="3323751" cy="369332"/>
          </a:xfrm>
          <a:prstGeom prst="rect">
            <a:avLst/>
          </a:prstGeom>
          <a:noFill/>
        </p:spPr>
        <p:txBody>
          <a:bodyPr wrap="square" rtlCol="0">
            <a:spAutoFit/>
          </a:bodyPr>
          <a:lstStyle/>
          <a:p>
            <a:r>
              <a:rPr lang="en-US" dirty="0"/>
              <a:t>Standardized by FYE</a:t>
            </a:r>
          </a:p>
        </p:txBody>
      </p:sp>
      <p:sp>
        <p:nvSpPr>
          <p:cNvPr id="36" name="TextBox 35">
            <a:extLst>
              <a:ext uri="{FF2B5EF4-FFF2-40B4-BE49-F238E27FC236}">
                <a16:creationId xmlns:a16="http://schemas.microsoft.com/office/drawing/2014/main" id="{C6C54C25-29C1-16EB-E34E-693C30E0F345}"/>
              </a:ext>
            </a:extLst>
          </p:cNvPr>
          <p:cNvSpPr txBox="1"/>
          <p:nvPr/>
        </p:nvSpPr>
        <p:spPr>
          <a:xfrm>
            <a:off x="8535832" y="6107544"/>
            <a:ext cx="3323751" cy="646331"/>
          </a:xfrm>
          <a:prstGeom prst="rect">
            <a:avLst/>
          </a:prstGeom>
          <a:noFill/>
        </p:spPr>
        <p:txBody>
          <a:bodyPr wrap="square" rtlCol="0">
            <a:spAutoFit/>
          </a:bodyPr>
          <a:lstStyle/>
          <a:p>
            <a:r>
              <a:rPr lang="en-US" dirty="0"/>
              <a:t>Students should upload their Capstone Reflection Assignment</a:t>
            </a:r>
          </a:p>
        </p:txBody>
      </p:sp>
    </p:spTree>
    <p:extLst>
      <p:ext uri="{BB962C8B-B14F-4D97-AF65-F5344CB8AC3E}">
        <p14:creationId xmlns:p14="http://schemas.microsoft.com/office/powerpoint/2010/main" val="34397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D871B-80C5-9808-E31B-DCB82B543125}"/>
              </a:ext>
            </a:extLst>
          </p:cNvPr>
          <p:cNvSpPr>
            <a:spLocks noGrp="1"/>
          </p:cNvSpPr>
          <p:nvPr>
            <p:ph type="title"/>
          </p:nvPr>
        </p:nvSpPr>
        <p:spPr/>
        <p:txBody>
          <a:bodyPr/>
          <a:lstStyle/>
          <a:p>
            <a:r>
              <a:rPr lang="en-US" dirty="0"/>
              <a:t>Faculty Responsibilities</a:t>
            </a:r>
          </a:p>
        </p:txBody>
      </p:sp>
      <p:sp>
        <p:nvSpPr>
          <p:cNvPr id="3" name="Content Placeholder 2">
            <a:extLst>
              <a:ext uri="{FF2B5EF4-FFF2-40B4-BE49-F238E27FC236}">
                <a16:creationId xmlns:a16="http://schemas.microsoft.com/office/drawing/2014/main" id="{71039C6C-A35E-38E0-EBA5-5C70F3347AE2}"/>
              </a:ext>
            </a:extLst>
          </p:cNvPr>
          <p:cNvSpPr>
            <a:spLocks noGrp="1"/>
          </p:cNvSpPr>
          <p:nvPr>
            <p:ph idx="1"/>
          </p:nvPr>
        </p:nvSpPr>
        <p:spPr>
          <a:xfrm>
            <a:off x="1371600" y="2286000"/>
            <a:ext cx="9601200" cy="3886200"/>
          </a:xfrm>
        </p:spPr>
        <p:txBody>
          <a:bodyPr>
            <a:noAutofit/>
          </a:bodyPr>
          <a:lstStyle/>
          <a:p>
            <a:pPr marL="463550" lvl="0" indent="-457200" algn="l" rtl="0">
              <a:lnSpc>
                <a:spcPct val="90000"/>
              </a:lnSpc>
              <a:spcBef>
                <a:spcPts val="1000"/>
              </a:spcBef>
              <a:spcAft>
                <a:spcPts val="0"/>
              </a:spcAft>
              <a:buSzPts val="2500"/>
              <a:buFont typeface="Wingdings" pitchFamily="2" charset="2"/>
              <a:buChar char="§"/>
            </a:pPr>
            <a:r>
              <a:rPr lang="en-US" sz="2800" dirty="0">
                <a:latin typeface="Montserrat Medium"/>
                <a:ea typeface="Montserrat Medium"/>
                <a:cs typeface="Montserrat Medium"/>
                <a:sym typeface="Montserrat Medium"/>
              </a:rPr>
              <a:t>Add syllabus statement: “You must upload [assignment name, or options] to your General Education Google Sites E-Portfolio so you will have it to reflect upon during your Capstone course. If you took FYE at WCU your first year, you should have created your portfolio then. If you have not previously created your portfolio in Google Sites for any reason, please follow these instructions for creating your Portfolio using Google Sites.” </a:t>
            </a:r>
            <a:r>
              <a:rPr lang="en-US" sz="1400" dirty="0">
                <a:latin typeface="Montserrat Medium"/>
                <a:ea typeface="Montserrat Medium"/>
                <a:cs typeface="Montserrat Medium"/>
                <a:sym typeface="Montserrat Medium"/>
              </a:rPr>
              <a:t>[https://d2l.wcupa.edu/d2l/le/content/2513024/</a:t>
            </a:r>
            <a:r>
              <a:rPr lang="en-US" sz="1400" dirty="0" err="1">
                <a:latin typeface="Montserrat Medium"/>
                <a:ea typeface="Montserrat Medium"/>
                <a:cs typeface="Montserrat Medium"/>
                <a:sym typeface="Montserrat Medium"/>
              </a:rPr>
              <a:t>viewContent</a:t>
            </a:r>
            <a:r>
              <a:rPr lang="en-US" sz="1400" dirty="0">
                <a:latin typeface="Montserrat Medium"/>
                <a:ea typeface="Montserrat Medium"/>
                <a:cs typeface="Montserrat Medium"/>
                <a:sym typeface="Montserrat Medium"/>
              </a:rPr>
              <a:t>/25587891/View]</a:t>
            </a:r>
          </a:p>
          <a:p>
            <a:endParaRPr lang="en-US" sz="2800" dirty="0"/>
          </a:p>
        </p:txBody>
      </p:sp>
    </p:spTree>
    <p:extLst>
      <p:ext uri="{BB962C8B-B14F-4D97-AF65-F5344CB8AC3E}">
        <p14:creationId xmlns:p14="http://schemas.microsoft.com/office/powerpoint/2010/main" val="413714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2E3E1-3AE2-1D4B-9A1A-CA030695DCBC}"/>
              </a:ext>
            </a:extLst>
          </p:cNvPr>
          <p:cNvSpPr>
            <a:spLocks noGrp="1"/>
          </p:cNvSpPr>
          <p:nvPr>
            <p:ph type="title"/>
          </p:nvPr>
        </p:nvSpPr>
        <p:spPr/>
        <p:txBody>
          <a:bodyPr/>
          <a:lstStyle/>
          <a:p>
            <a:r>
              <a:rPr lang="en-US" dirty="0"/>
              <a:t>Where can I find this information?</a:t>
            </a:r>
          </a:p>
        </p:txBody>
      </p:sp>
      <p:pic>
        <p:nvPicPr>
          <p:cNvPr id="5" name="Picture 4">
            <a:extLst>
              <a:ext uri="{FF2B5EF4-FFF2-40B4-BE49-F238E27FC236}">
                <a16:creationId xmlns:a16="http://schemas.microsoft.com/office/drawing/2014/main" id="{81B33372-1494-6B53-1321-BBCAC482C8EF}"/>
              </a:ext>
            </a:extLst>
          </p:cNvPr>
          <p:cNvPicPr>
            <a:picLocks noChangeAspect="1"/>
          </p:cNvPicPr>
          <p:nvPr/>
        </p:nvPicPr>
        <p:blipFill>
          <a:blip r:embed="rId2"/>
          <a:stretch>
            <a:fillRect/>
          </a:stretch>
        </p:blipFill>
        <p:spPr>
          <a:xfrm>
            <a:off x="1620564" y="2171700"/>
            <a:ext cx="9352236" cy="2932052"/>
          </a:xfrm>
          <a:prstGeom prst="rect">
            <a:avLst/>
          </a:prstGeom>
        </p:spPr>
      </p:pic>
      <p:sp>
        <p:nvSpPr>
          <p:cNvPr id="8" name="Oval 7">
            <a:extLst>
              <a:ext uri="{FF2B5EF4-FFF2-40B4-BE49-F238E27FC236}">
                <a16:creationId xmlns:a16="http://schemas.microsoft.com/office/drawing/2014/main" id="{65881482-F274-2C85-021C-38E65E13C042}"/>
              </a:ext>
            </a:extLst>
          </p:cNvPr>
          <p:cNvSpPr/>
          <p:nvPr/>
        </p:nvSpPr>
        <p:spPr>
          <a:xfrm>
            <a:off x="4038600" y="4476750"/>
            <a:ext cx="2781300" cy="8382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9840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2E3E1-3AE2-1D4B-9A1A-CA030695DCBC}"/>
              </a:ext>
            </a:extLst>
          </p:cNvPr>
          <p:cNvSpPr>
            <a:spLocks noGrp="1"/>
          </p:cNvSpPr>
          <p:nvPr>
            <p:ph type="title"/>
          </p:nvPr>
        </p:nvSpPr>
        <p:spPr/>
        <p:txBody>
          <a:bodyPr/>
          <a:lstStyle/>
          <a:p>
            <a:r>
              <a:rPr lang="en-US" dirty="0"/>
              <a:t>Where can I find this information?</a:t>
            </a:r>
          </a:p>
        </p:txBody>
      </p:sp>
      <p:pic>
        <p:nvPicPr>
          <p:cNvPr id="7" name="Picture 6">
            <a:extLst>
              <a:ext uri="{FF2B5EF4-FFF2-40B4-BE49-F238E27FC236}">
                <a16:creationId xmlns:a16="http://schemas.microsoft.com/office/drawing/2014/main" id="{1452010E-53AB-1660-40A1-CEFA4C366609}"/>
              </a:ext>
            </a:extLst>
          </p:cNvPr>
          <p:cNvPicPr>
            <a:picLocks noChangeAspect="1"/>
          </p:cNvPicPr>
          <p:nvPr/>
        </p:nvPicPr>
        <p:blipFill>
          <a:blip r:embed="rId2"/>
          <a:stretch>
            <a:fillRect/>
          </a:stretch>
        </p:blipFill>
        <p:spPr>
          <a:xfrm>
            <a:off x="1371600" y="1610990"/>
            <a:ext cx="9926708" cy="4789809"/>
          </a:xfrm>
          <a:prstGeom prst="rect">
            <a:avLst/>
          </a:prstGeom>
        </p:spPr>
      </p:pic>
      <p:sp>
        <p:nvSpPr>
          <p:cNvPr id="6" name="Oval 5">
            <a:extLst>
              <a:ext uri="{FF2B5EF4-FFF2-40B4-BE49-F238E27FC236}">
                <a16:creationId xmlns:a16="http://schemas.microsoft.com/office/drawing/2014/main" id="{2B67FD9A-BB84-2833-035B-9C251374F2BE}"/>
              </a:ext>
            </a:extLst>
          </p:cNvPr>
          <p:cNvSpPr/>
          <p:nvPr/>
        </p:nvSpPr>
        <p:spPr>
          <a:xfrm>
            <a:off x="3553654" y="3848101"/>
            <a:ext cx="2781300" cy="83820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562D5173-1D21-A949-4880-020577F4FEA5}"/>
              </a:ext>
            </a:extLst>
          </p:cNvPr>
          <p:cNvSpPr/>
          <p:nvPr/>
        </p:nvSpPr>
        <p:spPr>
          <a:xfrm>
            <a:off x="6334953" y="4686301"/>
            <a:ext cx="2332797" cy="1676401"/>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55469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{203E34F7-DDD6-AE4F-AAEA-D620EF4728FD}tf10001072</Template>
  <TotalTime>48</TotalTime>
  <Words>409</Words>
  <Application>Microsoft Macintosh PowerPoint</Application>
  <PresentationFormat>Widescreen</PresentationFormat>
  <Paragraphs>39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Franklin Gothic Book</vt:lpstr>
      <vt:lpstr>Montserrat Medium</vt:lpstr>
      <vt:lpstr>Wingdings</vt:lpstr>
      <vt:lpstr>Crop</vt:lpstr>
      <vt:lpstr>Gen Ed Portfolio q &amp; a</vt:lpstr>
      <vt:lpstr>What is it and why should we do it?</vt:lpstr>
      <vt:lpstr>What is it and why should we do it?</vt:lpstr>
      <vt:lpstr>What is it and why should we do it?</vt:lpstr>
      <vt:lpstr>Faculty Responsibilities</vt:lpstr>
      <vt:lpstr>PowerPoint Presentation</vt:lpstr>
      <vt:lpstr>Faculty Responsibilities</vt:lpstr>
      <vt:lpstr>Where can I find this information?</vt:lpstr>
      <vt:lpstr>Where can I find this information?</vt:lpstr>
      <vt:lpstr>Help for students</vt:lpstr>
      <vt:lpstr>Help For Faculty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 Ed Portfolio q &amp; a</dc:title>
  <dc:creator>Mitchell, Karen J.</dc:creator>
  <cp:lastModifiedBy>Mitchell, Karen J.</cp:lastModifiedBy>
  <cp:revision>4</cp:revision>
  <dcterms:created xsi:type="dcterms:W3CDTF">2024-08-22T19:10:01Z</dcterms:created>
  <dcterms:modified xsi:type="dcterms:W3CDTF">2024-08-23T14:58:01Z</dcterms:modified>
</cp:coreProperties>
</file>