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Montserrat" pitchFamily="2" charset="77"/>
      <p:regular r:id="rId18"/>
      <p:bold r:id="rId19"/>
      <p:italic r:id="rId20"/>
      <p:boldItalic r:id="rId21"/>
    </p:embeddedFont>
    <p:embeddedFont>
      <p:font typeface="Montserrat Medium" panose="020F0502020204030204" pitchFamily="34" charset="0"/>
      <p:regular r:id="rId22"/>
      <p:bold r:id="rId23"/>
      <p:italic r:id="rId24"/>
      <p:boldItalic r:id="rId25"/>
    </p:embeddedFont>
    <p:embeddedFont>
      <p:font typeface="Montserrat SemiBold"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120" d="100"/>
          <a:sy n="120" d="100"/>
        </p:scale>
        <p:origin x="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f280b3a6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2f280b3a68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f280b3a685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f280b3a685_0_2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f280b3a685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2f280b3a685_0_2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280b3a68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2f280b3a685_0_2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f280b3a68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2f280b3a685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f280b3a685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2f280b3a685_0_2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f280b3a685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2f280b3a685_0_2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f280b3a685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2f280b3a685_0_2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sites.google.com/wcupa.edu/teiganhurst/home?authuser=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3"/>
        <p:cNvGrpSpPr/>
        <p:nvPr/>
      </p:nvGrpSpPr>
      <p:grpSpPr>
        <a:xfrm>
          <a:off x="0" y="0"/>
          <a:ext cx="0" cy="0"/>
          <a:chOff x="0" y="0"/>
          <a:chExt cx="0" cy="0"/>
        </a:xfrm>
      </p:grpSpPr>
      <p:sp>
        <p:nvSpPr>
          <p:cNvPr id="84" name="Google Shape;84;p13"/>
          <p:cNvSpPr/>
          <p:nvPr/>
        </p:nvSpPr>
        <p:spPr>
          <a:xfrm>
            <a:off x="1499" y="-565550"/>
            <a:ext cx="12189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3"/>
          <p:cNvSpPr txBox="1">
            <a:spLocks noGrp="1"/>
          </p:cNvSpPr>
          <p:nvPr>
            <p:ph type="ctrTitle"/>
          </p:nvPr>
        </p:nvSpPr>
        <p:spPr>
          <a:xfrm>
            <a:off x="5354949" y="496775"/>
            <a:ext cx="6837000" cy="33432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sz="5200" b="1">
                <a:latin typeface="Arial"/>
                <a:ea typeface="Arial"/>
                <a:cs typeface="Arial"/>
                <a:sym typeface="Arial"/>
              </a:rPr>
              <a:t>GENERAL </a:t>
            </a:r>
            <a:br>
              <a:rPr lang="en-US" sz="5200" b="1">
                <a:latin typeface="Arial"/>
                <a:ea typeface="Arial"/>
                <a:cs typeface="Arial"/>
                <a:sym typeface="Arial"/>
              </a:rPr>
            </a:br>
            <a:r>
              <a:rPr lang="en-US" sz="5200" b="1">
                <a:latin typeface="Arial"/>
                <a:ea typeface="Arial"/>
                <a:cs typeface="Arial"/>
                <a:sym typeface="Arial"/>
              </a:rPr>
              <a:t>EDUCATION PORTFOLIO</a:t>
            </a:r>
            <a:r>
              <a:rPr lang="en-US" sz="5200">
                <a:latin typeface="Arial"/>
                <a:ea typeface="Arial"/>
                <a:cs typeface="Arial"/>
                <a:sym typeface="Arial"/>
              </a:rPr>
              <a:t> </a:t>
            </a:r>
            <a:endParaRPr sz="5200">
              <a:latin typeface="Arial"/>
              <a:ea typeface="Arial"/>
              <a:cs typeface="Arial"/>
              <a:sym typeface="Arial"/>
            </a:endParaRPr>
          </a:p>
          <a:p>
            <a:pPr marL="0" lvl="0" indent="0" algn="l" rtl="0">
              <a:lnSpc>
                <a:spcPct val="90000"/>
              </a:lnSpc>
              <a:spcBef>
                <a:spcPts val="0"/>
              </a:spcBef>
              <a:spcAft>
                <a:spcPts val="0"/>
              </a:spcAft>
              <a:buClr>
                <a:schemeClr val="lt1"/>
              </a:buClr>
              <a:buSzPct val="100000"/>
              <a:buFont typeface="Arial"/>
              <a:buNone/>
            </a:pPr>
            <a:endParaRPr sz="5200" b="1">
              <a:latin typeface="Arial"/>
              <a:ea typeface="Arial"/>
              <a:cs typeface="Arial"/>
              <a:sym typeface="Arial"/>
            </a:endParaRPr>
          </a:p>
          <a:p>
            <a:pPr marL="0" lvl="0" indent="0" algn="l" rtl="0">
              <a:lnSpc>
                <a:spcPct val="90000"/>
              </a:lnSpc>
              <a:spcBef>
                <a:spcPts val="0"/>
              </a:spcBef>
              <a:spcAft>
                <a:spcPts val="0"/>
              </a:spcAft>
              <a:buClr>
                <a:schemeClr val="lt1"/>
              </a:buClr>
              <a:buSzPct val="100000"/>
              <a:buFont typeface="Arial"/>
              <a:buNone/>
            </a:pPr>
            <a:r>
              <a:rPr lang="en-US" sz="5200" b="1">
                <a:latin typeface="Arial"/>
                <a:ea typeface="Arial"/>
                <a:cs typeface="Arial"/>
                <a:sym typeface="Arial"/>
              </a:rPr>
              <a:t>INFO SESSION/ Q&amp;A</a:t>
            </a:r>
            <a:endParaRPr sz="5200" b="1">
              <a:latin typeface="Arial"/>
              <a:ea typeface="Arial"/>
              <a:cs typeface="Arial"/>
              <a:sym typeface="Arial"/>
            </a:endParaRPr>
          </a:p>
        </p:txBody>
      </p:sp>
      <p:sp>
        <p:nvSpPr>
          <p:cNvPr id="86" name="Google Shape;86;p13"/>
          <p:cNvSpPr txBox="1">
            <a:spLocks noGrp="1"/>
          </p:cNvSpPr>
          <p:nvPr>
            <p:ph type="subTitle" idx="1"/>
          </p:nvPr>
        </p:nvSpPr>
        <p:spPr>
          <a:xfrm>
            <a:off x="5354950" y="4067025"/>
            <a:ext cx="7199100" cy="2494800"/>
          </a:xfrm>
          <a:prstGeom prst="rect">
            <a:avLst/>
          </a:prstGeom>
          <a:noFill/>
          <a:ln>
            <a:noFill/>
          </a:ln>
        </p:spPr>
        <p:txBody>
          <a:bodyPr spcFirstLastPara="1" wrap="square" lIns="91425" tIns="45700" rIns="91425" bIns="45700" anchor="t" anchorCtr="0">
            <a:normAutofit fontScale="40000" lnSpcReduction="10000"/>
          </a:bodyPr>
          <a:lstStyle/>
          <a:p>
            <a:pPr marL="0" lvl="0" indent="0" algn="l" rtl="0">
              <a:lnSpc>
                <a:spcPct val="90000"/>
              </a:lnSpc>
              <a:spcBef>
                <a:spcPts val="0"/>
              </a:spcBef>
              <a:spcAft>
                <a:spcPts val="0"/>
              </a:spcAft>
              <a:buClr>
                <a:schemeClr val="lt1"/>
              </a:buClr>
              <a:buSzPct val="100000"/>
              <a:buNone/>
            </a:pPr>
            <a:r>
              <a:rPr lang="en-US">
                <a:latin typeface="Arial"/>
                <a:ea typeface="Arial"/>
                <a:cs typeface="Arial"/>
                <a:sym typeface="Arial"/>
              </a:rPr>
              <a:t> </a:t>
            </a:r>
            <a:endParaRPr/>
          </a:p>
          <a:p>
            <a:pPr marL="0" lvl="0" indent="0" algn="l" rtl="0">
              <a:lnSpc>
                <a:spcPct val="90000"/>
              </a:lnSpc>
              <a:spcBef>
                <a:spcPts val="1000"/>
              </a:spcBef>
              <a:spcAft>
                <a:spcPts val="0"/>
              </a:spcAft>
              <a:buClr>
                <a:schemeClr val="lt1"/>
              </a:buClr>
              <a:buSzPct val="100000"/>
              <a:buNone/>
            </a:pPr>
            <a:endParaRPr>
              <a:latin typeface="Arial"/>
              <a:ea typeface="Arial"/>
              <a:cs typeface="Arial"/>
              <a:sym typeface="Arial"/>
            </a:endParaRPr>
          </a:p>
          <a:p>
            <a:pPr marL="0" lvl="0" indent="0" algn="l" rtl="0">
              <a:lnSpc>
                <a:spcPct val="90000"/>
              </a:lnSpc>
              <a:spcBef>
                <a:spcPts val="1000"/>
              </a:spcBef>
              <a:spcAft>
                <a:spcPts val="0"/>
              </a:spcAft>
              <a:buClr>
                <a:schemeClr val="lt1"/>
              </a:buClr>
              <a:buSzPct val="60968"/>
              <a:buNone/>
            </a:pPr>
            <a:r>
              <a:rPr lang="en-US" sz="3936">
                <a:latin typeface="Arial"/>
                <a:ea typeface="Arial"/>
                <a:cs typeface="Arial"/>
                <a:sym typeface="Arial"/>
              </a:rPr>
              <a:t>Janneken Smucker</a:t>
            </a:r>
            <a:endParaRPr sz="3936"/>
          </a:p>
          <a:p>
            <a:pPr marL="0" lvl="0" indent="0" algn="l" rtl="0">
              <a:lnSpc>
                <a:spcPct val="90000"/>
              </a:lnSpc>
              <a:spcBef>
                <a:spcPts val="1000"/>
              </a:spcBef>
              <a:spcAft>
                <a:spcPts val="0"/>
              </a:spcAft>
              <a:buClr>
                <a:schemeClr val="lt1"/>
              </a:buClr>
              <a:buSzPct val="60968"/>
              <a:buNone/>
            </a:pPr>
            <a:r>
              <a:rPr lang="en-US" sz="3936">
                <a:latin typeface="Arial"/>
                <a:ea typeface="Arial"/>
                <a:cs typeface="Arial"/>
                <a:sym typeface="Arial"/>
              </a:rPr>
              <a:t>Director of e-portfolio, West Chester University</a:t>
            </a:r>
            <a:endParaRPr sz="3936">
              <a:latin typeface="Arial"/>
              <a:ea typeface="Arial"/>
              <a:cs typeface="Arial"/>
              <a:sym typeface="Arial"/>
            </a:endParaRPr>
          </a:p>
          <a:p>
            <a:pPr marL="0" lvl="0" indent="0" algn="l" rtl="0">
              <a:lnSpc>
                <a:spcPct val="90000"/>
              </a:lnSpc>
              <a:spcBef>
                <a:spcPts val="1000"/>
              </a:spcBef>
              <a:spcAft>
                <a:spcPts val="0"/>
              </a:spcAft>
              <a:buClr>
                <a:schemeClr val="lt1"/>
              </a:buClr>
              <a:buSzPct val="60968"/>
              <a:buNone/>
            </a:pPr>
            <a:r>
              <a:rPr lang="en-US" sz="3936">
                <a:latin typeface="Arial"/>
                <a:ea typeface="Arial"/>
                <a:cs typeface="Arial"/>
                <a:sym typeface="Arial"/>
              </a:rPr>
              <a:t>Summer 2024</a:t>
            </a:r>
            <a:endParaRPr sz="3936">
              <a:latin typeface="Arial"/>
              <a:ea typeface="Arial"/>
              <a:cs typeface="Arial"/>
              <a:sym typeface="Arial"/>
            </a:endParaRPr>
          </a:p>
          <a:p>
            <a:pPr marL="0" lvl="0" indent="0" algn="l" rtl="0">
              <a:lnSpc>
                <a:spcPct val="150000"/>
              </a:lnSpc>
              <a:spcBef>
                <a:spcPts val="1000"/>
              </a:spcBef>
              <a:spcAft>
                <a:spcPts val="0"/>
              </a:spcAft>
              <a:buClr>
                <a:schemeClr val="lt1"/>
              </a:buClr>
              <a:buSzPct val="60968"/>
              <a:buNone/>
            </a:pPr>
            <a:br>
              <a:rPr lang="en-US" sz="3936">
                <a:latin typeface="Arial"/>
                <a:ea typeface="Arial"/>
                <a:cs typeface="Arial"/>
                <a:sym typeface="Arial"/>
              </a:rPr>
            </a:br>
            <a:r>
              <a:rPr lang="en-US" sz="3936">
                <a:latin typeface="Arial"/>
                <a:ea typeface="Arial"/>
                <a:cs typeface="Arial"/>
                <a:sym typeface="Arial"/>
              </a:rPr>
              <a:t>With advice and assistance from WCU’s e-portfolio team</a:t>
            </a:r>
            <a:br>
              <a:rPr lang="en-US" sz="3936">
                <a:latin typeface="Arial"/>
                <a:ea typeface="Arial"/>
                <a:cs typeface="Arial"/>
                <a:sym typeface="Arial"/>
              </a:rPr>
            </a:br>
            <a:r>
              <a:rPr lang="en-US" sz="3936">
                <a:latin typeface="Arial"/>
                <a:ea typeface="Arial"/>
                <a:cs typeface="Arial"/>
                <a:sym typeface="Arial"/>
              </a:rPr>
              <a:t>Maria Cabrera, Shannon Mrkich, Tom Pantazes + Ilknur Sancak-Marusa</a:t>
            </a:r>
            <a:endParaRPr sz="3936"/>
          </a:p>
        </p:txBody>
      </p:sp>
      <p:pic>
        <p:nvPicPr>
          <p:cNvPr id="87" name="Google Shape;87;p13" descr="Map&#10;&#10;Description automatically generated"/>
          <p:cNvPicPr preferRelativeResize="0"/>
          <p:nvPr/>
        </p:nvPicPr>
        <p:blipFill rotWithShape="1">
          <a:blip r:embed="rId3">
            <a:alphaModFix/>
          </a:blip>
          <a:srcRect t="770" b="70900"/>
          <a:stretch/>
        </p:blipFill>
        <p:spPr>
          <a:xfrm>
            <a:off x="-12" y="2593745"/>
            <a:ext cx="4992976" cy="1978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1653363" y="594360"/>
            <a:ext cx="9367200" cy="1188600"/>
          </a:xfrm>
          <a:prstGeom prst="rect">
            <a:avLst/>
          </a:prstGeom>
          <a:noFill/>
          <a:ln>
            <a:noFill/>
          </a:ln>
        </p:spPr>
        <p:txBody>
          <a:bodyPr spcFirstLastPara="1" wrap="square" lIns="91425" tIns="45700" rIns="91425" bIns="45700" anchor="ctr" anchorCtr="0">
            <a:normAutofit fontScale="90000"/>
          </a:bodyPr>
          <a:lstStyle/>
          <a:p>
            <a:pPr marL="228600" lvl="0" indent="0" algn="l" rtl="0">
              <a:spcBef>
                <a:spcPts val="1000"/>
              </a:spcBef>
              <a:spcAft>
                <a:spcPts val="0"/>
              </a:spcAft>
              <a:buNone/>
            </a:pPr>
            <a:endParaRPr sz="4800">
              <a:latin typeface="Montserrat Medium"/>
              <a:ea typeface="Montserrat Medium"/>
              <a:cs typeface="Montserrat Medium"/>
              <a:sym typeface="Montserrat Medium"/>
            </a:endParaRPr>
          </a:p>
          <a:p>
            <a:pPr marL="228600" lvl="0" indent="0" algn="l" rtl="0">
              <a:spcBef>
                <a:spcPts val="1000"/>
              </a:spcBef>
              <a:spcAft>
                <a:spcPts val="0"/>
              </a:spcAft>
              <a:buNone/>
            </a:pPr>
            <a:r>
              <a:rPr lang="en-US" sz="4800">
                <a:latin typeface="Montserrat SemiBold"/>
                <a:ea typeface="Montserrat SemiBold"/>
                <a:cs typeface="Montserrat SemiBold"/>
                <a:sym typeface="Montserrat SemiBold"/>
              </a:rPr>
              <a:t>What’s my responsibility?</a:t>
            </a:r>
            <a:endParaRPr sz="4800">
              <a:latin typeface="Montserrat SemiBold"/>
              <a:ea typeface="Montserrat SemiBold"/>
              <a:cs typeface="Montserrat SemiBold"/>
              <a:sym typeface="Montserrat SemiBold"/>
            </a:endParaRPr>
          </a:p>
          <a:p>
            <a:pPr marL="0" lvl="0" indent="0" algn="l" rtl="0">
              <a:spcBef>
                <a:spcPts val="1000"/>
              </a:spcBef>
              <a:spcAft>
                <a:spcPts val="0"/>
              </a:spcAft>
              <a:buNone/>
            </a:pPr>
            <a:endParaRPr sz="4800">
              <a:latin typeface="Montserrat Medium"/>
              <a:ea typeface="Montserrat Medium"/>
              <a:cs typeface="Montserrat Medium"/>
              <a:sym typeface="Montserrat Medium"/>
            </a:endParaRPr>
          </a:p>
          <a:p>
            <a:pPr marL="0" lvl="0" indent="0" algn="l" rtl="0">
              <a:lnSpc>
                <a:spcPct val="90000"/>
              </a:lnSpc>
              <a:spcBef>
                <a:spcPts val="0"/>
              </a:spcBef>
              <a:spcAft>
                <a:spcPts val="0"/>
              </a:spcAft>
              <a:buClr>
                <a:schemeClr val="lt1"/>
              </a:buClr>
              <a:buSzPct val="100000"/>
              <a:buFont typeface="Arial"/>
              <a:buNone/>
            </a:pPr>
            <a:endParaRPr>
              <a:latin typeface="Arial"/>
              <a:ea typeface="Arial"/>
              <a:cs typeface="Arial"/>
              <a:sym typeface="Arial"/>
            </a:endParaRPr>
          </a:p>
        </p:txBody>
      </p:sp>
      <p:sp>
        <p:nvSpPr>
          <p:cNvPr id="168" name="Google Shape;168;p22"/>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22"/>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22"/>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22"/>
          <p:cNvSpPr txBox="1">
            <a:spLocks noGrp="1"/>
          </p:cNvSpPr>
          <p:nvPr>
            <p:ph type="body" idx="1"/>
          </p:nvPr>
        </p:nvSpPr>
        <p:spPr>
          <a:xfrm>
            <a:off x="1241950" y="1844050"/>
            <a:ext cx="10804800" cy="4316100"/>
          </a:xfrm>
          <a:prstGeom prst="rect">
            <a:avLst/>
          </a:prstGeom>
          <a:noFill/>
          <a:ln>
            <a:noFill/>
          </a:ln>
        </p:spPr>
        <p:txBody>
          <a:bodyPr spcFirstLastPara="1" wrap="square" lIns="91425" tIns="45700" rIns="91425" bIns="45700" anchor="t" anchorCtr="0">
            <a:noAutofit/>
          </a:bodyPr>
          <a:lstStyle/>
          <a:p>
            <a:pPr marL="228600" lvl="0" indent="-222250" algn="l" rtl="0">
              <a:lnSpc>
                <a:spcPct val="100000"/>
              </a:lnSpc>
              <a:spcBef>
                <a:spcPts val="1000"/>
              </a:spcBef>
              <a:spcAft>
                <a:spcPts val="0"/>
              </a:spcAft>
              <a:buSzPts val="2500"/>
              <a:buFont typeface="Montserrat Medium"/>
              <a:buChar char="•"/>
            </a:pPr>
            <a:r>
              <a:rPr lang="en-US" sz="2500">
                <a:latin typeface="Montserrat Medium"/>
                <a:ea typeface="Montserrat Medium"/>
                <a:cs typeface="Montserrat Medium"/>
                <a:sym typeface="Montserrat Medium"/>
              </a:rPr>
              <a:t>Consider adding a reflection component to accompany the artifact; does not need to be graded</a:t>
            </a:r>
            <a:endParaRPr sz="2500">
              <a:latin typeface="Montserrat Medium"/>
              <a:ea typeface="Montserrat Medium"/>
              <a:cs typeface="Montserrat Medium"/>
              <a:sym typeface="Montserrat Medium"/>
            </a:endParaRPr>
          </a:p>
          <a:p>
            <a:pPr marL="228600" lvl="0" indent="0" algn="l" rtl="0">
              <a:lnSpc>
                <a:spcPct val="100000"/>
              </a:lnSpc>
              <a:spcBef>
                <a:spcPts val="1000"/>
              </a:spcBef>
              <a:spcAft>
                <a:spcPts val="0"/>
              </a:spcAft>
              <a:buNone/>
            </a:pPr>
            <a:endParaRPr sz="2500">
              <a:latin typeface="Montserrat Medium"/>
              <a:ea typeface="Montserrat Medium"/>
              <a:cs typeface="Montserrat Medium"/>
              <a:sym typeface="Montserrat Medium"/>
            </a:endParaRPr>
          </a:p>
          <a:p>
            <a:pPr marL="228600" lvl="0" indent="-273050" algn="l" rtl="0">
              <a:lnSpc>
                <a:spcPct val="100000"/>
              </a:lnSpc>
              <a:spcBef>
                <a:spcPts val="1000"/>
              </a:spcBef>
              <a:spcAft>
                <a:spcPts val="0"/>
              </a:spcAft>
              <a:buSzPts val="2500"/>
              <a:buFont typeface="Montserrat Medium"/>
              <a:buChar char="•"/>
            </a:pPr>
            <a:r>
              <a:rPr lang="en-US" sz="2500">
                <a:latin typeface="Montserrat Medium"/>
                <a:ea typeface="Montserrat Medium"/>
                <a:cs typeface="Montserrat Medium"/>
                <a:sym typeface="Montserrat Medium"/>
              </a:rPr>
              <a:t>Remind students to upload their artifact to GEP; you may, but are not required to, incentivize GEP uploading by making it a graded assignment or offering extra credit if students share the link to the GEP</a:t>
            </a:r>
            <a:endParaRPr sz="2500">
              <a:latin typeface="Montserrat Medium"/>
              <a:ea typeface="Montserrat Medium"/>
              <a:cs typeface="Montserrat Medium"/>
              <a:sym typeface="Montserrat Medium"/>
            </a:endParaRPr>
          </a:p>
          <a:p>
            <a:pPr marL="228600" lvl="0" indent="0" algn="l" rtl="0">
              <a:lnSpc>
                <a:spcPct val="100000"/>
              </a:lnSpc>
              <a:spcBef>
                <a:spcPts val="1000"/>
              </a:spcBef>
              <a:spcAft>
                <a:spcPts val="0"/>
              </a:spcAft>
              <a:buNone/>
            </a:pPr>
            <a:endParaRPr sz="2500">
              <a:latin typeface="Montserrat Medium"/>
              <a:ea typeface="Montserrat Medium"/>
              <a:cs typeface="Montserrat Medium"/>
              <a:sym typeface="Montserrat Medium"/>
            </a:endParaRPr>
          </a:p>
          <a:p>
            <a:pPr marL="228600" lvl="0" indent="-273050" algn="l" rtl="0">
              <a:spcBef>
                <a:spcPts val="1000"/>
              </a:spcBef>
              <a:spcAft>
                <a:spcPts val="0"/>
              </a:spcAft>
              <a:buSzPts val="2500"/>
              <a:buFont typeface="Montserrat Medium"/>
              <a:buChar char="•"/>
            </a:pPr>
            <a:r>
              <a:rPr lang="en-US" sz="2600">
                <a:latin typeface="Montserrat Medium"/>
                <a:ea typeface="Montserrat Medium"/>
                <a:cs typeface="Montserrat Medium"/>
                <a:sym typeface="Montserrat Medium"/>
              </a:rPr>
              <a:t>Point students without GEPs (including transfer students) to the GEP tutorial site </a:t>
            </a:r>
            <a:endParaRPr sz="2500">
              <a:latin typeface="Montserrat Medium"/>
              <a:ea typeface="Montserrat Medium"/>
              <a:cs typeface="Montserrat Medium"/>
              <a:sym typeface="Montserrat Medium"/>
            </a:endParaRPr>
          </a:p>
          <a:p>
            <a:pPr marL="0" lvl="0" indent="0" algn="l" rtl="0">
              <a:spcBef>
                <a:spcPts val="1000"/>
              </a:spcBef>
              <a:spcAft>
                <a:spcPts val="0"/>
              </a:spcAft>
              <a:buClr>
                <a:schemeClr val="dk1"/>
              </a:buClr>
              <a:buSzPts val="1100"/>
              <a:buFont typeface="Arial"/>
              <a:buNone/>
            </a:pPr>
            <a:endParaRPr sz="2500">
              <a:latin typeface="Montserrat Medium"/>
              <a:ea typeface="Montserrat Medium"/>
              <a:cs typeface="Montserrat Medium"/>
              <a:sym typeface="Montserrat Medium"/>
            </a:endParaRPr>
          </a:p>
          <a:p>
            <a:pPr marL="685800" lvl="0" indent="0" algn="l" rtl="0">
              <a:spcBef>
                <a:spcPts val="1000"/>
              </a:spcBef>
              <a:spcAft>
                <a:spcPts val="0"/>
              </a:spcAft>
              <a:buClr>
                <a:schemeClr val="dk1"/>
              </a:buClr>
              <a:buSzPts val="1100"/>
              <a:buFont typeface="Arial"/>
              <a:buNone/>
            </a:pPr>
            <a:endParaRPr sz="2500">
              <a:latin typeface="Montserrat Medium"/>
              <a:ea typeface="Montserrat Medium"/>
              <a:cs typeface="Montserrat Medium"/>
              <a:sym typeface="Montserrat Medium"/>
            </a:endParaRPr>
          </a:p>
          <a:p>
            <a:pPr marL="0" lvl="0" indent="0" algn="l" rtl="0">
              <a:spcBef>
                <a:spcPts val="1000"/>
              </a:spcBef>
              <a:spcAft>
                <a:spcPts val="0"/>
              </a:spcAft>
              <a:buNone/>
            </a:pPr>
            <a:endParaRPr sz="2500">
              <a:latin typeface="Montserrat Medium"/>
              <a:ea typeface="Montserrat Medium"/>
              <a:cs typeface="Montserrat Medium"/>
              <a:sym typeface="Montserrat Medium"/>
            </a:endParaRPr>
          </a:p>
          <a:p>
            <a:pPr marL="228600" lvl="0" indent="-63500" algn="l" rtl="0">
              <a:spcBef>
                <a:spcPts val="1000"/>
              </a:spcBef>
              <a:spcAft>
                <a:spcPts val="0"/>
              </a:spcAft>
              <a:buClr>
                <a:schemeClr val="lt1"/>
              </a:buClr>
              <a:buSzPts val="2600"/>
              <a:buNone/>
            </a:pPr>
            <a:endParaRPr sz="2500">
              <a:latin typeface="Montserrat Medium"/>
              <a:ea typeface="Montserrat Medium"/>
              <a:cs typeface="Montserrat Medium"/>
              <a:sym typeface="Montserrat Medium"/>
            </a:endParaRPr>
          </a:p>
          <a:p>
            <a:pPr marL="228600" lvl="0" indent="-63500" algn="l" rtl="0">
              <a:lnSpc>
                <a:spcPct val="90000"/>
              </a:lnSpc>
              <a:spcBef>
                <a:spcPts val="1000"/>
              </a:spcBef>
              <a:spcAft>
                <a:spcPts val="0"/>
              </a:spcAft>
              <a:buClr>
                <a:schemeClr val="lt1"/>
              </a:buClr>
              <a:buSzPts val="2600"/>
              <a:buNone/>
            </a:pPr>
            <a:endParaRPr sz="2500">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1653363" y="594360"/>
            <a:ext cx="9367200" cy="1188600"/>
          </a:xfrm>
          <a:prstGeom prst="rect">
            <a:avLst/>
          </a:prstGeom>
          <a:noFill/>
          <a:ln>
            <a:noFill/>
          </a:ln>
        </p:spPr>
        <p:txBody>
          <a:bodyPr spcFirstLastPara="1" wrap="square" lIns="91425" tIns="45700" rIns="91425" bIns="45700" anchor="ctr" anchorCtr="0">
            <a:normAutofit fontScale="90000"/>
          </a:bodyPr>
          <a:lstStyle/>
          <a:p>
            <a:pPr marL="228600" lvl="0" indent="0" algn="l" rtl="0">
              <a:spcBef>
                <a:spcPts val="1000"/>
              </a:spcBef>
              <a:spcAft>
                <a:spcPts val="0"/>
              </a:spcAft>
              <a:buNone/>
            </a:pPr>
            <a:endParaRPr sz="4800">
              <a:latin typeface="Montserrat Medium"/>
              <a:ea typeface="Montserrat Medium"/>
              <a:cs typeface="Montserrat Medium"/>
              <a:sym typeface="Montserrat Medium"/>
            </a:endParaRPr>
          </a:p>
          <a:p>
            <a:pPr marL="228600" lvl="0" indent="0" algn="l" rtl="0">
              <a:spcBef>
                <a:spcPts val="1000"/>
              </a:spcBef>
              <a:spcAft>
                <a:spcPts val="0"/>
              </a:spcAft>
              <a:buNone/>
            </a:pPr>
            <a:r>
              <a:rPr lang="en-US" sz="4800">
                <a:latin typeface="Montserrat SemiBold"/>
                <a:ea typeface="Montserrat SemiBold"/>
                <a:cs typeface="Montserrat SemiBold"/>
                <a:sym typeface="Montserrat SemiBold"/>
              </a:rPr>
              <a:t>How do I get help?</a:t>
            </a:r>
            <a:endParaRPr sz="4800">
              <a:latin typeface="Montserrat SemiBold"/>
              <a:ea typeface="Montserrat SemiBold"/>
              <a:cs typeface="Montserrat SemiBold"/>
              <a:sym typeface="Montserrat SemiBold"/>
            </a:endParaRPr>
          </a:p>
          <a:p>
            <a:pPr marL="0" lvl="0" indent="0" algn="l" rtl="0">
              <a:spcBef>
                <a:spcPts val="1000"/>
              </a:spcBef>
              <a:spcAft>
                <a:spcPts val="0"/>
              </a:spcAft>
              <a:buNone/>
            </a:pPr>
            <a:endParaRPr sz="4800">
              <a:latin typeface="Montserrat Medium"/>
              <a:ea typeface="Montserrat Medium"/>
              <a:cs typeface="Montserrat Medium"/>
              <a:sym typeface="Montserrat Medium"/>
            </a:endParaRPr>
          </a:p>
          <a:p>
            <a:pPr marL="0" lvl="0" indent="0" algn="l" rtl="0">
              <a:lnSpc>
                <a:spcPct val="90000"/>
              </a:lnSpc>
              <a:spcBef>
                <a:spcPts val="0"/>
              </a:spcBef>
              <a:spcAft>
                <a:spcPts val="0"/>
              </a:spcAft>
              <a:buClr>
                <a:schemeClr val="lt1"/>
              </a:buClr>
              <a:buSzPct val="100000"/>
              <a:buFont typeface="Arial"/>
              <a:buNone/>
            </a:pPr>
            <a:endParaRPr>
              <a:latin typeface="Arial"/>
              <a:ea typeface="Arial"/>
              <a:cs typeface="Arial"/>
              <a:sym typeface="Arial"/>
            </a:endParaRPr>
          </a:p>
        </p:txBody>
      </p:sp>
      <p:sp>
        <p:nvSpPr>
          <p:cNvPr id="177" name="Google Shape;177;p23"/>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3"/>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23"/>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23"/>
          <p:cNvSpPr txBox="1">
            <a:spLocks noGrp="1"/>
          </p:cNvSpPr>
          <p:nvPr>
            <p:ph type="body" idx="1"/>
          </p:nvPr>
        </p:nvSpPr>
        <p:spPr>
          <a:xfrm>
            <a:off x="1241950" y="1844050"/>
            <a:ext cx="10804800" cy="4316100"/>
          </a:xfrm>
          <a:prstGeom prst="rect">
            <a:avLst/>
          </a:prstGeom>
          <a:noFill/>
          <a:ln>
            <a:noFill/>
          </a:ln>
        </p:spPr>
        <p:txBody>
          <a:bodyPr spcFirstLastPara="1" wrap="square" lIns="91425" tIns="45700" rIns="91425" bIns="45700" anchor="t" anchorCtr="0">
            <a:noAutofit/>
          </a:bodyPr>
          <a:lstStyle/>
          <a:p>
            <a:pPr marL="228600" lvl="0" indent="-222250" algn="l" rtl="0">
              <a:lnSpc>
                <a:spcPct val="100000"/>
              </a:lnSpc>
              <a:spcBef>
                <a:spcPts val="1000"/>
              </a:spcBef>
              <a:spcAft>
                <a:spcPts val="0"/>
              </a:spcAft>
              <a:buSzPts val="2500"/>
              <a:buFont typeface="Montserrat Medium"/>
              <a:buChar char="•"/>
            </a:pPr>
            <a:r>
              <a:rPr lang="en-US" sz="2500">
                <a:latin typeface="Montserrat Medium"/>
                <a:ea typeface="Montserrat Medium"/>
                <a:cs typeface="Montserrat Medium"/>
                <a:sym typeface="Montserrat Medium"/>
              </a:rPr>
              <a:t>For technical assistance in creating portfolios in Google Sites see Navigating Digital Learning (link in chat or by following QR code) </a:t>
            </a:r>
            <a:endParaRPr sz="2500">
              <a:latin typeface="Montserrat Medium"/>
              <a:ea typeface="Montserrat Medium"/>
              <a:cs typeface="Montserrat Medium"/>
              <a:sym typeface="Montserrat Medium"/>
            </a:endParaRPr>
          </a:p>
          <a:p>
            <a:pPr marL="228600" lvl="0" indent="0" algn="l" rtl="0">
              <a:lnSpc>
                <a:spcPct val="100000"/>
              </a:lnSpc>
              <a:spcBef>
                <a:spcPts val="1000"/>
              </a:spcBef>
              <a:spcAft>
                <a:spcPts val="0"/>
              </a:spcAft>
              <a:buNone/>
            </a:pPr>
            <a:endParaRPr sz="2500">
              <a:latin typeface="Montserrat Medium"/>
              <a:ea typeface="Montserrat Medium"/>
              <a:cs typeface="Montserrat Medium"/>
              <a:sym typeface="Montserrat Medium"/>
            </a:endParaRPr>
          </a:p>
          <a:p>
            <a:pPr marL="228600" lvl="0" indent="-273050" algn="l" rtl="0">
              <a:lnSpc>
                <a:spcPct val="100000"/>
              </a:lnSpc>
              <a:spcBef>
                <a:spcPts val="1000"/>
              </a:spcBef>
              <a:spcAft>
                <a:spcPts val="0"/>
              </a:spcAft>
              <a:buSzPts val="2500"/>
              <a:buFont typeface="Montserrat Medium"/>
              <a:buChar char="•"/>
            </a:pPr>
            <a:r>
              <a:rPr lang="en-US" sz="2500">
                <a:latin typeface="Montserrat Medium"/>
                <a:ea typeface="Montserrat Medium"/>
                <a:cs typeface="Montserrat Medium"/>
                <a:sym typeface="Montserrat Medium"/>
              </a:rPr>
              <a:t>If students have trouble accessing or using Google Sites with their wcupa.edu accounts, refer them to the Help Desk</a:t>
            </a:r>
            <a:endParaRPr sz="2500">
              <a:latin typeface="Montserrat Medium"/>
              <a:ea typeface="Montserrat Medium"/>
              <a:cs typeface="Montserrat Medium"/>
              <a:sym typeface="Montserrat Medium"/>
            </a:endParaRPr>
          </a:p>
          <a:p>
            <a:pPr marL="228600" lvl="0" indent="0" algn="l" rtl="0">
              <a:lnSpc>
                <a:spcPct val="100000"/>
              </a:lnSpc>
              <a:spcBef>
                <a:spcPts val="1000"/>
              </a:spcBef>
              <a:spcAft>
                <a:spcPts val="0"/>
              </a:spcAft>
              <a:buNone/>
            </a:pPr>
            <a:endParaRPr sz="2500">
              <a:latin typeface="Montserrat Medium"/>
              <a:ea typeface="Montserrat Medium"/>
              <a:cs typeface="Montserrat Medium"/>
              <a:sym typeface="Montserrat Medium"/>
            </a:endParaRPr>
          </a:p>
          <a:p>
            <a:pPr marL="228600" lvl="0" indent="-273050" algn="l" rtl="0">
              <a:spcBef>
                <a:spcPts val="1000"/>
              </a:spcBef>
              <a:spcAft>
                <a:spcPts val="0"/>
              </a:spcAft>
              <a:buSzPts val="2500"/>
              <a:buFont typeface="Montserrat Medium"/>
              <a:buChar char="•"/>
            </a:pPr>
            <a:r>
              <a:rPr lang="en-US" sz="2600">
                <a:latin typeface="Montserrat Medium"/>
                <a:ea typeface="Montserrat Medium"/>
                <a:cs typeface="Montserrat Medium"/>
                <a:sym typeface="Montserrat Medium"/>
              </a:rPr>
              <a:t>GEP Hub built in Google Sites will be one stop shop for resources, launching this fall </a:t>
            </a:r>
            <a:endParaRPr sz="2600">
              <a:latin typeface="Montserrat Medium"/>
              <a:ea typeface="Montserrat Medium"/>
              <a:cs typeface="Montserrat Medium"/>
              <a:sym typeface="Montserrat Medium"/>
            </a:endParaRPr>
          </a:p>
          <a:p>
            <a:pPr marL="228600" lvl="0" indent="0" algn="l" rtl="0">
              <a:spcBef>
                <a:spcPts val="1000"/>
              </a:spcBef>
              <a:spcAft>
                <a:spcPts val="0"/>
              </a:spcAft>
              <a:buNone/>
            </a:pPr>
            <a:endParaRPr sz="2600">
              <a:latin typeface="Montserrat Medium"/>
              <a:ea typeface="Montserrat Medium"/>
              <a:cs typeface="Montserrat Medium"/>
              <a:sym typeface="Montserrat Medium"/>
            </a:endParaRPr>
          </a:p>
          <a:p>
            <a:pPr marL="228600" lvl="0" indent="-279400" algn="l" rtl="0">
              <a:spcBef>
                <a:spcPts val="1000"/>
              </a:spcBef>
              <a:spcAft>
                <a:spcPts val="0"/>
              </a:spcAft>
              <a:buSzPts val="2600"/>
              <a:buFont typeface="Montserrat Medium"/>
              <a:buChar char="•"/>
            </a:pPr>
            <a:r>
              <a:rPr lang="en-US" sz="2600">
                <a:latin typeface="Montserrat Medium"/>
                <a:ea typeface="Montserrat Medium"/>
                <a:cs typeface="Montserrat Medium"/>
                <a:sym typeface="Montserrat Medium"/>
              </a:rPr>
              <a:t>If all else fails, contact me! jsmucker@wcupa.edu</a:t>
            </a:r>
            <a:endParaRPr sz="2600">
              <a:latin typeface="Montserrat Medium"/>
              <a:ea typeface="Montserrat Medium"/>
              <a:cs typeface="Montserrat Medium"/>
              <a:sym typeface="Montserrat Medium"/>
            </a:endParaRPr>
          </a:p>
          <a:p>
            <a:pPr marL="0" lvl="0" indent="0" algn="l" rtl="0">
              <a:spcBef>
                <a:spcPts val="1000"/>
              </a:spcBef>
              <a:spcAft>
                <a:spcPts val="0"/>
              </a:spcAft>
              <a:buClr>
                <a:schemeClr val="dk1"/>
              </a:buClr>
              <a:buSzPts val="1100"/>
              <a:buNone/>
            </a:pPr>
            <a:endParaRPr sz="2500">
              <a:latin typeface="Montserrat Medium"/>
              <a:ea typeface="Montserrat Medium"/>
              <a:cs typeface="Montserrat Medium"/>
              <a:sym typeface="Montserrat Medium"/>
            </a:endParaRPr>
          </a:p>
          <a:p>
            <a:pPr marL="685800" lvl="0" indent="0" algn="l" rtl="0">
              <a:spcBef>
                <a:spcPts val="1000"/>
              </a:spcBef>
              <a:spcAft>
                <a:spcPts val="0"/>
              </a:spcAft>
              <a:buClr>
                <a:schemeClr val="dk1"/>
              </a:buClr>
              <a:buSzPts val="1100"/>
              <a:buNone/>
            </a:pPr>
            <a:endParaRPr sz="2500">
              <a:latin typeface="Montserrat Medium"/>
              <a:ea typeface="Montserrat Medium"/>
              <a:cs typeface="Montserrat Medium"/>
              <a:sym typeface="Montserrat Medium"/>
            </a:endParaRPr>
          </a:p>
          <a:p>
            <a:pPr marL="0" lvl="0" indent="0" algn="l" rtl="0">
              <a:spcBef>
                <a:spcPts val="1000"/>
              </a:spcBef>
              <a:spcAft>
                <a:spcPts val="0"/>
              </a:spcAft>
              <a:buNone/>
            </a:pPr>
            <a:endParaRPr sz="2500">
              <a:latin typeface="Montserrat Medium"/>
              <a:ea typeface="Montserrat Medium"/>
              <a:cs typeface="Montserrat Medium"/>
              <a:sym typeface="Montserrat Medium"/>
            </a:endParaRPr>
          </a:p>
          <a:p>
            <a:pPr marL="228600" lvl="0" indent="-63500" algn="l" rtl="0">
              <a:spcBef>
                <a:spcPts val="1000"/>
              </a:spcBef>
              <a:spcAft>
                <a:spcPts val="0"/>
              </a:spcAft>
              <a:buClr>
                <a:schemeClr val="lt1"/>
              </a:buClr>
              <a:buSzPts val="2600"/>
              <a:buNone/>
            </a:pPr>
            <a:endParaRPr sz="2500">
              <a:latin typeface="Montserrat Medium"/>
              <a:ea typeface="Montserrat Medium"/>
              <a:cs typeface="Montserrat Medium"/>
              <a:sym typeface="Montserrat Medium"/>
            </a:endParaRPr>
          </a:p>
          <a:p>
            <a:pPr marL="228600" lvl="0" indent="-63500" algn="l" rtl="0">
              <a:lnSpc>
                <a:spcPct val="90000"/>
              </a:lnSpc>
              <a:spcBef>
                <a:spcPts val="1000"/>
              </a:spcBef>
              <a:spcAft>
                <a:spcPts val="0"/>
              </a:spcAft>
              <a:buClr>
                <a:schemeClr val="lt1"/>
              </a:buClr>
              <a:buSzPts val="2600"/>
              <a:buNone/>
            </a:pPr>
            <a:endParaRPr sz="2500">
              <a:latin typeface="Montserrat Medium"/>
              <a:ea typeface="Montserrat Medium"/>
              <a:cs typeface="Montserrat Medium"/>
              <a:sym typeface="Montserrat Medium"/>
            </a:endParaRPr>
          </a:p>
        </p:txBody>
      </p:sp>
      <p:pic>
        <p:nvPicPr>
          <p:cNvPr id="181" name="Google Shape;181;p23"/>
          <p:cNvPicPr preferRelativeResize="0"/>
          <p:nvPr/>
        </p:nvPicPr>
        <p:blipFill>
          <a:blip r:embed="rId3">
            <a:alphaModFix/>
          </a:blip>
          <a:stretch>
            <a:fillRect/>
          </a:stretch>
        </p:blipFill>
        <p:spPr>
          <a:xfrm>
            <a:off x="10522050" y="226375"/>
            <a:ext cx="1331825" cy="1331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653376" y="365750"/>
            <a:ext cx="10472700" cy="11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b="1">
                <a:latin typeface="Montserrat"/>
                <a:ea typeface="Montserrat"/>
                <a:cs typeface="Montserrat"/>
                <a:sym typeface="Montserrat"/>
              </a:rPr>
              <a:t>Our Agenda</a:t>
            </a:r>
            <a:endParaRPr b="1">
              <a:latin typeface="Montserrat"/>
              <a:ea typeface="Montserrat"/>
              <a:cs typeface="Montserrat"/>
              <a:sym typeface="Montserrat"/>
            </a:endParaRPr>
          </a:p>
        </p:txBody>
      </p:sp>
      <p:sp>
        <p:nvSpPr>
          <p:cNvPr id="93" name="Google Shape;93;p14"/>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4"/>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4"/>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4"/>
          <p:cNvSpPr txBox="1">
            <a:spLocks noGrp="1"/>
          </p:cNvSpPr>
          <p:nvPr>
            <p:ph type="body" idx="1"/>
          </p:nvPr>
        </p:nvSpPr>
        <p:spPr>
          <a:xfrm>
            <a:off x="1471613" y="1844040"/>
            <a:ext cx="10472700" cy="4316100"/>
          </a:xfrm>
          <a:prstGeom prst="rect">
            <a:avLst/>
          </a:prstGeom>
          <a:noFill/>
          <a:ln>
            <a:noFill/>
          </a:ln>
        </p:spPr>
        <p:txBody>
          <a:bodyPr spcFirstLastPara="1" wrap="square" lIns="91425" tIns="45700" rIns="91425" bIns="45700" anchor="t" anchorCtr="0">
            <a:noAutofit/>
          </a:bodyPr>
          <a:lstStyle/>
          <a:p>
            <a:pPr marL="228600" lvl="0" indent="-368300" algn="l" rtl="0">
              <a:lnSpc>
                <a:spcPct val="90000"/>
              </a:lnSpc>
              <a:spcBef>
                <a:spcPts val="1000"/>
              </a:spcBef>
              <a:spcAft>
                <a:spcPts val="0"/>
              </a:spcAft>
              <a:buSzPts val="4800"/>
              <a:buFont typeface="Montserrat Medium"/>
              <a:buChar char="•"/>
            </a:pPr>
            <a:r>
              <a:rPr lang="en-US" sz="4800">
                <a:latin typeface="Montserrat Medium"/>
                <a:ea typeface="Montserrat Medium"/>
                <a:cs typeface="Montserrat Medium"/>
                <a:sym typeface="Montserrat Medium"/>
              </a:rPr>
              <a:t>What is it?</a:t>
            </a:r>
            <a:endParaRPr sz="4800">
              <a:latin typeface="Montserrat Medium"/>
              <a:ea typeface="Montserrat Medium"/>
              <a:cs typeface="Montserrat Medium"/>
              <a:sym typeface="Montserrat Medium"/>
            </a:endParaRPr>
          </a:p>
          <a:p>
            <a:pPr marL="228600" lvl="0" indent="-419100" algn="l" rtl="0">
              <a:spcBef>
                <a:spcPts val="1000"/>
              </a:spcBef>
              <a:spcAft>
                <a:spcPts val="0"/>
              </a:spcAft>
              <a:buSzPts val="4800"/>
              <a:buFont typeface="Montserrat Medium"/>
              <a:buChar char="•"/>
            </a:pPr>
            <a:r>
              <a:rPr lang="en-US" sz="4800">
                <a:latin typeface="Montserrat Medium"/>
                <a:ea typeface="Montserrat Medium"/>
                <a:cs typeface="Montserrat Medium"/>
                <a:sym typeface="Montserrat Medium"/>
              </a:rPr>
              <a:t>Why are we doing it?</a:t>
            </a:r>
            <a:endParaRPr sz="4800">
              <a:latin typeface="Montserrat Medium"/>
              <a:ea typeface="Montserrat Medium"/>
              <a:cs typeface="Montserrat Medium"/>
              <a:sym typeface="Montserrat Medium"/>
            </a:endParaRPr>
          </a:p>
          <a:p>
            <a:pPr marL="228600" lvl="0" indent="-368300" algn="l" rtl="0">
              <a:lnSpc>
                <a:spcPct val="90000"/>
              </a:lnSpc>
              <a:spcBef>
                <a:spcPts val="1000"/>
              </a:spcBef>
              <a:spcAft>
                <a:spcPts val="0"/>
              </a:spcAft>
              <a:buSzPts val="4800"/>
              <a:buFont typeface="Montserrat Medium"/>
              <a:buChar char="•"/>
            </a:pPr>
            <a:r>
              <a:rPr lang="en-US" sz="4800">
                <a:latin typeface="Montserrat Medium"/>
                <a:ea typeface="Montserrat Medium"/>
                <a:cs typeface="Montserrat Medium"/>
                <a:sym typeface="Montserrat Medium"/>
              </a:rPr>
              <a:t>What’s my responsibility?</a:t>
            </a:r>
            <a:endParaRPr sz="4800">
              <a:latin typeface="Montserrat Medium"/>
              <a:ea typeface="Montserrat Medium"/>
              <a:cs typeface="Montserrat Medium"/>
              <a:sym typeface="Montserrat Medium"/>
            </a:endParaRPr>
          </a:p>
          <a:p>
            <a:pPr marL="228600" lvl="0" indent="-368300" algn="l" rtl="0">
              <a:lnSpc>
                <a:spcPct val="90000"/>
              </a:lnSpc>
              <a:spcBef>
                <a:spcPts val="1000"/>
              </a:spcBef>
              <a:spcAft>
                <a:spcPts val="0"/>
              </a:spcAft>
              <a:buSzPts val="4800"/>
              <a:buFont typeface="Montserrat Medium"/>
              <a:buChar char="•"/>
            </a:pPr>
            <a:r>
              <a:rPr lang="en-US" sz="4800">
                <a:latin typeface="Montserrat Medium"/>
                <a:ea typeface="Montserrat Medium"/>
                <a:cs typeface="Montserrat Medium"/>
                <a:sym typeface="Montserrat Medium"/>
              </a:rPr>
              <a:t>How do I get help?</a:t>
            </a:r>
            <a:endParaRPr sz="4800">
              <a:latin typeface="Montserrat Medium"/>
              <a:ea typeface="Montserrat Medium"/>
              <a:cs typeface="Montserrat Medium"/>
              <a:sym typeface="Montserrat Medium"/>
            </a:endParaRPr>
          </a:p>
          <a:p>
            <a:pPr marL="228600" lvl="0" indent="-368300" algn="l" rtl="0">
              <a:lnSpc>
                <a:spcPct val="90000"/>
              </a:lnSpc>
              <a:spcBef>
                <a:spcPts val="1000"/>
              </a:spcBef>
              <a:spcAft>
                <a:spcPts val="0"/>
              </a:spcAft>
              <a:buSzPts val="4800"/>
              <a:buFont typeface="Montserrat Medium"/>
              <a:buChar char="•"/>
            </a:pPr>
            <a:r>
              <a:rPr lang="en-US" sz="4800">
                <a:latin typeface="Montserrat Medium"/>
                <a:ea typeface="Montserrat Medium"/>
                <a:cs typeface="Montserrat Medium"/>
                <a:sym typeface="Montserrat Medium"/>
              </a:rPr>
              <a:t>Your Questions</a:t>
            </a:r>
            <a:endParaRPr sz="4800">
              <a:latin typeface="Montserrat Medium"/>
              <a:ea typeface="Montserrat Medium"/>
              <a:cs typeface="Montserrat Medium"/>
              <a:sym typeface="Montserrat Medium"/>
            </a:endParaRPr>
          </a:p>
          <a:p>
            <a:pPr marL="228600" lvl="0" indent="-63500" algn="l" rtl="0">
              <a:lnSpc>
                <a:spcPct val="90000"/>
              </a:lnSpc>
              <a:spcBef>
                <a:spcPts val="1000"/>
              </a:spcBef>
              <a:spcAft>
                <a:spcPts val="0"/>
              </a:spcAft>
              <a:buClr>
                <a:schemeClr val="lt1"/>
              </a:buClr>
              <a:buSzPts val="2600"/>
              <a:buNone/>
            </a:pPr>
            <a:endParaRPr sz="3800">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0"/>
        <p:cNvGrpSpPr/>
        <p:nvPr/>
      </p:nvGrpSpPr>
      <p:grpSpPr>
        <a:xfrm>
          <a:off x="0" y="0"/>
          <a:ext cx="0" cy="0"/>
          <a:chOff x="0" y="0"/>
          <a:chExt cx="0" cy="0"/>
        </a:xfrm>
      </p:grpSpPr>
      <p:sp>
        <p:nvSpPr>
          <p:cNvPr id="101" name="Google Shape;101;p15"/>
          <p:cNvSpPr/>
          <p:nvPr/>
        </p:nvSpPr>
        <p:spPr>
          <a:xfrm>
            <a:off x="2"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5"/>
          <p:cNvSpPr/>
          <p:nvPr/>
        </p:nvSpPr>
        <p:spPr>
          <a:xfrm>
            <a:off x="0" y="0"/>
            <a:ext cx="9435198" cy="6858000"/>
          </a:xfrm>
          <a:custGeom>
            <a:avLst/>
            <a:gdLst/>
            <a:ahLst/>
            <a:cxnLst/>
            <a:rect l="l" t="t" r="r" b="b"/>
            <a:pathLst>
              <a:path w="9272922" h="6858000" extrusionOk="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3" name="Google Shape;103;p15"/>
          <p:cNvGrpSpPr/>
          <p:nvPr/>
        </p:nvGrpSpPr>
        <p:grpSpPr>
          <a:xfrm>
            <a:off x="9160561" y="1075188"/>
            <a:ext cx="1562266" cy="1172974"/>
            <a:chOff x="9160561" y="1075188"/>
            <a:chExt cx="1562266" cy="1172974"/>
          </a:xfrm>
        </p:grpSpPr>
        <p:sp>
          <p:nvSpPr>
            <p:cNvPr id="104" name="Google Shape;104;p15"/>
            <p:cNvSpPr/>
            <p:nvPr/>
          </p:nvSpPr>
          <p:spPr>
            <a:xfrm>
              <a:off x="9160561" y="1423846"/>
              <a:ext cx="935037" cy="82431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5"/>
            <p:cNvSpPr/>
            <p:nvPr/>
          </p:nvSpPr>
          <p:spPr>
            <a:xfrm>
              <a:off x="9960661" y="1075188"/>
              <a:ext cx="762166" cy="671915"/>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106" name="Google Shape;106;p15"/>
          <p:cNvSpPr/>
          <p:nvPr/>
        </p:nvSpPr>
        <p:spPr>
          <a:xfrm>
            <a:off x="0" y="0"/>
            <a:ext cx="8089200" cy="6934200"/>
          </a:xfrm>
          <a:prstGeom prst="rect">
            <a:avLst/>
          </a:prstGeom>
          <a:solidFill>
            <a:srgbClr val="FFC000">
              <a:alpha val="8091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7" name="Google Shape;107;p15"/>
          <p:cNvSpPr txBox="1"/>
          <p:nvPr/>
        </p:nvSpPr>
        <p:spPr>
          <a:xfrm>
            <a:off x="43950" y="945150"/>
            <a:ext cx="8001300" cy="4660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400">
                <a:solidFill>
                  <a:srgbClr val="434343"/>
                </a:solidFill>
                <a:latin typeface="Calibri"/>
                <a:ea typeface="Calibri"/>
                <a:cs typeface="Calibri"/>
                <a:sym typeface="Calibri"/>
              </a:rPr>
              <a:t>What is it and why should I do it?</a:t>
            </a:r>
            <a:endParaRPr sz="2400">
              <a:solidFill>
                <a:srgbClr val="434343"/>
              </a:solidFill>
              <a:latin typeface="Calibri"/>
              <a:ea typeface="Calibri"/>
              <a:cs typeface="Calibri"/>
              <a:sym typeface="Calibri"/>
            </a:endParaRPr>
          </a:p>
          <a:p>
            <a:pPr marL="0" lvl="0" indent="0" algn="r" rtl="0">
              <a:spcBef>
                <a:spcPts val="0"/>
              </a:spcBef>
              <a:spcAft>
                <a:spcPts val="0"/>
              </a:spcAft>
              <a:buNone/>
            </a:pPr>
            <a:endParaRPr sz="2400">
              <a:solidFill>
                <a:srgbClr val="434343"/>
              </a:solidFill>
              <a:latin typeface="Calibri"/>
              <a:ea typeface="Calibri"/>
              <a:cs typeface="Calibri"/>
              <a:sym typeface="Calibri"/>
            </a:endParaRPr>
          </a:p>
          <a:p>
            <a:pPr marL="0" lvl="0" indent="0" algn="r" rtl="0">
              <a:spcBef>
                <a:spcPts val="0"/>
              </a:spcBef>
              <a:spcAft>
                <a:spcPts val="0"/>
              </a:spcAft>
              <a:buNone/>
            </a:pPr>
            <a:r>
              <a:rPr lang="en-US" sz="2800">
                <a:solidFill>
                  <a:srgbClr val="434343"/>
                </a:solidFill>
                <a:latin typeface="Calibri"/>
                <a:ea typeface="Calibri"/>
                <a:cs typeface="Calibri"/>
                <a:sym typeface="Calibri"/>
              </a:rPr>
              <a:t>COLLECT</a:t>
            </a:r>
            <a:endParaRPr sz="2800">
              <a:solidFill>
                <a:srgbClr val="434343"/>
              </a:solidFill>
              <a:latin typeface="Calibri"/>
              <a:ea typeface="Calibri"/>
              <a:cs typeface="Calibri"/>
              <a:sym typeface="Calibri"/>
            </a:endParaRPr>
          </a:p>
          <a:p>
            <a:pPr marL="0" lvl="0" indent="0" algn="r" rtl="0">
              <a:spcBef>
                <a:spcPts val="0"/>
              </a:spcBef>
              <a:spcAft>
                <a:spcPts val="0"/>
              </a:spcAft>
              <a:buNone/>
            </a:pPr>
            <a:r>
              <a:rPr lang="en-US">
                <a:solidFill>
                  <a:srgbClr val="434343"/>
                </a:solidFill>
                <a:latin typeface="Calibri"/>
                <a:ea typeface="Calibri"/>
                <a:cs typeface="Calibri"/>
                <a:sym typeface="Calibri"/>
              </a:rPr>
              <a:t>Gather Artifacts From Your Courses &amp; Activities  </a:t>
            </a:r>
            <a:endParaRPr>
              <a:solidFill>
                <a:srgbClr val="434343"/>
              </a:solidFill>
              <a:latin typeface="Calibri"/>
              <a:ea typeface="Calibri"/>
              <a:cs typeface="Calibri"/>
              <a:sym typeface="Calibri"/>
            </a:endParaRPr>
          </a:p>
          <a:p>
            <a:pPr marL="0" lvl="0" indent="0" algn="r" rtl="0">
              <a:spcBef>
                <a:spcPts val="0"/>
              </a:spcBef>
              <a:spcAft>
                <a:spcPts val="0"/>
              </a:spcAft>
              <a:buNone/>
            </a:pPr>
            <a:endParaRPr>
              <a:solidFill>
                <a:srgbClr val="434343"/>
              </a:solidFill>
              <a:latin typeface="Calibri"/>
              <a:ea typeface="Calibri"/>
              <a:cs typeface="Calibri"/>
              <a:sym typeface="Calibri"/>
            </a:endParaRPr>
          </a:p>
          <a:p>
            <a:pPr marL="0" lvl="0" indent="0" algn="r" rtl="0">
              <a:spcBef>
                <a:spcPts val="0"/>
              </a:spcBef>
              <a:spcAft>
                <a:spcPts val="0"/>
              </a:spcAft>
              <a:buNone/>
            </a:pPr>
            <a:r>
              <a:rPr lang="en-US" sz="2800">
                <a:solidFill>
                  <a:srgbClr val="434343"/>
                </a:solidFill>
                <a:latin typeface="Calibri"/>
                <a:ea typeface="Calibri"/>
                <a:cs typeface="Calibri"/>
                <a:sym typeface="Calibri"/>
              </a:rPr>
              <a:t>CONNECT</a:t>
            </a:r>
            <a:endParaRPr sz="2800">
              <a:solidFill>
                <a:srgbClr val="434343"/>
              </a:solidFill>
              <a:latin typeface="Calibri"/>
              <a:ea typeface="Calibri"/>
              <a:cs typeface="Calibri"/>
              <a:sym typeface="Calibri"/>
            </a:endParaRPr>
          </a:p>
          <a:p>
            <a:pPr marL="0" lvl="0" indent="0" algn="r" rtl="0">
              <a:spcBef>
                <a:spcPts val="0"/>
              </a:spcBef>
              <a:spcAft>
                <a:spcPts val="0"/>
              </a:spcAft>
              <a:buNone/>
            </a:pPr>
            <a:r>
              <a:rPr lang="en-US">
                <a:solidFill>
                  <a:srgbClr val="434343"/>
                </a:solidFill>
                <a:latin typeface="Calibri"/>
                <a:ea typeface="Calibri"/>
                <a:cs typeface="Calibri"/>
                <a:sym typeface="Calibri"/>
              </a:rPr>
              <a:t>Draw Links Across Your Courses, Seeing Your Academic Career Holistically, Rather Than As Boxes to Check Off </a:t>
            </a:r>
            <a:endParaRPr>
              <a:solidFill>
                <a:srgbClr val="434343"/>
              </a:solidFill>
              <a:latin typeface="Calibri"/>
              <a:ea typeface="Calibri"/>
              <a:cs typeface="Calibri"/>
              <a:sym typeface="Calibri"/>
            </a:endParaRPr>
          </a:p>
          <a:p>
            <a:pPr marL="0" lvl="0" indent="0" algn="r" rtl="0">
              <a:spcBef>
                <a:spcPts val="0"/>
              </a:spcBef>
              <a:spcAft>
                <a:spcPts val="0"/>
              </a:spcAft>
              <a:buNone/>
            </a:pPr>
            <a:endParaRPr>
              <a:solidFill>
                <a:srgbClr val="434343"/>
              </a:solidFill>
              <a:latin typeface="Calibri"/>
              <a:ea typeface="Calibri"/>
              <a:cs typeface="Calibri"/>
              <a:sym typeface="Calibri"/>
            </a:endParaRPr>
          </a:p>
          <a:p>
            <a:pPr marL="0" lvl="0" indent="0" algn="r" rtl="0">
              <a:spcBef>
                <a:spcPts val="0"/>
              </a:spcBef>
              <a:spcAft>
                <a:spcPts val="0"/>
              </a:spcAft>
              <a:buNone/>
            </a:pPr>
            <a:r>
              <a:rPr lang="en-US" sz="2800">
                <a:solidFill>
                  <a:srgbClr val="434343"/>
                </a:solidFill>
                <a:latin typeface="Calibri"/>
                <a:ea typeface="Calibri"/>
                <a:cs typeface="Calibri"/>
                <a:sym typeface="Calibri"/>
              </a:rPr>
              <a:t>REFLECT </a:t>
            </a:r>
            <a:endParaRPr sz="2800">
              <a:solidFill>
                <a:srgbClr val="434343"/>
              </a:solidFill>
              <a:latin typeface="Calibri"/>
              <a:ea typeface="Calibri"/>
              <a:cs typeface="Calibri"/>
              <a:sym typeface="Calibri"/>
            </a:endParaRPr>
          </a:p>
          <a:p>
            <a:pPr marL="0" lvl="0" indent="0" algn="r" rtl="0">
              <a:spcBef>
                <a:spcPts val="0"/>
              </a:spcBef>
              <a:spcAft>
                <a:spcPts val="0"/>
              </a:spcAft>
              <a:buNone/>
            </a:pPr>
            <a:r>
              <a:rPr lang="en-US">
                <a:solidFill>
                  <a:srgbClr val="434343"/>
                </a:solidFill>
                <a:latin typeface="Calibri"/>
                <a:ea typeface="Calibri"/>
                <a:cs typeface="Calibri"/>
                <a:sym typeface="Calibri"/>
              </a:rPr>
              <a:t>Think About What You Have Learned and Why It Matters </a:t>
            </a:r>
            <a:endParaRPr>
              <a:solidFill>
                <a:srgbClr val="434343"/>
              </a:solidFill>
              <a:latin typeface="Calibri"/>
              <a:ea typeface="Calibri"/>
              <a:cs typeface="Calibri"/>
              <a:sym typeface="Calibri"/>
            </a:endParaRPr>
          </a:p>
          <a:p>
            <a:pPr marL="0" lvl="0" indent="0" algn="r" rtl="0">
              <a:spcBef>
                <a:spcPts val="0"/>
              </a:spcBef>
              <a:spcAft>
                <a:spcPts val="0"/>
              </a:spcAft>
              <a:buNone/>
            </a:pPr>
            <a:endParaRPr>
              <a:solidFill>
                <a:srgbClr val="434343"/>
              </a:solidFill>
              <a:latin typeface="Calibri"/>
              <a:ea typeface="Calibri"/>
              <a:cs typeface="Calibri"/>
              <a:sym typeface="Calibri"/>
            </a:endParaRPr>
          </a:p>
          <a:p>
            <a:pPr marL="0" lvl="0" indent="0" algn="r" rtl="0">
              <a:spcBef>
                <a:spcPts val="0"/>
              </a:spcBef>
              <a:spcAft>
                <a:spcPts val="0"/>
              </a:spcAft>
              <a:buNone/>
            </a:pPr>
            <a:r>
              <a:rPr lang="en-US" sz="2800">
                <a:solidFill>
                  <a:srgbClr val="434343"/>
                </a:solidFill>
                <a:latin typeface="Calibri"/>
                <a:ea typeface="Calibri"/>
                <a:cs typeface="Calibri"/>
                <a:sym typeface="Calibri"/>
              </a:rPr>
              <a:t>CREATE</a:t>
            </a:r>
            <a:endParaRPr sz="2800">
              <a:solidFill>
                <a:srgbClr val="434343"/>
              </a:solidFill>
              <a:latin typeface="Calibri"/>
              <a:ea typeface="Calibri"/>
              <a:cs typeface="Calibri"/>
              <a:sym typeface="Calibri"/>
            </a:endParaRPr>
          </a:p>
          <a:p>
            <a:pPr marL="0" lvl="0" indent="0" algn="r" rtl="0">
              <a:spcBef>
                <a:spcPts val="0"/>
              </a:spcBef>
              <a:spcAft>
                <a:spcPts val="0"/>
              </a:spcAft>
              <a:buNone/>
            </a:pPr>
            <a:r>
              <a:rPr lang="en-US">
                <a:solidFill>
                  <a:srgbClr val="434343"/>
                </a:solidFill>
                <a:latin typeface="Calibri"/>
                <a:ea typeface="Calibri"/>
                <a:cs typeface="Calibri"/>
                <a:sym typeface="Calibri"/>
              </a:rPr>
              <a:t>Forge Your Own Digital Identity </a:t>
            </a:r>
            <a:endParaRPr>
              <a:solidFill>
                <a:srgbClr val="434343"/>
              </a:solidFill>
              <a:latin typeface="Calibri"/>
              <a:ea typeface="Calibri"/>
              <a:cs typeface="Calibri"/>
              <a:sym typeface="Calibri"/>
            </a:endParaRPr>
          </a:p>
          <a:p>
            <a:pPr marL="0" lvl="0" indent="0" algn="r" rtl="0">
              <a:spcBef>
                <a:spcPts val="0"/>
              </a:spcBef>
              <a:spcAft>
                <a:spcPts val="0"/>
              </a:spcAft>
              <a:buNone/>
            </a:pPr>
            <a:endParaRPr>
              <a:solidFill>
                <a:srgbClr val="434343"/>
              </a:solidFill>
              <a:latin typeface="Calibri"/>
              <a:ea typeface="Calibri"/>
              <a:cs typeface="Calibri"/>
              <a:sym typeface="Calibri"/>
            </a:endParaRPr>
          </a:p>
          <a:p>
            <a:pPr marL="0" lvl="0" indent="0" algn="r" rtl="0">
              <a:spcBef>
                <a:spcPts val="0"/>
              </a:spcBef>
              <a:spcAft>
                <a:spcPts val="0"/>
              </a:spcAft>
              <a:buNone/>
            </a:pPr>
            <a:r>
              <a:rPr lang="en-US" sz="2800">
                <a:solidFill>
                  <a:srgbClr val="434343"/>
                </a:solidFill>
                <a:latin typeface="Calibri"/>
                <a:ea typeface="Calibri"/>
                <a:cs typeface="Calibri"/>
                <a:sym typeface="Calibri"/>
              </a:rPr>
              <a:t>SHOW OFF</a:t>
            </a:r>
            <a:endParaRPr sz="2800">
              <a:solidFill>
                <a:srgbClr val="434343"/>
              </a:solidFill>
              <a:latin typeface="Calibri"/>
              <a:ea typeface="Calibri"/>
              <a:cs typeface="Calibri"/>
              <a:sym typeface="Calibri"/>
            </a:endParaRPr>
          </a:p>
          <a:p>
            <a:pPr marL="0" lvl="0" indent="0" algn="r" rtl="0">
              <a:spcBef>
                <a:spcPts val="0"/>
              </a:spcBef>
              <a:spcAft>
                <a:spcPts val="0"/>
              </a:spcAft>
              <a:buNone/>
            </a:pPr>
            <a:r>
              <a:rPr lang="en-US">
                <a:solidFill>
                  <a:srgbClr val="434343"/>
                </a:solidFill>
                <a:latin typeface="Calibri"/>
                <a:ea typeface="Calibri"/>
                <a:cs typeface="Calibri"/>
                <a:sym typeface="Calibri"/>
              </a:rPr>
              <a:t>Share Who You Are And All You’ve Accomplished </a:t>
            </a:r>
            <a:endParaRPr>
              <a:solidFill>
                <a:srgbClr val="434343"/>
              </a:solidFill>
              <a:latin typeface="Calibri"/>
              <a:ea typeface="Calibri"/>
              <a:cs typeface="Calibri"/>
              <a:sym typeface="Calibri"/>
            </a:endParaRPr>
          </a:p>
        </p:txBody>
      </p:sp>
      <p:pic>
        <p:nvPicPr>
          <p:cNvPr id="108" name="Google Shape;108;p15" descr="Map&#10;&#10;Description automatically generated"/>
          <p:cNvPicPr preferRelativeResize="0"/>
          <p:nvPr/>
        </p:nvPicPr>
        <p:blipFill rotWithShape="1">
          <a:blip r:embed="rId3">
            <a:alphaModFix/>
          </a:blip>
          <a:srcRect l="55972" t="13046" r="5065" b="70899"/>
          <a:stretch/>
        </p:blipFill>
        <p:spPr>
          <a:xfrm>
            <a:off x="9869375" y="2637699"/>
            <a:ext cx="1945299" cy="1121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1653376" y="365750"/>
            <a:ext cx="10538700" cy="11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latin typeface="Montserrat SemiBold"/>
                <a:ea typeface="Montserrat SemiBold"/>
                <a:cs typeface="Montserrat SemiBold"/>
                <a:sym typeface="Montserrat SemiBold"/>
              </a:rPr>
              <a:t>What is GEP?</a:t>
            </a:r>
            <a:endParaRPr>
              <a:latin typeface="Montserrat SemiBold"/>
              <a:ea typeface="Montserrat SemiBold"/>
              <a:cs typeface="Montserrat SemiBold"/>
              <a:sym typeface="Montserrat SemiBold"/>
            </a:endParaRPr>
          </a:p>
        </p:txBody>
      </p:sp>
      <p:sp>
        <p:nvSpPr>
          <p:cNvPr id="114" name="Google Shape;114;p16"/>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16"/>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6"/>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6"/>
          <p:cNvSpPr txBox="1">
            <a:spLocks noGrp="1"/>
          </p:cNvSpPr>
          <p:nvPr>
            <p:ph type="body" idx="1"/>
          </p:nvPr>
        </p:nvSpPr>
        <p:spPr>
          <a:xfrm>
            <a:off x="1471613" y="1844040"/>
            <a:ext cx="10472700" cy="4316100"/>
          </a:xfrm>
          <a:prstGeom prst="rect">
            <a:avLst/>
          </a:prstGeom>
          <a:noFill/>
          <a:ln>
            <a:noFill/>
          </a:ln>
        </p:spPr>
        <p:txBody>
          <a:bodyPr spcFirstLastPara="1" wrap="square" lIns="91425" tIns="45700" rIns="91425" bIns="45700" anchor="t" anchorCtr="0">
            <a:noAutofit/>
          </a:bodyPr>
          <a:lstStyle/>
          <a:p>
            <a:pPr marL="228600" lvl="0" indent="-273050" algn="l" rtl="0">
              <a:lnSpc>
                <a:spcPct val="90000"/>
              </a:lnSpc>
              <a:spcBef>
                <a:spcPts val="1000"/>
              </a:spcBef>
              <a:spcAft>
                <a:spcPts val="0"/>
              </a:spcAft>
              <a:buSzPts val="3300"/>
              <a:buFont typeface="Montserrat Medium"/>
              <a:buChar char="•"/>
            </a:pPr>
            <a:r>
              <a:rPr lang="en-US" sz="3300">
                <a:latin typeface="Montserrat Medium"/>
                <a:ea typeface="Montserrat Medium"/>
                <a:cs typeface="Montserrat Medium"/>
                <a:sym typeface="Montserrat Medium"/>
              </a:rPr>
              <a:t>Collection of assignments, at least one from each Gen Ed course, that demonstrate how students met Gen Ed goals</a:t>
            </a:r>
            <a:endParaRPr sz="3300">
              <a:latin typeface="Montserrat Medium"/>
              <a:ea typeface="Montserrat Medium"/>
              <a:cs typeface="Montserrat Medium"/>
              <a:sym typeface="Montserrat Medium"/>
            </a:endParaRPr>
          </a:p>
          <a:p>
            <a:pPr marL="228600" lvl="0" indent="0" algn="l" rtl="0">
              <a:lnSpc>
                <a:spcPct val="90000"/>
              </a:lnSpc>
              <a:spcBef>
                <a:spcPts val="1000"/>
              </a:spcBef>
              <a:spcAft>
                <a:spcPts val="0"/>
              </a:spcAft>
              <a:buNone/>
            </a:pPr>
            <a:endParaRPr sz="3300">
              <a:latin typeface="Montserrat Medium"/>
              <a:ea typeface="Montserrat Medium"/>
              <a:cs typeface="Montserrat Medium"/>
              <a:sym typeface="Montserrat Medium"/>
            </a:endParaRPr>
          </a:p>
          <a:p>
            <a:pPr marL="228600" lvl="0" indent="-323850" algn="l" rtl="0">
              <a:spcBef>
                <a:spcPts val="1000"/>
              </a:spcBef>
              <a:spcAft>
                <a:spcPts val="0"/>
              </a:spcAft>
              <a:buSzPts val="3300"/>
              <a:buFont typeface="Montserrat Medium"/>
              <a:buChar char="•"/>
            </a:pPr>
            <a:r>
              <a:rPr lang="en-US" sz="3300">
                <a:latin typeface="Montserrat Medium"/>
                <a:ea typeface="Montserrat Medium"/>
                <a:cs typeface="Montserrat Medium"/>
                <a:sym typeface="Montserrat Medium"/>
              </a:rPr>
              <a:t>Built in Google Sites during FYE</a:t>
            </a:r>
            <a:endParaRPr sz="3300">
              <a:latin typeface="Montserrat Medium"/>
              <a:ea typeface="Montserrat Medium"/>
              <a:cs typeface="Montserrat Medium"/>
              <a:sym typeface="Montserrat Medium"/>
            </a:endParaRPr>
          </a:p>
          <a:p>
            <a:pPr marL="228600" lvl="0" indent="0" algn="l" rtl="0">
              <a:spcBef>
                <a:spcPts val="1000"/>
              </a:spcBef>
              <a:spcAft>
                <a:spcPts val="0"/>
              </a:spcAft>
              <a:buNone/>
            </a:pPr>
            <a:endParaRPr sz="3300">
              <a:latin typeface="Montserrat Medium"/>
              <a:ea typeface="Montserrat Medium"/>
              <a:cs typeface="Montserrat Medium"/>
              <a:sym typeface="Montserrat Medium"/>
            </a:endParaRPr>
          </a:p>
          <a:p>
            <a:pPr marL="228600" lvl="0" indent="-323850" algn="l" rtl="0">
              <a:spcBef>
                <a:spcPts val="1000"/>
              </a:spcBef>
              <a:spcAft>
                <a:spcPts val="0"/>
              </a:spcAft>
              <a:buSzPts val="3300"/>
              <a:buFont typeface="Montserrat Medium"/>
              <a:buChar char="•"/>
            </a:pPr>
            <a:r>
              <a:rPr lang="en-US" sz="3300">
                <a:latin typeface="Montserrat Medium"/>
                <a:ea typeface="Montserrat Medium"/>
                <a:cs typeface="Montserrat Medium"/>
                <a:sym typeface="Montserrat Medium"/>
              </a:rPr>
              <a:t>Students review their portfolios during Capstone and complete reflection, varies by major</a:t>
            </a:r>
            <a:endParaRPr sz="3300">
              <a:latin typeface="Montserrat Medium"/>
              <a:ea typeface="Montserrat Medium"/>
              <a:cs typeface="Montserrat Medium"/>
              <a:sym typeface="Montserrat Medium"/>
            </a:endParaRPr>
          </a:p>
          <a:p>
            <a:pPr marL="228600" lvl="0" indent="-63500" algn="l" rtl="0">
              <a:lnSpc>
                <a:spcPct val="90000"/>
              </a:lnSpc>
              <a:spcBef>
                <a:spcPts val="1000"/>
              </a:spcBef>
              <a:spcAft>
                <a:spcPts val="0"/>
              </a:spcAft>
              <a:buClr>
                <a:schemeClr val="lt1"/>
              </a:buClr>
              <a:buSzPts val="2600"/>
              <a:buNone/>
            </a:pPr>
            <a:endParaRPr sz="2300">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1653376" y="365750"/>
            <a:ext cx="10538700" cy="1188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latin typeface="Montserrat SemiBold"/>
                <a:ea typeface="Montserrat SemiBold"/>
                <a:cs typeface="Montserrat SemiBold"/>
                <a:sym typeface="Montserrat SemiBold"/>
              </a:rPr>
              <a:t>How we are implementing e-portfolio?</a:t>
            </a:r>
            <a:endParaRPr>
              <a:latin typeface="Montserrat SemiBold"/>
              <a:ea typeface="Montserrat SemiBold"/>
              <a:cs typeface="Montserrat SemiBold"/>
              <a:sym typeface="Montserrat SemiBold"/>
            </a:endParaRPr>
          </a:p>
        </p:txBody>
      </p:sp>
      <p:sp>
        <p:nvSpPr>
          <p:cNvPr id="123" name="Google Shape;123;p17"/>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7"/>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7"/>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17"/>
          <p:cNvSpPr txBox="1">
            <a:spLocks noGrp="1"/>
          </p:cNvSpPr>
          <p:nvPr>
            <p:ph type="body" idx="1"/>
          </p:nvPr>
        </p:nvSpPr>
        <p:spPr>
          <a:xfrm>
            <a:off x="1471625" y="1691650"/>
            <a:ext cx="10813500" cy="43161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Font typeface="Montserrat Medium"/>
              <a:buChar char="•"/>
            </a:pPr>
            <a:r>
              <a:rPr lang="en-US">
                <a:latin typeface="Montserrat Medium"/>
                <a:ea typeface="Montserrat Medium"/>
                <a:cs typeface="Montserrat Medium"/>
                <a:sym typeface="Montserrat Medium"/>
              </a:rPr>
              <a:t>Introduced during First Year Experience, using Navigating Digital Learning tutorial. Students required to upload artifacts: </a:t>
            </a:r>
            <a:endParaRPr>
              <a:latin typeface="Montserrat Medium"/>
              <a:ea typeface="Montserrat Medium"/>
              <a:cs typeface="Montserrat Medium"/>
              <a:sym typeface="Montserrat Medium"/>
            </a:endParaRPr>
          </a:p>
          <a:p>
            <a:pPr marL="685800" lvl="1" indent="-228600" algn="l" rtl="0">
              <a:lnSpc>
                <a:spcPct val="90000"/>
              </a:lnSpc>
              <a:spcBef>
                <a:spcPts val="500"/>
              </a:spcBef>
              <a:spcAft>
                <a:spcPts val="0"/>
              </a:spcAft>
              <a:buClr>
                <a:schemeClr val="lt1"/>
              </a:buClr>
              <a:buSzPts val="2400"/>
              <a:buFont typeface="Montserrat Medium"/>
              <a:buChar char="•"/>
            </a:pPr>
            <a:r>
              <a:rPr lang="en-US">
                <a:latin typeface="Montserrat Medium"/>
                <a:ea typeface="Montserrat Medium"/>
                <a:cs typeface="Montserrat Medium"/>
                <a:sym typeface="Montserrat Medium"/>
              </a:rPr>
              <a:t>Four Year Plan</a:t>
            </a:r>
            <a:endParaRPr>
              <a:latin typeface="Montserrat Medium"/>
              <a:ea typeface="Montserrat Medium"/>
              <a:cs typeface="Montserrat Medium"/>
              <a:sym typeface="Montserrat Medium"/>
            </a:endParaRPr>
          </a:p>
          <a:p>
            <a:pPr marL="685800" lvl="1" indent="-228600" algn="l" rtl="0">
              <a:lnSpc>
                <a:spcPct val="90000"/>
              </a:lnSpc>
              <a:spcBef>
                <a:spcPts val="500"/>
              </a:spcBef>
              <a:spcAft>
                <a:spcPts val="0"/>
              </a:spcAft>
              <a:buClr>
                <a:schemeClr val="lt1"/>
              </a:buClr>
              <a:buSzPts val="2400"/>
              <a:buFont typeface="Montserrat Medium"/>
              <a:buChar char="•"/>
            </a:pPr>
            <a:r>
              <a:rPr lang="en-US">
                <a:latin typeface="Montserrat Medium"/>
                <a:ea typeface="Montserrat Medium"/>
                <a:cs typeface="Montserrat Medium"/>
                <a:sym typeface="Montserrat Medium"/>
              </a:rPr>
              <a:t>Statement of Purpose Video</a:t>
            </a:r>
            <a:endParaRPr>
              <a:latin typeface="Montserrat Medium"/>
              <a:ea typeface="Montserrat Medium"/>
              <a:cs typeface="Montserrat Medium"/>
              <a:sym typeface="Montserrat Medium"/>
            </a:endParaRPr>
          </a:p>
          <a:p>
            <a:pPr marL="228600" lvl="0" indent="-228600" algn="l" rtl="0">
              <a:lnSpc>
                <a:spcPct val="90000"/>
              </a:lnSpc>
              <a:spcBef>
                <a:spcPts val="1000"/>
              </a:spcBef>
              <a:spcAft>
                <a:spcPts val="0"/>
              </a:spcAft>
              <a:buClr>
                <a:schemeClr val="lt1"/>
              </a:buClr>
              <a:buSzPts val="2800"/>
              <a:buFont typeface="Montserrat Medium"/>
              <a:buChar char="•"/>
            </a:pPr>
            <a:r>
              <a:rPr lang="en-US">
                <a:latin typeface="Montserrat Medium"/>
                <a:ea typeface="Montserrat Medium"/>
                <a:cs typeface="Montserrat Medium"/>
                <a:sym typeface="Montserrat Medium"/>
              </a:rPr>
              <a:t>General Education Courses throughout college career: </a:t>
            </a:r>
            <a:endParaRPr>
              <a:latin typeface="Montserrat Medium"/>
              <a:ea typeface="Montserrat Medium"/>
              <a:cs typeface="Montserrat Medium"/>
              <a:sym typeface="Montserrat Medium"/>
            </a:endParaRPr>
          </a:p>
          <a:p>
            <a:pPr marL="685800" lvl="1" indent="-228600" algn="l" rtl="0">
              <a:lnSpc>
                <a:spcPct val="90000"/>
              </a:lnSpc>
              <a:spcBef>
                <a:spcPts val="500"/>
              </a:spcBef>
              <a:spcAft>
                <a:spcPts val="0"/>
              </a:spcAft>
              <a:buClr>
                <a:schemeClr val="lt1"/>
              </a:buClr>
              <a:buSzPts val="2400"/>
              <a:buFont typeface="Montserrat Medium"/>
              <a:buChar char="•"/>
            </a:pPr>
            <a:r>
              <a:rPr lang="en-US">
                <a:latin typeface="Montserrat Medium"/>
                <a:ea typeface="Montserrat Medium"/>
                <a:cs typeface="Montserrat Medium"/>
                <a:sym typeface="Montserrat Medium"/>
              </a:rPr>
              <a:t>At least one artifact from each course designed to meet that course’s Gen Ed Goal; instructors may select which assignment or students choose; ideally, students should also reflect on the assignment, loading that reflection along with the artifact</a:t>
            </a:r>
            <a:endParaRPr>
              <a:latin typeface="Montserrat Medium"/>
              <a:ea typeface="Montserrat Medium"/>
              <a:cs typeface="Montserrat Medium"/>
              <a:sym typeface="Montserrat Medium"/>
            </a:endParaRPr>
          </a:p>
          <a:p>
            <a:pPr marL="228600" lvl="0" indent="-228600" algn="l" rtl="0">
              <a:lnSpc>
                <a:spcPct val="90000"/>
              </a:lnSpc>
              <a:spcBef>
                <a:spcPts val="1000"/>
              </a:spcBef>
              <a:spcAft>
                <a:spcPts val="0"/>
              </a:spcAft>
              <a:buClr>
                <a:schemeClr val="lt1"/>
              </a:buClr>
              <a:buSzPts val="2800"/>
              <a:buFont typeface="Montserrat Medium"/>
              <a:buChar char="•"/>
            </a:pPr>
            <a:r>
              <a:rPr lang="en-US">
                <a:latin typeface="Montserrat Medium"/>
                <a:ea typeface="Montserrat Medium"/>
                <a:cs typeface="Montserrat Medium"/>
                <a:sym typeface="Montserrat Medium"/>
              </a:rPr>
              <a:t>Capstone Reflection requirement</a:t>
            </a:r>
            <a:endParaRPr>
              <a:latin typeface="Montserrat Medium"/>
              <a:ea typeface="Montserrat Medium"/>
              <a:cs typeface="Montserrat Medium"/>
              <a:sym typeface="Montserrat Medium"/>
            </a:endParaRPr>
          </a:p>
          <a:p>
            <a:pPr marL="228600" lvl="0" indent="-228600" algn="l" rtl="0">
              <a:lnSpc>
                <a:spcPct val="90000"/>
              </a:lnSpc>
              <a:spcBef>
                <a:spcPts val="1000"/>
              </a:spcBef>
              <a:spcAft>
                <a:spcPts val="0"/>
              </a:spcAft>
              <a:buClr>
                <a:schemeClr val="lt1"/>
              </a:buClr>
              <a:buSzPts val="2800"/>
              <a:buFont typeface="Montserrat Medium"/>
              <a:buChar char="•"/>
            </a:pPr>
            <a:r>
              <a:rPr lang="en-US">
                <a:latin typeface="Montserrat Medium"/>
                <a:ea typeface="Montserrat Medium"/>
                <a:cs typeface="Montserrat Medium"/>
                <a:sym typeface="Montserrat Medium"/>
              </a:rPr>
              <a:t>Built in Google Sites, log-in with wcupa.edu email</a:t>
            </a:r>
            <a:endParaRPr>
              <a:latin typeface="Montserrat Medium"/>
              <a:ea typeface="Montserrat Medium"/>
              <a:cs typeface="Montserrat Medium"/>
              <a:sym typeface="Montserrat Medium"/>
            </a:endParaRPr>
          </a:p>
          <a:p>
            <a:pPr marL="0" lvl="0" indent="0" algn="l" rtl="0">
              <a:lnSpc>
                <a:spcPct val="90000"/>
              </a:lnSpc>
              <a:spcBef>
                <a:spcPts val="1000"/>
              </a:spcBef>
              <a:spcAft>
                <a:spcPts val="0"/>
              </a:spcAft>
              <a:buClr>
                <a:schemeClr val="lt1"/>
              </a:buClr>
              <a:buSzPts val="2800"/>
              <a:buNone/>
            </a:pPr>
            <a:endParaRPr>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1653376" y="365750"/>
            <a:ext cx="10538700" cy="11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latin typeface="Montserrat SemiBold"/>
                <a:ea typeface="Montserrat SemiBold"/>
                <a:cs typeface="Montserrat SemiBold"/>
                <a:sym typeface="Montserrat SemiBold"/>
              </a:rPr>
              <a:t>Example of GEP</a:t>
            </a:r>
            <a:endParaRPr>
              <a:latin typeface="Montserrat SemiBold"/>
              <a:ea typeface="Montserrat SemiBold"/>
              <a:cs typeface="Montserrat SemiBold"/>
              <a:sym typeface="Montserrat SemiBold"/>
            </a:endParaRPr>
          </a:p>
        </p:txBody>
      </p:sp>
      <p:sp>
        <p:nvSpPr>
          <p:cNvPr id="132" name="Google Shape;132;p18"/>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18"/>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18"/>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5" name="Google Shape;135;p18">
            <a:hlinkClick r:id="rId3"/>
          </p:cNvPr>
          <p:cNvPicPr preferRelativeResize="0"/>
          <p:nvPr/>
        </p:nvPicPr>
        <p:blipFill>
          <a:blip r:embed="rId4">
            <a:alphaModFix/>
          </a:blip>
          <a:stretch>
            <a:fillRect/>
          </a:stretch>
        </p:blipFill>
        <p:spPr>
          <a:xfrm>
            <a:off x="3284400" y="1986425"/>
            <a:ext cx="5860325" cy="4774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1653363" y="594360"/>
            <a:ext cx="9367200" cy="1188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1000"/>
              </a:spcBef>
              <a:spcAft>
                <a:spcPts val="0"/>
              </a:spcAft>
              <a:buNone/>
            </a:pPr>
            <a:r>
              <a:rPr lang="en-US" sz="4800">
                <a:latin typeface="Montserrat SemiBold"/>
                <a:ea typeface="Montserrat SemiBold"/>
                <a:cs typeface="Montserrat SemiBold"/>
                <a:sym typeface="Montserrat SemiBold"/>
              </a:rPr>
              <a:t>Why are we doing it?</a:t>
            </a:r>
            <a:endParaRPr sz="4800">
              <a:latin typeface="Montserrat SemiBold"/>
              <a:ea typeface="Montserrat SemiBold"/>
              <a:cs typeface="Montserrat SemiBold"/>
              <a:sym typeface="Montserrat SemiBold"/>
            </a:endParaRPr>
          </a:p>
          <a:p>
            <a:pPr marL="0" lvl="0" indent="0" algn="l" rtl="0">
              <a:lnSpc>
                <a:spcPct val="90000"/>
              </a:lnSpc>
              <a:spcBef>
                <a:spcPts val="0"/>
              </a:spcBef>
              <a:spcAft>
                <a:spcPts val="0"/>
              </a:spcAft>
              <a:buClr>
                <a:schemeClr val="lt1"/>
              </a:buClr>
              <a:buSzPct val="100000"/>
              <a:buFont typeface="Arial"/>
              <a:buNone/>
            </a:pPr>
            <a:endParaRPr>
              <a:latin typeface="Montserrat SemiBold"/>
              <a:ea typeface="Montserrat SemiBold"/>
              <a:cs typeface="Montserrat SemiBold"/>
              <a:sym typeface="Montserrat SemiBold"/>
            </a:endParaRPr>
          </a:p>
        </p:txBody>
      </p:sp>
      <p:sp>
        <p:nvSpPr>
          <p:cNvPr id="141" name="Google Shape;141;p19"/>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9"/>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19"/>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19"/>
          <p:cNvSpPr txBox="1">
            <a:spLocks noGrp="1"/>
          </p:cNvSpPr>
          <p:nvPr>
            <p:ph type="body" idx="1"/>
          </p:nvPr>
        </p:nvSpPr>
        <p:spPr>
          <a:xfrm>
            <a:off x="1241950" y="1844050"/>
            <a:ext cx="10804800" cy="4316100"/>
          </a:xfrm>
          <a:prstGeom prst="rect">
            <a:avLst/>
          </a:prstGeom>
          <a:noFill/>
          <a:ln>
            <a:noFill/>
          </a:ln>
        </p:spPr>
        <p:txBody>
          <a:bodyPr spcFirstLastPara="1" wrap="square" lIns="91425" tIns="45700" rIns="91425" bIns="45700" anchor="t" anchorCtr="0">
            <a:noAutofit/>
          </a:bodyPr>
          <a:lstStyle/>
          <a:p>
            <a:pPr marL="228600" lvl="0" indent="-222250" algn="l" rtl="0">
              <a:lnSpc>
                <a:spcPct val="90000"/>
              </a:lnSpc>
              <a:spcBef>
                <a:spcPts val="1000"/>
              </a:spcBef>
              <a:spcAft>
                <a:spcPts val="0"/>
              </a:spcAft>
              <a:buSzPts val="2500"/>
              <a:buFont typeface="Montserrat Medium"/>
              <a:buChar char="•"/>
            </a:pPr>
            <a:r>
              <a:rPr lang="en-US" sz="2500">
                <a:latin typeface="Montserrat Medium"/>
                <a:ea typeface="Montserrat Medium"/>
                <a:cs typeface="Montserrat Medium"/>
                <a:sym typeface="Montserrat Medium"/>
              </a:rPr>
              <a:t>Required component approved as part of 2019 General Education package </a:t>
            </a:r>
            <a:endParaRPr sz="2500">
              <a:latin typeface="Montserrat Medium"/>
              <a:ea typeface="Montserrat Medium"/>
              <a:cs typeface="Montserrat Medium"/>
              <a:sym typeface="Montserrat Medium"/>
            </a:endParaRPr>
          </a:p>
          <a:p>
            <a:pPr marL="228600" lvl="0" indent="0" algn="l" rtl="0">
              <a:lnSpc>
                <a:spcPct val="90000"/>
              </a:lnSpc>
              <a:spcBef>
                <a:spcPts val="1000"/>
              </a:spcBef>
              <a:spcAft>
                <a:spcPts val="0"/>
              </a:spcAft>
              <a:buNone/>
            </a:pPr>
            <a:endParaRPr sz="2500">
              <a:latin typeface="Montserrat Medium"/>
              <a:ea typeface="Montserrat Medium"/>
              <a:cs typeface="Montserrat Medium"/>
              <a:sym typeface="Montserrat Medium"/>
            </a:endParaRPr>
          </a:p>
          <a:p>
            <a:pPr marL="228600" lvl="0" indent="-222250" algn="l" rtl="0">
              <a:lnSpc>
                <a:spcPct val="90000"/>
              </a:lnSpc>
              <a:spcBef>
                <a:spcPts val="1000"/>
              </a:spcBef>
              <a:spcAft>
                <a:spcPts val="0"/>
              </a:spcAft>
              <a:buSzPts val="2500"/>
              <a:buFont typeface="Montserrat Medium"/>
              <a:buChar char="•"/>
            </a:pPr>
            <a:r>
              <a:rPr lang="en-US" sz="2500">
                <a:latin typeface="Montserrat Medium"/>
                <a:ea typeface="Montserrat Medium"/>
                <a:cs typeface="Montserrat Medium"/>
                <a:sym typeface="Montserrat Medium"/>
              </a:rPr>
              <a:t>Considered High Impact Practice by AAC&amp;U</a:t>
            </a:r>
            <a:endParaRPr sz="2500">
              <a:latin typeface="Montserrat Medium"/>
              <a:ea typeface="Montserrat Medium"/>
              <a:cs typeface="Montserrat Medium"/>
              <a:sym typeface="Montserrat Medium"/>
            </a:endParaRPr>
          </a:p>
          <a:p>
            <a:pPr marL="228600" lvl="0" indent="0" algn="l" rtl="0">
              <a:lnSpc>
                <a:spcPct val="90000"/>
              </a:lnSpc>
              <a:spcBef>
                <a:spcPts val="1000"/>
              </a:spcBef>
              <a:spcAft>
                <a:spcPts val="0"/>
              </a:spcAft>
              <a:buNone/>
            </a:pPr>
            <a:endParaRPr sz="2500">
              <a:latin typeface="Montserrat Medium"/>
              <a:ea typeface="Montserrat Medium"/>
              <a:cs typeface="Montserrat Medium"/>
              <a:sym typeface="Montserrat Medium"/>
            </a:endParaRPr>
          </a:p>
          <a:p>
            <a:pPr marL="228600" lvl="0" indent="-222250" algn="l" rtl="0">
              <a:lnSpc>
                <a:spcPct val="100000"/>
              </a:lnSpc>
              <a:spcBef>
                <a:spcPts val="1000"/>
              </a:spcBef>
              <a:spcAft>
                <a:spcPts val="0"/>
              </a:spcAft>
              <a:buSzPts val="2500"/>
              <a:buFont typeface="Montserrat Medium"/>
              <a:buChar char="•"/>
            </a:pPr>
            <a:r>
              <a:rPr lang="en-US" sz="2500">
                <a:latin typeface="Montserrat Medium"/>
                <a:ea typeface="Montserrat Medium"/>
                <a:cs typeface="Montserrat Medium"/>
                <a:sym typeface="Montserrat Medium"/>
              </a:rPr>
              <a:t>Focus on Metacognition: Reflecting on one’s learning leads to more integrated and deeper learning, students make holistic connections across their classes</a:t>
            </a:r>
            <a:endParaRPr sz="2500">
              <a:latin typeface="Montserrat Medium"/>
              <a:ea typeface="Montserrat Medium"/>
              <a:cs typeface="Montserrat Medium"/>
              <a:sym typeface="Montserrat Medium"/>
            </a:endParaRPr>
          </a:p>
          <a:p>
            <a:pPr marL="228600" lvl="0" indent="-63500" algn="l" rtl="0">
              <a:lnSpc>
                <a:spcPct val="90000"/>
              </a:lnSpc>
              <a:spcBef>
                <a:spcPts val="1000"/>
              </a:spcBef>
              <a:spcAft>
                <a:spcPts val="0"/>
              </a:spcAft>
              <a:buClr>
                <a:schemeClr val="lt1"/>
              </a:buClr>
              <a:buSzPts val="2600"/>
              <a:buNone/>
            </a:pPr>
            <a:endParaRPr sz="2500">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1764101" y="639975"/>
            <a:ext cx="10342200" cy="1188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latin typeface="Montserrat SemiBold"/>
                <a:ea typeface="Montserrat SemiBold"/>
                <a:cs typeface="Montserrat SemiBold"/>
                <a:sym typeface="Montserrat SemiBold"/>
              </a:rPr>
              <a:t>Why Metacognition?</a:t>
            </a:r>
            <a:endParaRPr>
              <a:latin typeface="Montserrat SemiBold"/>
              <a:ea typeface="Montserrat SemiBold"/>
              <a:cs typeface="Montserrat SemiBold"/>
              <a:sym typeface="Montserrat SemiBold"/>
            </a:endParaRPr>
          </a:p>
          <a:p>
            <a:pPr marL="0" lvl="0" indent="0" algn="l" rtl="0">
              <a:spcBef>
                <a:spcPts val="1000"/>
              </a:spcBef>
              <a:spcAft>
                <a:spcPts val="0"/>
              </a:spcAft>
              <a:buClr>
                <a:schemeClr val="lt1"/>
              </a:buClr>
              <a:buSzPct val="113592"/>
              <a:buFont typeface="Arial"/>
              <a:buNone/>
            </a:pPr>
            <a:r>
              <a:rPr lang="en-US" sz="2288">
                <a:latin typeface="Montserrat Medium"/>
                <a:ea typeface="Montserrat Medium"/>
                <a:cs typeface="Montserrat Medium"/>
                <a:sym typeface="Montserrat Medium"/>
              </a:rPr>
              <a:t>Miller, Ross, and Wende Morgaine. “The Benefits of E-Portfolios for Students and Faculty in Their Own Words.” </a:t>
            </a:r>
            <a:r>
              <a:rPr lang="en-US" sz="2288" i="1">
                <a:latin typeface="Montserrat Medium"/>
                <a:ea typeface="Montserrat Medium"/>
                <a:cs typeface="Montserrat Medium"/>
                <a:sym typeface="Montserrat Medium"/>
              </a:rPr>
              <a:t>Peer Review</a:t>
            </a:r>
            <a:r>
              <a:rPr lang="en-US" sz="2288">
                <a:latin typeface="Montserrat Medium"/>
                <a:ea typeface="Montserrat Medium"/>
                <a:cs typeface="Montserrat Medium"/>
                <a:sym typeface="Montserrat Medium"/>
              </a:rPr>
              <a:t> 11, no. 1 (Jan 2009): 8–12.</a:t>
            </a:r>
            <a:endParaRPr sz="2688">
              <a:latin typeface="Montserrat Medium"/>
              <a:ea typeface="Montserrat Medium"/>
              <a:cs typeface="Montserrat Medium"/>
              <a:sym typeface="Montserrat Medium"/>
            </a:endParaRPr>
          </a:p>
          <a:p>
            <a:pPr marL="0" lvl="0" indent="0" algn="l" rtl="0">
              <a:spcBef>
                <a:spcPts val="1000"/>
              </a:spcBef>
              <a:spcAft>
                <a:spcPts val="0"/>
              </a:spcAft>
              <a:buClr>
                <a:schemeClr val="lt1"/>
              </a:buClr>
              <a:buSzPct val="100000"/>
              <a:buFont typeface="Arial"/>
              <a:buNone/>
            </a:pPr>
            <a:endParaRPr sz="2600">
              <a:latin typeface="Montserrat Medium"/>
              <a:ea typeface="Montserrat Medium"/>
              <a:cs typeface="Montserrat Medium"/>
              <a:sym typeface="Montserrat Medium"/>
            </a:endParaRPr>
          </a:p>
          <a:p>
            <a:pPr marL="0" lvl="0" indent="0" algn="l" rtl="0">
              <a:lnSpc>
                <a:spcPct val="90000"/>
              </a:lnSpc>
              <a:spcBef>
                <a:spcPts val="0"/>
              </a:spcBef>
              <a:spcAft>
                <a:spcPts val="0"/>
              </a:spcAft>
              <a:buClr>
                <a:schemeClr val="lt1"/>
              </a:buClr>
              <a:buSzPct val="100000"/>
              <a:buFont typeface="Arial"/>
              <a:buNone/>
            </a:pPr>
            <a:r>
              <a:rPr lang="en-US">
                <a:latin typeface="Arial"/>
                <a:ea typeface="Arial"/>
                <a:cs typeface="Arial"/>
                <a:sym typeface="Arial"/>
              </a:rPr>
              <a:t> </a:t>
            </a:r>
            <a:endParaRPr/>
          </a:p>
        </p:txBody>
      </p:sp>
      <p:sp>
        <p:nvSpPr>
          <p:cNvPr id="150" name="Google Shape;150;p20"/>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20"/>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20"/>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20"/>
          <p:cNvSpPr txBox="1">
            <a:spLocks noGrp="1"/>
          </p:cNvSpPr>
          <p:nvPr>
            <p:ph type="body" idx="1"/>
          </p:nvPr>
        </p:nvSpPr>
        <p:spPr>
          <a:xfrm>
            <a:off x="1382325" y="1756525"/>
            <a:ext cx="10724100" cy="431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600"/>
              <a:buNone/>
            </a:pPr>
            <a:r>
              <a:rPr lang="en-US" sz="2500">
                <a:latin typeface="Montserrat Medium"/>
                <a:ea typeface="Montserrat Medium"/>
                <a:cs typeface="Montserrat Medium"/>
                <a:sym typeface="Montserrat Medium"/>
              </a:rPr>
              <a:t>“Reflection on work saved in e-portfolios can </a:t>
            </a:r>
            <a:endParaRPr sz="2700">
              <a:latin typeface="Montserrat Medium"/>
              <a:ea typeface="Montserrat Medium"/>
              <a:cs typeface="Montserrat Medium"/>
              <a:sym typeface="Montserrat Medium"/>
            </a:endParaRPr>
          </a:p>
          <a:p>
            <a:pPr marL="228600" lvl="0" indent="-222250" algn="l" rtl="0">
              <a:lnSpc>
                <a:spcPct val="90000"/>
              </a:lnSpc>
              <a:spcBef>
                <a:spcPts val="1000"/>
              </a:spcBef>
              <a:spcAft>
                <a:spcPts val="0"/>
              </a:spcAft>
              <a:buClr>
                <a:schemeClr val="lt1"/>
              </a:buClr>
              <a:buSzPts val="2500"/>
              <a:buFont typeface="Montserrat Medium"/>
              <a:buChar char="•"/>
            </a:pPr>
            <a:r>
              <a:rPr lang="en-US" sz="2500">
                <a:latin typeface="Montserrat Medium"/>
                <a:ea typeface="Montserrat Medium"/>
                <a:cs typeface="Montserrat Medium"/>
                <a:sym typeface="Montserrat Medium"/>
              </a:rPr>
              <a:t>build learners’ personal and academic identities as they complete complex projects and reflect on their capabilities and progress, </a:t>
            </a:r>
            <a:endParaRPr sz="2700">
              <a:latin typeface="Montserrat Medium"/>
              <a:ea typeface="Montserrat Medium"/>
              <a:cs typeface="Montserrat Medium"/>
              <a:sym typeface="Montserrat Medium"/>
            </a:endParaRPr>
          </a:p>
          <a:p>
            <a:pPr marL="228600" lvl="0" indent="-222250" algn="l" rtl="0">
              <a:lnSpc>
                <a:spcPct val="90000"/>
              </a:lnSpc>
              <a:spcBef>
                <a:spcPts val="1000"/>
              </a:spcBef>
              <a:spcAft>
                <a:spcPts val="0"/>
              </a:spcAft>
              <a:buClr>
                <a:schemeClr val="lt1"/>
              </a:buClr>
              <a:buSzPts val="2500"/>
              <a:buFont typeface="Montserrat Medium"/>
              <a:buChar char="•"/>
            </a:pPr>
            <a:r>
              <a:rPr lang="en-US" sz="2500">
                <a:latin typeface="Montserrat Medium"/>
                <a:ea typeface="Montserrat Medium"/>
                <a:cs typeface="Montserrat Medium"/>
                <a:sym typeface="Montserrat Medium"/>
              </a:rPr>
              <a:t>facilitate the integration of learning as students connect learning across courses and time, </a:t>
            </a:r>
            <a:endParaRPr sz="2700">
              <a:latin typeface="Montserrat Medium"/>
              <a:ea typeface="Montserrat Medium"/>
              <a:cs typeface="Montserrat Medium"/>
              <a:sym typeface="Montserrat Medium"/>
            </a:endParaRPr>
          </a:p>
          <a:p>
            <a:pPr marL="228600" lvl="0" indent="-222250" algn="l" rtl="0">
              <a:lnSpc>
                <a:spcPct val="90000"/>
              </a:lnSpc>
              <a:spcBef>
                <a:spcPts val="1000"/>
              </a:spcBef>
              <a:spcAft>
                <a:spcPts val="0"/>
              </a:spcAft>
              <a:buClr>
                <a:schemeClr val="lt1"/>
              </a:buClr>
              <a:buSzPts val="2500"/>
              <a:buFont typeface="Montserrat Medium"/>
              <a:buChar char="•"/>
            </a:pPr>
            <a:r>
              <a:rPr lang="en-US" sz="2500">
                <a:latin typeface="Montserrat Medium"/>
                <a:ea typeface="Montserrat Medium"/>
                <a:cs typeface="Montserrat Medium"/>
                <a:sym typeface="Montserrat Medium"/>
              </a:rPr>
              <a:t>be focused on developing self-assessment abilities in which students judge the quality of work using the same criteria experts use, </a:t>
            </a:r>
            <a:endParaRPr sz="2700">
              <a:latin typeface="Montserrat Medium"/>
              <a:ea typeface="Montserrat Medium"/>
              <a:cs typeface="Montserrat Medium"/>
              <a:sym typeface="Montserrat Medium"/>
            </a:endParaRPr>
          </a:p>
          <a:p>
            <a:pPr marL="228600" lvl="0" indent="-222250" algn="l" rtl="0">
              <a:lnSpc>
                <a:spcPct val="90000"/>
              </a:lnSpc>
              <a:spcBef>
                <a:spcPts val="1000"/>
              </a:spcBef>
              <a:spcAft>
                <a:spcPts val="0"/>
              </a:spcAft>
              <a:buClr>
                <a:schemeClr val="lt1"/>
              </a:buClr>
              <a:buSzPts val="2500"/>
              <a:buFont typeface="Montserrat Medium"/>
              <a:buChar char="•"/>
            </a:pPr>
            <a:r>
              <a:rPr lang="en-US" sz="2500">
                <a:latin typeface="Montserrat Medium"/>
                <a:ea typeface="Montserrat Medium"/>
                <a:cs typeface="Montserrat Medium"/>
                <a:sym typeface="Montserrat Medium"/>
              </a:rPr>
              <a:t>help students plan their own academic pathways as they come to understand what they know and are able to do and what they still need to learn.”</a:t>
            </a:r>
            <a:endParaRPr sz="2700">
              <a:latin typeface="Montserrat Medium"/>
              <a:ea typeface="Montserrat Medium"/>
              <a:cs typeface="Montserrat Medium"/>
              <a:sym typeface="Montserrat Medium"/>
            </a:endParaRPr>
          </a:p>
          <a:p>
            <a:pPr marL="0" lvl="0" indent="0" algn="l" rtl="0">
              <a:lnSpc>
                <a:spcPct val="90000"/>
              </a:lnSpc>
              <a:spcBef>
                <a:spcPts val="1000"/>
              </a:spcBef>
              <a:spcAft>
                <a:spcPts val="0"/>
              </a:spcAft>
              <a:buClr>
                <a:schemeClr val="lt1"/>
              </a:buClr>
              <a:buSzPts val="2600"/>
              <a:buNone/>
            </a:pPr>
            <a:endParaRPr sz="2500">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1653363" y="594360"/>
            <a:ext cx="9367200" cy="1188600"/>
          </a:xfrm>
          <a:prstGeom prst="rect">
            <a:avLst/>
          </a:prstGeom>
          <a:noFill/>
          <a:ln>
            <a:noFill/>
          </a:ln>
        </p:spPr>
        <p:txBody>
          <a:bodyPr spcFirstLastPara="1" wrap="square" lIns="91425" tIns="45700" rIns="91425" bIns="45700" anchor="ctr" anchorCtr="0">
            <a:normAutofit fontScale="90000"/>
          </a:bodyPr>
          <a:lstStyle/>
          <a:p>
            <a:pPr marL="228600" lvl="0" indent="0" algn="l" rtl="0">
              <a:spcBef>
                <a:spcPts val="1000"/>
              </a:spcBef>
              <a:spcAft>
                <a:spcPts val="0"/>
              </a:spcAft>
              <a:buNone/>
            </a:pPr>
            <a:endParaRPr sz="4800">
              <a:latin typeface="Montserrat Medium"/>
              <a:ea typeface="Montserrat Medium"/>
              <a:cs typeface="Montserrat Medium"/>
              <a:sym typeface="Montserrat Medium"/>
            </a:endParaRPr>
          </a:p>
          <a:p>
            <a:pPr marL="228600" lvl="0" indent="0" algn="l" rtl="0">
              <a:spcBef>
                <a:spcPts val="1000"/>
              </a:spcBef>
              <a:spcAft>
                <a:spcPts val="0"/>
              </a:spcAft>
              <a:buNone/>
            </a:pPr>
            <a:r>
              <a:rPr lang="en-US" sz="4800">
                <a:latin typeface="Montserrat SemiBold"/>
                <a:ea typeface="Montserrat SemiBold"/>
                <a:cs typeface="Montserrat SemiBold"/>
                <a:sym typeface="Montserrat SemiBold"/>
              </a:rPr>
              <a:t>What’s my responsibility?</a:t>
            </a:r>
            <a:endParaRPr sz="4800">
              <a:latin typeface="Montserrat SemiBold"/>
              <a:ea typeface="Montserrat SemiBold"/>
              <a:cs typeface="Montserrat SemiBold"/>
              <a:sym typeface="Montserrat SemiBold"/>
            </a:endParaRPr>
          </a:p>
          <a:p>
            <a:pPr marL="0" lvl="0" indent="0" algn="l" rtl="0">
              <a:spcBef>
                <a:spcPts val="1000"/>
              </a:spcBef>
              <a:spcAft>
                <a:spcPts val="0"/>
              </a:spcAft>
              <a:buNone/>
            </a:pPr>
            <a:endParaRPr sz="4800">
              <a:latin typeface="Montserrat Medium"/>
              <a:ea typeface="Montserrat Medium"/>
              <a:cs typeface="Montserrat Medium"/>
              <a:sym typeface="Montserrat Medium"/>
            </a:endParaRPr>
          </a:p>
          <a:p>
            <a:pPr marL="0" lvl="0" indent="0" algn="l" rtl="0">
              <a:lnSpc>
                <a:spcPct val="90000"/>
              </a:lnSpc>
              <a:spcBef>
                <a:spcPts val="0"/>
              </a:spcBef>
              <a:spcAft>
                <a:spcPts val="0"/>
              </a:spcAft>
              <a:buClr>
                <a:schemeClr val="lt1"/>
              </a:buClr>
              <a:buSzPct val="100000"/>
              <a:buFont typeface="Arial"/>
              <a:buNone/>
            </a:pPr>
            <a:endParaRPr>
              <a:latin typeface="Arial"/>
              <a:ea typeface="Arial"/>
              <a:cs typeface="Arial"/>
              <a:sym typeface="Arial"/>
            </a:endParaRPr>
          </a:p>
        </p:txBody>
      </p:sp>
      <p:sp>
        <p:nvSpPr>
          <p:cNvPr id="159" name="Google Shape;159;p21"/>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21"/>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21"/>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21"/>
          <p:cNvSpPr txBox="1">
            <a:spLocks noGrp="1"/>
          </p:cNvSpPr>
          <p:nvPr>
            <p:ph type="body" idx="1"/>
          </p:nvPr>
        </p:nvSpPr>
        <p:spPr>
          <a:xfrm>
            <a:off x="1241950" y="1844050"/>
            <a:ext cx="10804800" cy="4316100"/>
          </a:xfrm>
          <a:prstGeom prst="rect">
            <a:avLst/>
          </a:prstGeom>
          <a:noFill/>
          <a:ln>
            <a:noFill/>
          </a:ln>
        </p:spPr>
        <p:txBody>
          <a:bodyPr spcFirstLastPara="1" wrap="square" lIns="91425" tIns="45700" rIns="91425" bIns="45700" anchor="t" anchorCtr="0">
            <a:noAutofit/>
          </a:bodyPr>
          <a:lstStyle/>
          <a:p>
            <a:pPr marL="228600" lvl="0" indent="-273050" algn="l" rtl="0">
              <a:spcBef>
                <a:spcPts val="1000"/>
              </a:spcBef>
              <a:spcAft>
                <a:spcPts val="0"/>
              </a:spcAft>
              <a:buSzPts val="2500"/>
              <a:buFont typeface="Montserrat Medium"/>
              <a:buChar char="•"/>
            </a:pPr>
            <a:r>
              <a:rPr lang="en-US" sz="2500">
                <a:latin typeface="Montserrat Medium"/>
                <a:ea typeface="Montserrat Medium"/>
                <a:cs typeface="Montserrat Medium"/>
                <a:sym typeface="Montserrat Medium"/>
              </a:rPr>
              <a:t>Select an artifact that meets the Gen Ed Goal of your course for students to upload to GEP, or give students a choice among several artifacts</a:t>
            </a:r>
            <a:endParaRPr sz="2500">
              <a:latin typeface="Montserrat Medium"/>
              <a:ea typeface="Montserrat Medium"/>
              <a:cs typeface="Montserrat Medium"/>
              <a:sym typeface="Montserrat Medium"/>
            </a:endParaRPr>
          </a:p>
          <a:p>
            <a:pPr marL="228600" lvl="0" indent="0" algn="l" rtl="0">
              <a:spcBef>
                <a:spcPts val="1000"/>
              </a:spcBef>
              <a:spcAft>
                <a:spcPts val="0"/>
              </a:spcAft>
              <a:buNone/>
            </a:pPr>
            <a:endParaRPr sz="2500">
              <a:latin typeface="Montserrat Medium"/>
              <a:ea typeface="Montserrat Medium"/>
              <a:cs typeface="Montserrat Medium"/>
              <a:sym typeface="Montserrat Medium"/>
            </a:endParaRPr>
          </a:p>
          <a:p>
            <a:pPr marL="228600" lvl="0" indent="-222250" algn="l" rtl="0">
              <a:lnSpc>
                <a:spcPct val="90000"/>
              </a:lnSpc>
              <a:spcBef>
                <a:spcPts val="1000"/>
              </a:spcBef>
              <a:spcAft>
                <a:spcPts val="0"/>
              </a:spcAft>
              <a:buSzPts val="2500"/>
              <a:buFont typeface="Montserrat Medium"/>
              <a:buChar char="•"/>
            </a:pPr>
            <a:r>
              <a:rPr lang="en-US" sz="2500">
                <a:latin typeface="Montserrat Medium"/>
                <a:ea typeface="Montserrat Medium"/>
                <a:cs typeface="Montserrat Medium"/>
                <a:sym typeface="Montserrat Medium"/>
              </a:rPr>
              <a:t>Add syllabus statement: “You must upload [assignment name, or options] to your General Education Google Sites E-Portfolio so you will have it to reflect upon during your Capstone course. If you took FYE at WCU your first year, you should have created your portfolio then. If you have not previously created your portfolio in Google Sites for any reason, please follow these instructions for creating your Portfolio using Google Sites.”</a:t>
            </a:r>
            <a:endParaRPr sz="2500">
              <a:latin typeface="Montserrat Medium"/>
              <a:ea typeface="Montserrat Medium"/>
              <a:cs typeface="Montserrat Medium"/>
              <a:sym typeface="Montserrat Medium"/>
            </a:endParaRPr>
          </a:p>
          <a:p>
            <a:pPr marL="228600" lvl="0" indent="-63500" algn="l" rtl="0">
              <a:lnSpc>
                <a:spcPct val="90000"/>
              </a:lnSpc>
              <a:spcBef>
                <a:spcPts val="1000"/>
              </a:spcBef>
              <a:spcAft>
                <a:spcPts val="0"/>
              </a:spcAft>
              <a:buClr>
                <a:schemeClr val="lt1"/>
              </a:buClr>
              <a:buSzPts val="2600"/>
              <a:buNone/>
            </a:pPr>
            <a:endParaRPr sz="2500">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715</Words>
  <Application>Microsoft Macintosh PowerPoint</Application>
  <PresentationFormat>Widescreen</PresentationFormat>
  <Paragraphs>88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Montserrat SemiBold</vt:lpstr>
      <vt:lpstr>Montserrat</vt:lpstr>
      <vt:lpstr>Calibri</vt:lpstr>
      <vt:lpstr>Montserrat Medium</vt:lpstr>
      <vt:lpstr>Office Theme</vt:lpstr>
      <vt:lpstr>GENERAL  EDUCATION PORTFOLIO   INFO SESSION/ Q&amp;A</vt:lpstr>
      <vt:lpstr>Our Agenda</vt:lpstr>
      <vt:lpstr>PowerPoint Presentation</vt:lpstr>
      <vt:lpstr>What is GEP?</vt:lpstr>
      <vt:lpstr>How we are implementing e-portfolio?</vt:lpstr>
      <vt:lpstr>Example of GEP</vt:lpstr>
      <vt:lpstr>Why are we doing it? </vt:lpstr>
      <vt:lpstr>Why Metacognition? Miller, Ross, and Wende Morgaine. “The Benefits of E-Portfolios for Students and Faculty in Their Own Words.” Peer Review 11, no. 1 (Jan 2009): 8–12.   </vt:lpstr>
      <vt:lpstr> What’s my responsibility?  </vt:lpstr>
      <vt:lpstr> What’s my responsibility?  </vt:lpstr>
      <vt:lpstr> How do I get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EDUCATION PORTFOLIO   INFO SESSION/ Q&amp;A</dc:title>
  <cp:lastModifiedBy>Mitchell, Karen J.</cp:lastModifiedBy>
  <cp:revision>1</cp:revision>
  <dcterms:modified xsi:type="dcterms:W3CDTF">2024-08-22T18:16:58Z</dcterms:modified>
</cp:coreProperties>
</file>