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91" r:id="rId3"/>
    <p:sldId id="257" r:id="rId4"/>
    <p:sldId id="267" r:id="rId5"/>
    <p:sldId id="258" r:id="rId6"/>
    <p:sldId id="259" r:id="rId7"/>
    <p:sldId id="268" r:id="rId8"/>
    <p:sldId id="305" r:id="rId9"/>
    <p:sldId id="306" r:id="rId10"/>
    <p:sldId id="269" r:id="rId11"/>
    <p:sldId id="260" r:id="rId12"/>
    <p:sldId id="261" r:id="rId13"/>
    <p:sldId id="307" r:id="rId14"/>
    <p:sldId id="264" r:id="rId15"/>
    <p:sldId id="262" r:id="rId16"/>
    <p:sldId id="263" r:id="rId17"/>
    <p:sldId id="281" r:id="rId18"/>
    <p:sldId id="265" r:id="rId19"/>
    <p:sldId id="279" r:id="rId20"/>
    <p:sldId id="273" r:id="rId21"/>
    <p:sldId id="282" r:id="rId22"/>
    <p:sldId id="283" r:id="rId23"/>
    <p:sldId id="294" r:id="rId24"/>
    <p:sldId id="284" r:id="rId25"/>
    <p:sldId id="303" r:id="rId26"/>
    <p:sldId id="287" r:id="rId27"/>
    <p:sldId id="296" r:id="rId28"/>
    <p:sldId id="304" r:id="rId29"/>
    <p:sldId id="311" r:id="rId30"/>
    <p:sldId id="309" r:id="rId31"/>
    <p:sldId id="310" r:id="rId32"/>
    <p:sldId id="289" r:id="rId33"/>
    <p:sldId id="308" r:id="rId34"/>
    <p:sldId id="2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573D"/>
    <a:srgbClr val="B15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CB051-EB6F-AD45-8570-5EE493FD3E29}" v="11" dt="2022-08-31T18:06:03.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p:restoredTop sz="93556"/>
  </p:normalViewPr>
  <p:slideViewPr>
    <p:cSldViewPr>
      <p:cViewPr varScale="1">
        <p:scale>
          <a:sx n="99" d="100"/>
          <a:sy n="99" d="100"/>
        </p:scale>
        <p:origin x="192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Susan L." userId="41417238-ceff-416b-9996-c1018fde56c9" providerId="ADAL" clId="{7CD3FF74-85DB-D445-83D0-03E017E45EEE}"/>
    <pc:docChg chg="modSld">
      <pc:chgData name="Johnston, Susan L." userId="41417238-ceff-416b-9996-c1018fde56c9" providerId="ADAL" clId="{7CD3FF74-85DB-D445-83D0-03E017E45EEE}" dt="2022-08-29T14:19:01.127" v="3" actId="20577"/>
      <pc:docMkLst>
        <pc:docMk/>
      </pc:docMkLst>
      <pc:sldChg chg="modSp mod">
        <pc:chgData name="Johnston, Susan L." userId="41417238-ceff-416b-9996-c1018fde56c9" providerId="ADAL" clId="{7CD3FF74-85DB-D445-83D0-03E017E45EEE}" dt="2022-08-29T14:19:01.127" v="3" actId="20577"/>
        <pc:sldMkLst>
          <pc:docMk/>
          <pc:sldMk cId="3451881348" sldId="256"/>
        </pc:sldMkLst>
        <pc:spChg chg="mod">
          <ac:chgData name="Johnston, Susan L." userId="41417238-ceff-416b-9996-c1018fde56c9" providerId="ADAL" clId="{7CD3FF74-85DB-D445-83D0-03E017E45EEE}" dt="2022-08-29T14:19:01.127" v="3" actId="20577"/>
          <ac:spMkLst>
            <pc:docMk/>
            <pc:sldMk cId="3451881348" sldId="256"/>
            <ac:spMk id="3" creationId="{00000000-0000-0000-0000-000000000000}"/>
          </ac:spMkLst>
        </pc:spChg>
      </pc:sldChg>
    </pc:docChg>
  </pc:docChgLst>
  <pc:docChgLst>
    <pc:chgData name="Johnston, Susan L." userId="41417238-ceff-416b-9996-c1018fde56c9" providerId="ADAL" clId="{3F2CB051-EB6F-AD45-8570-5EE493FD3E29}"/>
    <pc:docChg chg="undo custSel addSld delSld modSld sldOrd">
      <pc:chgData name="Johnston, Susan L." userId="41417238-ceff-416b-9996-c1018fde56c9" providerId="ADAL" clId="{3F2CB051-EB6F-AD45-8570-5EE493FD3E29}" dt="2022-08-31T18:14:28.470" v="3907" actId="20577"/>
      <pc:docMkLst>
        <pc:docMk/>
      </pc:docMkLst>
      <pc:sldChg chg="modSp mod">
        <pc:chgData name="Johnston, Susan L." userId="41417238-ceff-416b-9996-c1018fde56c9" providerId="ADAL" clId="{3F2CB051-EB6F-AD45-8570-5EE493FD3E29}" dt="2022-08-29T14:20:25.097" v="1" actId="20577"/>
        <pc:sldMkLst>
          <pc:docMk/>
          <pc:sldMk cId="3451881348" sldId="256"/>
        </pc:sldMkLst>
        <pc:spChg chg="mod">
          <ac:chgData name="Johnston, Susan L." userId="41417238-ceff-416b-9996-c1018fde56c9" providerId="ADAL" clId="{3F2CB051-EB6F-AD45-8570-5EE493FD3E29}" dt="2022-08-29T14:20:25.097" v="1" actId="20577"/>
          <ac:spMkLst>
            <pc:docMk/>
            <pc:sldMk cId="3451881348" sldId="256"/>
            <ac:spMk id="3" creationId="{00000000-0000-0000-0000-000000000000}"/>
          </ac:spMkLst>
        </pc:spChg>
      </pc:sldChg>
      <pc:sldChg chg="modSp mod">
        <pc:chgData name="Johnston, Susan L." userId="41417238-ceff-416b-9996-c1018fde56c9" providerId="ADAL" clId="{3F2CB051-EB6F-AD45-8570-5EE493FD3E29}" dt="2022-08-31T18:08:01.528" v="3586" actId="20577"/>
        <pc:sldMkLst>
          <pc:docMk/>
          <pc:sldMk cId="1709695005" sldId="258"/>
        </pc:sldMkLst>
        <pc:spChg chg="mod">
          <ac:chgData name="Johnston, Susan L." userId="41417238-ceff-416b-9996-c1018fde56c9" providerId="ADAL" clId="{3F2CB051-EB6F-AD45-8570-5EE493FD3E29}" dt="2022-08-31T18:08:01.528" v="3586" actId="20577"/>
          <ac:spMkLst>
            <pc:docMk/>
            <pc:sldMk cId="1709695005" sldId="258"/>
            <ac:spMk id="3" creationId="{00000000-0000-0000-0000-000000000000}"/>
          </ac:spMkLst>
        </pc:spChg>
      </pc:sldChg>
      <pc:sldChg chg="modSp mod">
        <pc:chgData name="Johnston, Susan L." userId="41417238-ceff-416b-9996-c1018fde56c9" providerId="ADAL" clId="{3F2CB051-EB6F-AD45-8570-5EE493FD3E29}" dt="2022-08-31T18:05:52.023" v="3465" actId="20577"/>
        <pc:sldMkLst>
          <pc:docMk/>
          <pc:sldMk cId="2528757412" sldId="259"/>
        </pc:sldMkLst>
        <pc:spChg chg="mod">
          <ac:chgData name="Johnston, Susan L." userId="41417238-ceff-416b-9996-c1018fde56c9" providerId="ADAL" clId="{3F2CB051-EB6F-AD45-8570-5EE493FD3E29}" dt="2022-08-31T18:05:52.023" v="3465" actId="20577"/>
          <ac:spMkLst>
            <pc:docMk/>
            <pc:sldMk cId="2528757412" sldId="259"/>
            <ac:spMk id="3" creationId="{00000000-0000-0000-0000-000000000000}"/>
          </ac:spMkLst>
        </pc:spChg>
      </pc:sldChg>
      <pc:sldChg chg="modSp mod">
        <pc:chgData name="Johnston, Susan L." userId="41417238-ceff-416b-9996-c1018fde56c9" providerId="ADAL" clId="{3F2CB051-EB6F-AD45-8570-5EE493FD3E29}" dt="2022-08-29T14:29:19.318" v="230" actId="115"/>
        <pc:sldMkLst>
          <pc:docMk/>
          <pc:sldMk cId="489475860" sldId="262"/>
        </pc:sldMkLst>
        <pc:spChg chg="mod">
          <ac:chgData name="Johnston, Susan L." userId="41417238-ceff-416b-9996-c1018fde56c9" providerId="ADAL" clId="{3F2CB051-EB6F-AD45-8570-5EE493FD3E29}" dt="2022-08-29T14:29:19.318" v="230" actId="115"/>
          <ac:spMkLst>
            <pc:docMk/>
            <pc:sldMk cId="489475860" sldId="262"/>
            <ac:spMk id="3" creationId="{00000000-0000-0000-0000-000000000000}"/>
          </ac:spMkLst>
        </pc:spChg>
      </pc:sldChg>
      <pc:sldChg chg="modSp mod">
        <pc:chgData name="Johnston, Susan L." userId="41417238-ceff-416b-9996-c1018fde56c9" providerId="ADAL" clId="{3F2CB051-EB6F-AD45-8570-5EE493FD3E29}" dt="2022-08-29T14:24:15.942" v="21" actId="20577"/>
        <pc:sldMkLst>
          <pc:docMk/>
          <pc:sldMk cId="3319266391" sldId="264"/>
        </pc:sldMkLst>
        <pc:spChg chg="mod">
          <ac:chgData name="Johnston, Susan L." userId="41417238-ceff-416b-9996-c1018fde56c9" providerId="ADAL" clId="{3F2CB051-EB6F-AD45-8570-5EE493FD3E29}" dt="2022-08-29T14:24:15.942" v="21" actId="20577"/>
          <ac:spMkLst>
            <pc:docMk/>
            <pc:sldMk cId="3319266391" sldId="264"/>
            <ac:spMk id="3" creationId="{00000000-0000-0000-0000-000000000000}"/>
          </ac:spMkLst>
        </pc:spChg>
      </pc:sldChg>
      <pc:sldChg chg="add">
        <pc:chgData name="Johnston, Susan L." userId="41417238-ceff-416b-9996-c1018fde56c9" providerId="ADAL" clId="{3F2CB051-EB6F-AD45-8570-5EE493FD3E29}" dt="2022-08-29T14:22:36.690" v="4"/>
        <pc:sldMkLst>
          <pc:docMk/>
          <pc:sldMk cId="4230411957" sldId="269"/>
        </pc:sldMkLst>
      </pc:sldChg>
      <pc:sldChg chg="modSp mod ord">
        <pc:chgData name="Johnston, Susan L." userId="41417238-ceff-416b-9996-c1018fde56c9" providerId="ADAL" clId="{3F2CB051-EB6F-AD45-8570-5EE493FD3E29}" dt="2022-08-31T18:14:28.470" v="3907" actId="20577"/>
        <pc:sldMkLst>
          <pc:docMk/>
          <pc:sldMk cId="2038254573" sldId="289"/>
        </pc:sldMkLst>
        <pc:spChg chg="mod">
          <ac:chgData name="Johnston, Susan L." userId="41417238-ceff-416b-9996-c1018fde56c9" providerId="ADAL" clId="{3F2CB051-EB6F-AD45-8570-5EE493FD3E29}" dt="2022-08-31T18:14:28.470" v="3907" actId="20577"/>
          <ac:spMkLst>
            <pc:docMk/>
            <pc:sldMk cId="2038254573" sldId="289"/>
            <ac:spMk id="3" creationId="{00000000-0000-0000-0000-000000000000}"/>
          </ac:spMkLst>
        </pc:spChg>
      </pc:sldChg>
      <pc:sldChg chg="modSp mod">
        <pc:chgData name="Johnston, Susan L." userId="41417238-ceff-416b-9996-c1018fde56c9" providerId="ADAL" clId="{3F2CB051-EB6F-AD45-8570-5EE493FD3E29}" dt="2022-08-31T18:13:03.305" v="3851" actId="20577"/>
        <pc:sldMkLst>
          <pc:docMk/>
          <pc:sldMk cId="508045576" sldId="295"/>
        </pc:sldMkLst>
        <pc:spChg chg="mod">
          <ac:chgData name="Johnston, Susan L." userId="41417238-ceff-416b-9996-c1018fde56c9" providerId="ADAL" clId="{3F2CB051-EB6F-AD45-8570-5EE493FD3E29}" dt="2022-08-31T18:13:03.305" v="3851" actId="20577"/>
          <ac:spMkLst>
            <pc:docMk/>
            <pc:sldMk cId="508045576" sldId="295"/>
            <ac:spMk id="3" creationId="{00000000-0000-0000-0000-000000000000}"/>
          </ac:spMkLst>
        </pc:spChg>
      </pc:sldChg>
      <pc:sldChg chg="modSp mod">
        <pc:chgData name="Johnston, Susan L." userId="41417238-ceff-416b-9996-c1018fde56c9" providerId="ADAL" clId="{3F2CB051-EB6F-AD45-8570-5EE493FD3E29}" dt="2022-08-29T16:06:20.478" v="1839" actId="20577"/>
        <pc:sldMkLst>
          <pc:docMk/>
          <pc:sldMk cId="2011192178" sldId="296"/>
        </pc:sldMkLst>
        <pc:spChg chg="mod">
          <ac:chgData name="Johnston, Susan L." userId="41417238-ceff-416b-9996-c1018fde56c9" providerId="ADAL" clId="{3F2CB051-EB6F-AD45-8570-5EE493FD3E29}" dt="2022-08-29T16:06:20.478" v="1839" actId="20577"/>
          <ac:spMkLst>
            <pc:docMk/>
            <pc:sldMk cId="2011192178" sldId="296"/>
            <ac:spMk id="9" creationId="{00000000-0000-0000-0000-000000000000}"/>
          </ac:spMkLst>
        </pc:spChg>
      </pc:sldChg>
      <pc:sldChg chg="del">
        <pc:chgData name="Johnston, Susan L." userId="41417238-ceff-416b-9996-c1018fde56c9" providerId="ADAL" clId="{3F2CB051-EB6F-AD45-8570-5EE493FD3E29}" dt="2022-08-29T14:22:43.245" v="5" actId="2696"/>
        <pc:sldMkLst>
          <pc:docMk/>
          <pc:sldMk cId="2938175169" sldId="297"/>
        </pc:sldMkLst>
      </pc:sldChg>
      <pc:sldChg chg="modSp mod">
        <pc:chgData name="Johnston, Susan L." userId="41417238-ceff-416b-9996-c1018fde56c9" providerId="ADAL" clId="{3F2CB051-EB6F-AD45-8570-5EE493FD3E29}" dt="2022-08-29T17:13:05.721" v="3121" actId="20577"/>
        <pc:sldMkLst>
          <pc:docMk/>
          <pc:sldMk cId="3569902797" sldId="304"/>
        </pc:sldMkLst>
        <pc:spChg chg="mod">
          <ac:chgData name="Johnston, Susan L." userId="41417238-ceff-416b-9996-c1018fde56c9" providerId="ADAL" clId="{3F2CB051-EB6F-AD45-8570-5EE493FD3E29}" dt="2022-08-29T17:13:05.721" v="3121" actId="20577"/>
          <ac:spMkLst>
            <pc:docMk/>
            <pc:sldMk cId="3569902797" sldId="304"/>
            <ac:spMk id="2" creationId="{00000000-0000-0000-0000-000000000000}"/>
          </ac:spMkLst>
        </pc:spChg>
      </pc:sldChg>
      <pc:sldChg chg="addSp delSp mod">
        <pc:chgData name="Johnston, Susan L." userId="41417238-ceff-416b-9996-c1018fde56c9" providerId="ADAL" clId="{3F2CB051-EB6F-AD45-8570-5EE493FD3E29}" dt="2022-08-29T14:21:54.423" v="3" actId="22"/>
        <pc:sldMkLst>
          <pc:docMk/>
          <pc:sldMk cId="1263416704" sldId="305"/>
        </pc:sldMkLst>
        <pc:spChg chg="add del">
          <ac:chgData name="Johnston, Susan L." userId="41417238-ceff-416b-9996-c1018fde56c9" providerId="ADAL" clId="{3F2CB051-EB6F-AD45-8570-5EE493FD3E29}" dt="2022-08-29T14:21:54.423" v="3" actId="22"/>
          <ac:spMkLst>
            <pc:docMk/>
            <pc:sldMk cId="1263416704" sldId="305"/>
            <ac:spMk id="5" creationId="{518F9AE6-ABE7-46D6-2FC3-9CD08011B874}"/>
          </ac:spMkLst>
        </pc:spChg>
      </pc:sldChg>
      <pc:sldChg chg="modSp mod">
        <pc:chgData name="Johnston, Susan L." userId="41417238-ceff-416b-9996-c1018fde56c9" providerId="ADAL" clId="{3F2CB051-EB6F-AD45-8570-5EE493FD3E29}" dt="2022-08-29T14:23:58.701" v="13" actId="20577"/>
        <pc:sldMkLst>
          <pc:docMk/>
          <pc:sldMk cId="2680945080" sldId="307"/>
        </pc:sldMkLst>
        <pc:spChg chg="mod">
          <ac:chgData name="Johnston, Susan L." userId="41417238-ceff-416b-9996-c1018fde56c9" providerId="ADAL" clId="{3F2CB051-EB6F-AD45-8570-5EE493FD3E29}" dt="2022-08-29T14:23:58.701" v="13" actId="20577"/>
          <ac:spMkLst>
            <pc:docMk/>
            <pc:sldMk cId="2680945080" sldId="307"/>
            <ac:spMk id="3" creationId="{00000000-0000-0000-0000-000000000000}"/>
          </ac:spMkLst>
        </pc:spChg>
      </pc:sldChg>
      <pc:sldChg chg="modSp add mod">
        <pc:chgData name="Johnston, Susan L." userId="41417238-ceff-416b-9996-c1018fde56c9" providerId="ADAL" clId="{3F2CB051-EB6F-AD45-8570-5EE493FD3E29}" dt="2022-08-31T18:13:42.212" v="3887" actId="20577"/>
        <pc:sldMkLst>
          <pc:docMk/>
          <pc:sldMk cId="2162468876" sldId="308"/>
        </pc:sldMkLst>
        <pc:spChg chg="mod">
          <ac:chgData name="Johnston, Susan L." userId="41417238-ceff-416b-9996-c1018fde56c9" providerId="ADAL" clId="{3F2CB051-EB6F-AD45-8570-5EE493FD3E29}" dt="2022-08-31T18:13:42.212" v="3887" actId="20577"/>
          <ac:spMkLst>
            <pc:docMk/>
            <pc:sldMk cId="2162468876" sldId="308"/>
            <ac:spMk id="3" creationId="{00000000-0000-0000-0000-000000000000}"/>
          </ac:spMkLst>
        </pc:spChg>
      </pc:sldChg>
      <pc:sldChg chg="modSp add mod ord">
        <pc:chgData name="Johnston, Susan L." userId="41417238-ceff-416b-9996-c1018fde56c9" providerId="ADAL" clId="{3F2CB051-EB6F-AD45-8570-5EE493FD3E29}" dt="2022-08-29T17:11:16.460" v="3085" actId="20577"/>
        <pc:sldMkLst>
          <pc:docMk/>
          <pc:sldMk cId="2021559098" sldId="309"/>
        </pc:sldMkLst>
        <pc:spChg chg="mod">
          <ac:chgData name="Johnston, Susan L." userId="41417238-ceff-416b-9996-c1018fde56c9" providerId="ADAL" clId="{3F2CB051-EB6F-AD45-8570-5EE493FD3E29}" dt="2022-08-29T17:11:16.460" v="3085" actId="20577"/>
          <ac:spMkLst>
            <pc:docMk/>
            <pc:sldMk cId="2021559098" sldId="309"/>
            <ac:spMk id="2" creationId="{00000000-0000-0000-0000-000000000000}"/>
          </ac:spMkLst>
        </pc:spChg>
      </pc:sldChg>
      <pc:sldChg chg="modSp add mod ord">
        <pc:chgData name="Johnston, Susan L." userId="41417238-ceff-416b-9996-c1018fde56c9" providerId="ADAL" clId="{3F2CB051-EB6F-AD45-8570-5EE493FD3E29}" dt="2022-08-29T17:11:25.096" v="3093" actId="20577"/>
        <pc:sldMkLst>
          <pc:docMk/>
          <pc:sldMk cId="2063261747" sldId="310"/>
        </pc:sldMkLst>
        <pc:spChg chg="mod">
          <ac:chgData name="Johnston, Susan L." userId="41417238-ceff-416b-9996-c1018fde56c9" providerId="ADAL" clId="{3F2CB051-EB6F-AD45-8570-5EE493FD3E29}" dt="2022-08-29T17:11:25.096" v="3093" actId="20577"/>
          <ac:spMkLst>
            <pc:docMk/>
            <pc:sldMk cId="2063261747" sldId="310"/>
            <ac:spMk id="2" creationId="{00000000-0000-0000-0000-000000000000}"/>
          </ac:spMkLst>
        </pc:spChg>
      </pc:sldChg>
      <pc:sldChg chg="modSp add mod ord">
        <pc:chgData name="Johnston, Susan L." userId="41417238-ceff-416b-9996-c1018fde56c9" providerId="ADAL" clId="{3F2CB051-EB6F-AD45-8570-5EE493FD3E29}" dt="2022-08-29T17:15:59.611" v="3296" actId="20577"/>
        <pc:sldMkLst>
          <pc:docMk/>
          <pc:sldMk cId="128884699" sldId="311"/>
        </pc:sldMkLst>
        <pc:spChg chg="mod">
          <ac:chgData name="Johnston, Susan L." userId="41417238-ceff-416b-9996-c1018fde56c9" providerId="ADAL" clId="{3F2CB051-EB6F-AD45-8570-5EE493FD3E29}" dt="2022-08-29T17:01:16.110" v="2557" actId="20577"/>
          <ac:spMkLst>
            <pc:docMk/>
            <pc:sldMk cId="128884699" sldId="311"/>
            <ac:spMk id="2" creationId="{00000000-0000-0000-0000-000000000000}"/>
          </ac:spMkLst>
        </pc:spChg>
        <pc:spChg chg="mod">
          <ac:chgData name="Johnston, Susan L." userId="41417238-ceff-416b-9996-c1018fde56c9" providerId="ADAL" clId="{3F2CB051-EB6F-AD45-8570-5EE493FD3E29}" dt="2022-08-29T17:15:59.611" v="3296" actId="20577"/>
          <ac:spMkLst>
            <pc:docMk/>
            <pc:sldMk cId="128884699" sldId="31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D2DD9-36EB-094B-957C-75505664CD2A}" type="datetimeFigureOut">
              <a:rPr lang="en-US" smtClean="0"/>
              <a:t>8/31/22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6FE45-C4E5-7445-B290-7C6221AF8A26}" type="slidenum">
              <a:rPr lang="en-US" smtClean="0"/>
              <a:t>‹#›</a:t>
            </a:fld>
            <a:endParaRPr lang="en-US"/>
          </a:p>
        </p:txBody>
      </p:sp>
    </p:spTree>
    <p:extLst>
      <p:ext uri="{BB962C8B-B14F-4D97-AF65-F5344CB8AC3E}">
        <p14:creationId xmlns:p14="http://schemas.microsoft.com/office/powerpoint/2010/main" val="15101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E72A708-54A5-4102-88C3-31A1403E517C}" type="datetimeFigureOut">
              <a:rPr lang="en-US" smtClean="0"/>
              <a:t>8/31/22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4ECBCD8-D094-45FE-8472-ECCA8851E30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2A708-54A5-4102-88C3-31A1403E517C}" type="datetimeFigureOut">
              <a:rPr lang="en-US" smtClean="0"/>
              <a:t>8/31/22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BCD8-D094-45FE-8472-ECCA8851E3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2A708-54A5-4102-88C3-31A1403E517C}" type="datetimeFigureOut">
              <a:rPr lang="en-US" smtClean="0"/>
              <a:t>8/31/22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4ECBCD8-D094-45FE-8472-ECCA8851E3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2A708-54A5-4102-88C3-31A1403E517C}" type="datetimeFigureOut">
              <a:rPr lang="en-US" smtClean="0"/>
              <a:t>8/31/22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BCD8-D094-45FE-8472-ECCA8851E30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E72A708-54A5-4102-88C3-31A1403E517C}" type="datetimeFigureOut">
              <a:rPr lang="en-US" smtClean="0"/>
              <a:t>8/31/22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4ECBCD8-D094-45FE-8472-ECCA8851E30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72A708-54A5-4102-88C3-31A1403E517C}" type="datetimeFigureOut">
              <a:rPr lang="en-US" smtClean="0"/>
              <a:t>8/31/22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CBCD8-D094-45FE-8472-ECCA8851E30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2A708-54A5-4102-88C3-31A1403E517C}" type="datetimeFigureOut">
              <a:rPr lang="en-US" smtClean="0"/>
              <a:t>8/31/22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CBCD8-D094-45FE-8472-ECCA8851E30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72A708-54A5-4102-88C3-31A1403E517C}" type="datetimeFigureOut">
              <a:rPr lang="en-US" smtClean="0"/>
              <a:t>8/31/22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CBCD8-D094-45FE-8472-ECCA8851E30C}"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E72A708-54A5-4102-88C3-31A1403E517C}" type="datetimeFigureOut">
              <a:rPr lang="en-US" smtClean="0"/>
              <a:t>8/31/22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CBCD8-D094-45FE-8472-ECCA8851E3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2A708-54A5-4102-88C3-31A1403E517C}" type="datetimeFigureOut">
              <a:rPr lang="en-US" smtClean="0"/>
              <a:t>8/31/22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4ECBCD8-D094-45FE-8472-ECCA8851E30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2A708-54A5-4102-88C3-31A1403E517C}" type="datetimeFigureOut">
              <a:rPr lang="en-US" smtClean="0"/>
              <a:t>8/31/22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CBCD8-D094-45FE-8472-ECCA8851E30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E72A708-54A5-4102-88C3-31A1403E517C}" type="datetimeFigureOut">
              <a:rPr lang="en-US" smtClean="0"/>
              <a:t>8/31/22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4ECBCD8-D094-45FE-8472-ECCA8851E3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Fall 2022</a:t>
            </a:r>
          </a:p>
        </p:txBody>
      </p:sp>
      <p:sp>
        <p:nvSpPr>
          <p:cNvPr id="2" name="Title 1"/>
          <p:cNvSpPr>
            <a:spLocks noGrp="1"/>
          </p:cNvSpPr>
          <p:nvPr>
            <p:ph type="title"/>
          </p:nvPr>
        </p:nvSpPr>
        <p:spPr/>
        <p:txBody>
          <a:bodyPr/>
          <a:lstStyle/>
          <a:p>
            <a:pPr algn="ctr"/>
            <a:r>
              <a:rPr lang="en-US" dirty="0"/>
              <a:t>Capc kick-off meeting</a:t>
            </a:r>
          </a:p>
        </p:txBody>
      </p:sp>
    </p:spTree>
    <p:extLst>
      <p:ext uri="{BB962C8B-B14F-4D97-AF65-F5344CB8AC3E}">
        <p14:creationId xmlns:p14="http://schemas.microsoft.com/office/powerpoint/2010/main" val="345188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915400" cy="4407408"/>
          </a:xfrm>
        </p:spPr>
        <p:txBody>
          <a:bodyPr>
            <a:noAutofit/>
          </a:bodyPr>
          <a:lstStyle/>
          <a:p>
            <a:pPr marL="274320" lvl="1" indent="-228600">
              <a:buClr>
                <a:schemeClr val="accent1"/>
              </a:buClr>
              <a:buFont typeface="Wingdings 2" pitchFamily="18" charset="2"/>
              <a:buChar char=""/>
            </a:pPr>
            <a:r>
              <a:rPr lang="en-US" b="1" u="sng" dirty="0"/>
              <a:t>Chair</a:t>
            </a:r>
            <a:r>
              <a:rPr lang="en-US" dirty="0"/>
              <a:t>: Susan Johnston, </a:t>
            </a:r>
            <a:r>
              <a:rPr lang="en-US" i="1" dirty="0"/>
              <a:t>Anthropology &amp; Sociology</a:t>
            </a:r>
            <a:endParaRPr lang="en-US" dirty="0"/>
          </a:p>
          <a:p>
            <a:pPr marL="274320" lvl="1" indent="-228600">
              <a:buClr>
                <a:schemeClr val="accent1"/>
              </a:buClr>
              <a:buFont typeface="Wingdings 2" pitchFamily="18" charset="2"/>
              <a:buChar char=""/>
            </a:pPr>
            <a:r>
              <a:rPr lang="en-US" b="1" u="sng" dirty="0"/>
              <a:t>Vice Chair</a:t>
            </a:r>
            <a:r>
              <a:rPr lang="en-US" dirty="0"/>
              <a:t>: Rodney </a:t>
            </a:r>
            <a:r>
              <a:rPr lang="en-US" dirty="0" err="1"/>
              <a:t>Mader</a:t>
            </a:r>
            <a:r>
              <a:rPr lang="en-US" dirty="0"/>
              <a:t>, </a:t>
            </a:r>
            <a:r>
              <a:rPr lang="en-US" i="1" dirty="0"/>
              <a:t>English</a:t>
            </a:r>
          </a:p>
          <a:p>
            <a:pPr marL="274320" lvl="1" indent="-228600">
              <a:buClr>
                <a:schemeClr val="accent1"/>
              </a:buClr>
              <a:buFont typeface="Wingdings 2" pitchFamily="18" charset="2"/>
              <a:buChar char=""/>
            </a:pPr>
            <a:r>
              <a:rPr lang="en-US" b="1" u="sng" dirty="0"/>
              <a:t>Secretary</a:t>
            </a:r>
            <a:r>
              <a:rPr lang="en-US" dirty="0"/>
              <a:t>: Francis </a:t>
            </a:r>
            <a:r>
              <a:rPr lang="en-US" dirty="0" err="1"/>
              <a:t>Atuahene</a:t>
            </a:r>
            <a:r>
              <a:rPr lang="en-US" dirty="0"/>
              <a:t>, </a:t>
            </a:r>
            <a:r>
              <a:rPr lang="en-US" i="1" dirty="0"/>
              <a:t>Undergraduate Studies &amp; Student Support Services</a:t>
            </a:r>
            <a:endParaRPr lang="en-US" dirty="0"/>
          </a:p>
          <a:p>
            <a:pPr marL="274320" lvl="1" indent="-228600">
              <a:buClr>
                <a:schemeClr val="accent1"/>
              </a:buClr>
              <a:buFont typeface="Wingdings 2" pitchFamily="18" charset="2"/>
              <a:buChar char=""/>
            </a:pPr>
            <a:r>
              <a:rPr lang="en-US" b="1" u="sng" dirty="0"/>
              <a:t>Undergraduate Programs</a:t>
            </a:r>
            <a:r>
              <a:rPr lang="en-US" dirty="0"/>
              <a:t>: Josh Auld, </a:t>
            </a:r>
            <a:r>
              <a:rPr lang="en-US" i="1" dirty="0"/>
              <a:t>Associate Provost for Academic Affairs</a:t>
            </a:r>
            <a:endParaRPr lang="en-US" dirty="0"/>
          </a:p>
          <a:p>
            <a:pPr marL="274320" lvl="1" indent="-228600">
              <a:buClr>
                <a:schemeClr val="accent1"/>
              </a:buClr>
              <a:buFont typeface="Wingdings 2" pitchFamily="18" charset="2"/>
              <a:buChar char=""/>
            </a:pPr>
            <a:r>
              <a:rPr lang="en-US" b="1" u="sng" dirty="0"/>
              <a:t>Undergraduate Policies</a:t>
            </a:r>
            <a:r>
              <a:rPr lang="en-US" dirty="0"/>
              <a:t>: Elizabeth </a:t>
            </a:r>
            <a:r>
              <a:rPr lang="en-US" dirty="0" err="1"/>
              <a:t>Pfaffle</a:t>
            </a:r>
            <a:r>
              <a:rPr lang="en-US" dirty="0"/>
              <a:t>, </a:t>
            </a:r>
            <a:r>
              <a:rPr lang="en-US" i="1" dirty="0"/>
              <a:t>Applied Music</a:t>
            </a:r>
          </a:p>
          <a:p>
            <a:pPr marL="274320" lvl="1" indent="-228600">
              <a:buClr>
                <a:schemeClr val="accent1"/>
              </a:buClr>
              <a:buFont typeface="Wingdings 2" pitchFamily="18" charset="2"/>
              <a:buChar char=""/>
            </a:pPr>
            <a:r>
              <a:rPr lang="en-US" b="1" u="sng" dirty="0"/>
              <a:t>Graduate Programs &amp; Policies</a:t>
            </a:r>
            <a:r>
              <a:rPr lang="en-US" dirty="0"/>
              <a:t>: Lisa Calvano, </a:t>
            </a:r>
            <a:r>
              <a:rPr lang="en-US" i="1" dirty="0"/>
              <a:t>Dean of the Graduate School</a:t>
            </a:r>
            <a:endParaRPr lang="en-US" dirty="0"/>
          </a:p>
          <a:p>
            <a:pPr marL="274320" lvl="1" indent="-228600">
              <a:buClr>
                <a:schemeClr val="accent1"/>
              </a:buClr>
              <a:buFont typeface="Wingdings 2" pitchFamily="18" charset="2"/>
              <a:buChar char=""/>
            </a:pPr>
            <a:r>
              <a:rPr lang="en-US" b="1" u="sng" dirty="0"/>
              <a:t>General Education</a:t>
            </a:r>
            <a:r>
              <a:rPr lang="en-US" dirty="0"/>
              <a:t>: Karen Mitchell, </a:t>
            </a:r>
            <a:r>
              <a:rPr lang="en-US" i="1" dirty="0"/>
              <a:t>Psychology</a:t>
            </a:r>
            <a:endParaRPr lang="en-US" dirty="0"/>
          </a:p>
          <a:p>
            <a:pPr marL="274320" lvl="1" indent="-228600">
              <a:buClr>
                <a:schemeClr val="accent1"/>
              </a:buClr>
              <a:buFont typeface="Wingdings 2" pitchFamily="18" charset="2"/>
              <a:buChar char=""/>
            </a:pPr>
            <a:r>
              <a:rPr lang="en-US" b="1" u="sng" dirty="0"/>
              <a:t>Academic Review</a:t>
            </a:r>
            <a:r>
              <a:rPr lang="en-US" dirty="0"/>
              <a:t>: Jade Burris, </a:t>
            </a:r>
            <a:r>
              <a:rPr lang="en-US" i="1" dirty="0"/>
              <a:t>Early &amp; Middle Grades Education</a:t>
            </a:r>
          </a:p>
          <a:p>
            <a:pPr marL="274320" lvl="1" indent="-228600">
              <a:buClr>
                <a:schemeClr val="accent1"/>
              </a:buClr>
              <a:buFont typeface="Wingdings 2" pitchFamily="18" charset="2"/>
              <a:buChar char=""/>
            </a:pPr>
            <a:endParaRPr lang="en-US" i="1" dirty="0"/>
          </a:p>
          <a:p>
            <a:pPr marL="274320" lvl="1" indent="-228600">
              <a:buClr>
                <a:schemeClr val="accent1"/>
              </a:buClr>
              <a:buFont typeface="Wingdings 2" pitchFamily="18" charset="2"/>
              <a:buChar char=""/>
            </a:pPr>
            <a:r>
              <a:rPr lang="en-US" b="1" u="sng" dirty="0"/>
              <a:t>CAPC Support</a:t>
            </a:r>
            <a:r>
              <a:rPr lang="en-US" dirty="0"/>
              <a:t>: Patrick Richard, </a:t>
            </a:r>
            <a:r>
              <a:rPr lang="en-US" i="1" dirty="0"/>
              <a:t>Academic Affairs</a:t>
            </a:r>
          </a:p>
        </p:txBody>
      </p:sp>
      <p:sp>
        <p:nvSpPr>
          <p:cNvPr id="2" name="Title 1"/>
          <p:cNvSpPr>
            <a:spLocks noGrp="1"/>
          </p:cNvSpPr>
          <p:nvPr>
            <p:ph type="title"/>
          </p:nvPr>
        </p:nvSpPr>
        <p:spPr/>
        <p:txBody>
          <a:bodyPr/>
          <a:lstStyle/>
          <a:p>
            <a:r>
              <a:rPr lang="en-US" dirty="0"/>
              <a:t>2022-23 CAPC Executive committee</a:t>
            </a:r>
          </a:p>
        </p:txBody>
      </p:sp>
    </p:spTree>
    <p:extLst>
      <p:ext uri="{BB962C8B-B14F-4D97-AF65-F5344CB8AC3E}">
        <p14:creationId xmlns:p14="http://schemas.microsoft.com/office/powerpoint/2010/main" val="423041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400" dirty="0"/>
              <a:t>You should know your assigned committee(s) by now. If not, they can be found at the CAPC website</a:t>
            </a:r>
          </a:p>
          <a:p>
            <a:endParaRPr lang="en-US" sz="2400" dirty="0"/>
          </a:p>
          <a:p>
            <a:r>
              <a:rPr lang="en-US" sz="2400" dirty="0"/>
              <a:t>Committees should meet on a regular schedule</a:t>
            </a:r>
          </a:p>
          <a:p>
            <a:endParaRPr lang="en-US" sz="2400" dirty="0"/>
          </a:p>
          <a:p>
            <a:r>
              <a:rPr lang="en-US" sz="2400" dirty="0"/>
              <a:t>Your service on CAPC includes attendance at both </a:t>
            </a:r>
            <a:r>
              <a:rPr lang="en-US" sz="2400" b="1" dirty="0"/>
              <a:t>Assembly meetings </a:t>
            </a:r>
            <a:r>
              <a:rPr lang="en-US" sz="2400" dirty="0"/>
              <a:t>and </a:t>
            </a:r>
            <a:r>
              <a:rPr lang="en-US" sz="2400" b="1" dirty="0"/>
              <a:t>committee meetings</a:t>
            </a:r>
          </a:p>
          <a:p>
            <a:endParaRPr lang="en-US" sz="2400" b="1" dirty="0"/>
          </a:p>
          <a:p>
            <a:r>
              <a:rPr lang="en-US" sz="2400" dirty="0"/>
              <a:t>If you cannot attend, your proxy should attend on your behalf – </a:t>
            </a:r>
            <a:r>
              <a:rPr lang="en-US" sz="2400" b="1" dirty="0"/>
              <a:t>applies to both Assembly </a:t>
            </a:r>
            <a:r>
              <a:rPr lang="en-US" sz="2400" dirty="0"/>
              <a:t>and</a:t>
            </a:r>
            <a:r>
              <a:rPr lang="en-US" sz="2400" b="1" dirty="0"/>
              <a:t> committee meetings</a:t>
            </a:r>
          </a:p>
          <a:p>
            <a:pPr lvl="1"/>
            <a:r>
              <a:rPr lang="en-US" sz="2200" dirty="0"/>
              <a:t>The bylaws require all CAPC members to have a proxy identified in advance of meetings</a:t>
            </a:r>
            <a:endParaRPr lang="en-US" sz="2400" b="1"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344863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endParaRPr lang="en-US" dirty="0"/>
          </a:p>
          <a:p>
            <a:pPr marL="45720" indent="0">
              <a:buNone/>
            </a:pPr>
            <a:r>
              <a:rPr lang="en-US" dirty="0"/>
              <a:t>Article 4.A.1.c.</a:t>
            </a:r>
          </a:p>
          <a:p>
            <a:pPr marL="45720" indent="0">
              <a:buNone/>
            </a:pPr>
            <a:r>
              <a:rPr lang="en-US" i="1" dirty="0"/>
              <a:t>“</a:t>
            </a:r>
            <a:r>
              <a:rPr lang="en-US" sz="2200" i="1" spc="100" dirty="0"/>
              <a:t>Each CAPC member will submit to the CAPC Secretary written notification of that member’s proxy. In the case of members elected by constituency, the proxy must be selected from the same constituency. Proxies should be identified no later than the first scheduled Assembly in the fall. Should the proxy require an alternate, the proxy or member should notify the Recording Secretary in writing prior to the Assembly in which the alternate is to serve.”</a:t>
            </a:r>
          </a:p>
          <a:p>
            <a:pPr marL="365760" lvl="1" indent="0">
              <a:buNone/>
            </a:pPr>
            <a:endParaRPr lang="en-US" sz="20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05342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600" dirty="0"/>
              <a:t>Your service on CAPC also includes the following</a:t>
            </a:r>
            <a:r>
              <a:rPr lang="en-US" sz="2400" dirty="0"/>
              <a:t>:</a:t>
            </a:r>
          </a:p>
          <a:p>
            <a:pPr lvl="1"/>
            <a:endParaRPr lang="en-US" sz="2400" dirty="0"/>
          </a:p>
          <a:p>
            <a:pPr lvl="1"/>
            <a:r>
              <a:rPr lang="en-US" sz="2200" dirty="0"/>
              <a:t>preparing for committee and sub-committee meetings by reading in advance and reflecting on all documents on the agenda</a:t>
            </a:r>
          </a:p>
          <a:p>
            <a:pPr lvl="1"/>
            <a:endParaRPr lang="en-US" sz="2200" dirty="0"/>
          </a:p>
          <a:p>
            <a:pPr lvl="1"/>
            <a:r>
              <a:rPr lang="en-US" sz="2200" dirty="0"/>
              <a:t>preparing for CAPC Assembly by reviewing in advance those items on the agenda that did not come from your committee</a:t>
            </a:r>
          </a:p>
          <a:p>
            <a:pPr lvl="1"/>
            <a:endParaRPr lang="en-US" sz="2200" dirty="0"/>
          </a:p>
          <a:p>
            <a:pPr lvl="1"/>
            <a:r>
              <a:rPr lang="en-US" sz="2200" dirty="0"/>
              <a:t>ensuring that you are fully acquainted with the current requirements for course and program proposals, including the relevant policies (syllabi, course evaluations, etc.)</a:t>
            </a:r>
          </a:p>
          <a:p>
            <a:pPr marL="365760" lvl="1" indent="0">
              <a:buNone/>
            </a:pPr>
            <a:endParaRPr lang="en-US" sz="20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268094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Clr>
                <a:srgbClr val="C8573D"/>
              </a:buClr>
              <a:buFont typeface="Wingdings" charset="2"/>
              <a:buChar char="§"/>
            </a:pPr>
            <a:r>
              <a:rPr lang="en-US" sz="2600" dirty="0"/>
              <a:t>Part of your duty as a CAPC member is to represent your constituency, and this means reporting back to them about CAPC Assembly and its procedures, debates, and recommendations.</a:t>
            </a:r>
          </a:p>
          <a:p>
            <a:pPr>
              <a:buClr>
                <a:srgbClr val="C8573D"/>
              </a:buClr>
              <a:buFont typeface="Wingdings" charset="2"/>
              <a:buChar char="§"/>
            </a:pPr>
            <a:endParaRPr lang="en-US" sz="2200" dirty="0"/>
          </a:p>
          <a:p>
            <a:pPr lvl="1"/>
            <a:r>
              <a:rPr lang="en-US" sz="2200" dirty="0"/>
              <a:t>This includes CAPC decisions about courses, programs, or policies that may have impact on your department (or your other constituencies), whether or not they originated in your department or college</a:t>
            </a:r>
          </a:p>
          <a:p>
            <a:pPr marL="365760" lvl="1" indent="0">
              <a:buNone/>
            </a:pPr>
            <a:endParaRPr lang="en-US" sz="2200" dirty="0"/>
          </a:p>
          <a:p>
            <a:pPr lvl="1"/>
            <a:r>
              <a:rPr lang="en-US" sz="2200" dirty="0"/>
              <a:t>You should also let your constituents know when an item of theirs appears on the Assembly agenda and remind them that </a:t>
            </a:r>
            <a:r>
              <a:rPr lang="en-US" sz="2200" b="1" dirty="0"/>
              <a:t>they are invited to attend the relevant assembly meeting </a:t>
            </a:r>
            <a:r>
              <a:rPr lang="en-US" sz="2200" dirty="0"/>
              <a:t>to respond to questions that might arise</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331926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lvl="1" indent="0">
              <a:buNone/>
            </a:pPr>
            <a:r>
              <a:rPr lang="en-US" sz="2000" dirty="0">
                <a:solidFill>
                  <a:srgbClr val="B15038"/>
                </a:solidFill>
              </a:rPr>
              <a:t>NOTE: </a:t>
            </a:r>
            <a:r>
              <a:rPr lang="en-US" sz="2000" dirty="0"/>
              <a:t>When a committee has sent an item forward for the Assembly agenda, it is with that committee’s approval (unless explicitly stated otherwise).</a:t>
            </a:r>
          </a:p>
          <a:p>
            <a:pPr marL="457200" lvl="1" indent="0">
              <a:buNone/>
            </a:pPr>
            <a:endParaRPr lang="en-US" sz="2000" dirty="0"/>
          </a:p>
          <a:p>
            <a:pPr marL="457200" lvl="1" indent="0">
              <a:buNone/>
            </a:pPr>
            <a:r>
              <a:rPr lang="en-US" sz="2000" dirty="0"/>
              <a:t>Similarly, when a department chair, dean, or CAPC officer ‘signs off’ on a proposal in CIM, it indicates approval (not simply acknowledgment)</a:t>
            </a:r>
          </a:p>
          <a:p>
            <a:pPr marL="731520" lvl="2" indent="0">
              <a:buNone/>
            </a:pPr>
            <a:r>
              <a:rPr lang="en-US" sz="1800" i="1" dirty="0"/>
              <a:t>That said, deans may assume they are leaving curricular decisions to the departments and to CAPC, and are only approving the availability of resources and other non-curricular issues</a:t>
            </a:r>
          </a:p>
          <a:p>
            <a:pPr marL="457200" lvl="1" indent="0">
              <a:buNone/>
            </a:pPr>
            <a:endParaRPr lang="en-US" sz="2000" dirty="0"/>
          </a:p>
          <a:p>
            <a:pPr marL="460375" lvl="1" indent="0">
              <a:buNone/>
            </a:pPr>
            <a:r>
              <a:rPr lang="en-US" sz="2000" dirty="0"/>
              <a:t>In point of fact, a decision at each step in the review process is  to </a:t>
            </a:r>
            <a:r>
              <a:rPr lang="en-US" sz="2000" u="sng" dirty="0"/>
              <a:t>recommend</a:t>
            </a:r>
            <a:r>
              <a:rPr lang="en-US" sz="2000" dirty="0"/>
              <a:t> (or not), since final approval rests with the Provost</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48947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Motions passed by CAPC are submitted to the Provost for approval. She makes the ultimate decisions regarding curriculum and academic policy.</a:t>
            </a:r>
          </a:p>
          <a:p>
            <a:endParaRPr lang="en-US" sz="2400" dirty="0"/>
          </a:p>
          <a:p>
            <a:pPr lvl="1"/>
            <a:r>
              <a:rPr lang="en-US" sz="2000" dirty="0"/>
              <a:t>There is a procedure for dialogue in the event that the Provost does not approve CAPC recommendations. This is rare, however.</a:t>
            </a:r>
          </a:p>
          <a:p>
            <a:pPr lvl="1"/>
            <a:endParaRPr lang="en-US" sz="2000" dirty="0"/>
          </a:p>
          <a:p>
            <a:pPr lvl="1"/>
            <a:r>
              <a:rPr lang="en-US" sz="2000" dirty="0"/>
              <a:t>The Provost’s approvals are circulated by Patrick Richard and are available on the CAPC website.</a:t>
            </a:r>
          </a:p>
          <a:p>
            <a:pPr marL="0" indent="0">
              <a:buNone/>
            </a:pPr>
            <a:r>
              <a:rPr lang="en-US" sz="2400" dirty="0"/>
              <a:t>	</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88438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0"/>
            <a:ext cx="8915400" cy="566929"/>
          </a:xfrm>
        </p:spPr>
        <p:txBody>
          <a:bodyPr>
            <a:normAutofit/>
          </a:bodyPr>
          <a:lstStyle/>
          <a:p>
            <a:r>
              <a:rPr lang="pl-PL" sz="2400" dirty="0" err="1">
                <a:solidFill>
                  <a:srgbClr val="3366FF"/>
                </a:solidFill>
              </a:rPr>
              <a:t>https</a:t>
            </a:r>
            <a:r>
              <a:rPr lang="pl-PL" sz="2400" dirty="0">
                <a:solidFill>
                  <a:srgbClr val="3366FF"/>
                </a:solidFill>
              </a:rPr>
              <a:t>://</a:t>
            </a:r>
            <a:r>
              <a:rPr lang="pl-PL" sz="2400" dirty="0" err="1">
                <a:solidFill>
                  <a:srgbClr val="3366FF"/>
                </a:solidFill>
              </a:rPr>
              <a:t>www.wcupa.edu</a:t>
            </a:r>
            <a:r>
              <a:rPr lang="pl-PL" sz="2400" dirty="0">
                <a:solidFill>
                  <a:srgbClr val="3366FF"/>
                </a:solidFill>
              </a:rPr>
              <a:t>/</a:t>
            </a:r>
            <a:r>
              <a:rPr lang="pl-PL" sz="2400" dirty="0" err="1">
                <a:solidFill>
                  <a:srgbClr val="3366FF"/>
                </a:solidFill>
              </a:rPr>
              <a:t>viceProvost</a:t>
            </a:r>
            <a:r>
              <a:rPr lang="pl-PL" sz="2400" dirty="0">
                <a:solidFill>
                  <a:srgbClr val="3366FF"/>
                </a:solidFill>
              </a:rPr>
              <a:t>/</a:t>
            </a:r>
            <a:r>
              <a:rPr lang="pl-PL" sz="2400" dirty="0" err="1">
                <a:solidFill>
                  <a:srgbClr val="3366FF"/>
                </a:solidFill>
              </a:rPr>
              <a:t>capc</a:t>
            </a:r>
            <a:r>
              <a:rPr lang="pl-PL" sz="2400" dirty="0">
                <a:solidFill>
                  <a:srgbClr val="3366FF"/>
                </a:solidFill>
              </a:rPr>
              <a:t>/</a:t>
            </a:r>
            <a:endParaRPr lang="en-US" sz="2200" dirty="0"/>
          </a:p>
        </p:txBody>
      </p:sp>
      <p:sp>
        <p:nvSpPr>
          <p:cNvPr id="2" name="Title 1"/>
          <p:cNvSpPr>
            <a:spLocks noGrp="1"/>
          </p:cNvSpPr>
          <p:nvPr>
            <p:ph type="title"/>
          </p:nvPr>
        </p:nvSpPr>
        <p:spPr/>
        <p:txBody>
          <a:bodyPr/>
          <a:lstStyle/>
          <a:p>
            <a:r>
              <a:rPr lang="en-US" dirty="0"/>
              <a:t>CAPC website</a:t>
            </a:r>
          </a:p>
        </p:txBody>
      </p:sp>
      <p:pic>
        <p:nvPicPr>
          <p:cNvPr id="4" name="Picture 3" descr="Screen Shot 2017-08-01 at 11.1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320111" cy="4179744"/>
          </a:xfrm>
          <a:prstGeom prst="rect">
            <a:avLst/>
          </a:prstGeom>
        </p:spPr>
      </p:pic>
    </p:spTree>
    <p:extLst>
      <p:ext uri="{BB962C8B-B14F-4D97-AF65-F5344CB8AC3E}">
        <p14:creationId xmlns:p14="http://schemas.microsoft.com/office/powerpoint/2010/main" val="192162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610601" cy="4407408"/>
          </a:xfrm>
        </p:spPr>
        <p:txBody>
          <a:bodyPr>
            <a:normAutofit lnSpcReduction="10000"/>
          </a:bodyPr>
          <a:lstStyle/>
          <a:p>
            <a:pPr marL="365760" lvl="1" indent="0">
              <a:buNone/>
            </a:pPr>
            <a:r>
              <a:rPr lang="en-US" sz="2800" dirty="0">
                <a:solidFill>
                  <a:srgbClr val="B15038"/>
                </a:solidFill>
              </a:rPr>
              <a:t>In summary: </a:t>
            </a:r>
          </a:p>
          <a:p>
            <a:pPr marL="365760" lvl="1" indent="0">
              <a:buNone/>
            </a:pPr>
            <a:r>
              <a:rPr lang="en-US" sz="2800" dirty="0"/>
              <a:t>CAPC is a contractually mandated representative body that gives faculty significant control over the curriculum.</a:t>
            </a:r>
          </a:p>
          <a:p>
            <a:pPr marL="365760" lvl="1" indent="0">
              <a:buNone/>
            </a:pPr>
            <a:endParaRPr lang="en-US" sz="2000" dirty="0"/>
          </a:p>
          <a:p>
            <a:pPr lvl="1">
              <a:buFont typeface="Wingdings" charset="2"/>
              <a:buChar char="§"/>
            </a:pPr>
            <a:r>
              <a:rPr lang="en-US" sz="2200" dirty="0"/>
              <a:t>At WCU, we have it a lot better than many other places, including some in PASSHE</a:t>
            </a:r>
          </a:p>
          <a:p>
            <a:pPr lvl="1">
              <a:buFont typeface="Wingdings" charset="2"/>
              <a:buChar char="§"/>
            </a:pPr>
            <a:endParaRPr lang="en-US" sz="2200" dirty="0"/>
          </a:p>
          <a:p>
            <a:pPr lvl="1">
              <a:buFont typeface="Wingdings" charset="2"/>
              <a:buChar char="§"/>
            </a:pPr>
            <a:r>
              <a:rPr lang="en-US" sz="2200" dirty="0"/>
              <a:t>As CAPC representatives, we have an obligation to responsibly carry out our mandate on behalf of the faculty and departments we represent </a:t>
            </a:r>
          </a:p>
          <a:p>
            <a:pPr lvl="1">
              <a:buFont typeface="Wingdings" charset="2"/>
              <a:buChar char="§"/>
            </a:pPr>
            <a:endParaRPr lang="en-US" sz="2000" dirty="0"/>
          </a:p>
          <a:p>
            <a:pPr lvl="2"/>
            <a:endParaRPr lang="en-US" dirty="0"/>
          </a:p>
        </p:txBody>
      </p:sp>
      <p:sp>
        <p:nvSpPr>
          <p:cNvPr id="2" name="Title 1"/>
          <p:cNvSpPr>
            <a:spLocks noGrp="1"/>
          </p:cNvSpPr>
          <p:nvPr>
            <p:ph type="title"/>
          </p:nvPr>
        </p:nvSpPr>
        <p:spPr/>
        <p:txBody>
          <a:bodyPr/>
          <a:lstStyle/>
          <a:p>
            <a:r>
              <a:rPr lang="en-US" sz="4800" dirty="0"/>
              <a:t>REMEMBER</a:t>
            </a:r>
            <a:r>
              <a:rPr lang="en-US" dirty="0"/>
              <a:t>…</a:t>
            </a:r>
          </a:p>
        </p:txBody>
      </p:sp>
    </p:spTree>
    <p:extLst>
      <p:ext uri="{BB962C8B-B14F-4D97-AF65-F5344CB8AC3E}">
        <p14:creationId xmlns:p14="http://schemas.microsoft.com/office/powerpoint/2010/main" val="58814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t>
            </a:r>
            <a:r>
              <a:rPr lang="en-US" dirty="0" err="1"/>
              <a:t>cim</a:t>
            </a:r>
            <a:r>
              <a:rPr lang="en-US" dirty="0"/>
              <a:t> Works</a:t>
            </a:r>
          </a:p>
        </p:txBody>
      </p:sp>
    </p:spTree>
    <p:extLst>
      <p:ext uri="{BB962C8B-B14F-4D97-AF65-F5344CB8AC3E}">
        <p14:creationId xmlns:p14="http://schemas.microsoft.com/office/powerpoint/2010/main" val="134131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CAPC Works</a:t>
            </a:r>
          </a:p>
        </p:txBody>
      </p:sp>
    </p:spTree>
    <p:extLst>
      <p:ext uri="{BB962C8B-B14F-4D97-AF65-F5344CB8AC3E}">
        <p14:creationId xmlns:p14="http://schemas.microsoft.com/office/powerpoint/2010/main" val="113610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0"/>
            <a:ext cx="8915400" cy="566929"/>
          </a:xfrm>
        </p:spPr>
        <p:txBody>
          <a:bodyPr>
            <a:normAutofit/>
          </a:bodyPr>
          <a:lstStyle/>
          <a:p>
            <a:r>
              <a:rPr lang="pl-PL" sz="2400" dirty="0" err="1">
                <a:solidFill>
                  <a:srgbClr val="3366FF"/>
                </a:solidFill>
              </a:rPr>
              <a:t>https</a:t>
            </a:r>
            <a:r>
              <a:rPr lang="pl-PL" sz="2400" dirty="0">
                <a:solidFill>
                  <a:srgbClr val="3366FF"/>
                </a:solidFill>
              </a:rPr>
              <a:t>://</a:t>
            </a:r>
            <a:r>
              <a:rPr lang="pl-PL" sz="2400" dirty="0" err="1">
                <a:solidFill>
                  <a:srgbClr val="3366FF"/>
                </a:solidFill>
              </a:rPr>
              <a:t>www.wcupa.edu</a:t>
            </a:r>
            <a:r>
              <a:rPr lang="pl-PL" sz="2400" dirty="0">
                <a:solidFill>
                  <a:srgbClr val="3366FF"/>
                </a:solidFill>
              </a:rPr>
              <a:t>/</a:t>
            </a:r>
            <a:r>
              <a:rPr lang="pl-PL" sz="2400" dirty="0" err="1">
                <a:solidFill>
                  <a:srgbClr val="3366FF"/>
                </a:solidFill>
              </a:rPr>
              <a:t>viceProvost</a:t>
            </a:r>
            <a:r>
              <a:rPr lang="pl-PL" sz="2400" dirty="0">
                <a:solidFill>
                  <a:srgbClr val="3366FF"/>
                </a:solidFill>
              </a:rPr>
              <a:t>/</a:t>
            </a:r>
            <a:r>
              <a:rPr lang="pl-PL" sz="2400" dirty="0" err="1">
                <a:solidFill>
                  <a:srgbClr val="3366FF"/>
                </a:solidFill>
              </a:rPr>
              <a:t>capc</a:t>
            </a:r>
            <a:r>
              <a:rPr lang="pl-PL" sz="2400" dirty="0">
                <a:solidFill>
                  <a:srgbClr val="3366FF"/>
                </a:solidFill>
              </a:rPr>
              <a:t>/</a:t>
            </a:r>
            <a:endParaRPr lang="en-US" sz="2200" dirty="0"/>
          </a:p>
        </p:txBody>
      </p:sp>
      <p:sp>
        <p:nvSpPr>
          <p:cNvPr id="2" name="Title 1"/>
          <p:cNvSpPr>
            <a:spLocks noGrp="1"/>
          </p:cNvSpPr>
          <p:nvPr>
            <p:ph type="title"/>
          </p:nvPr>
        </p:nvSpPr>
        <p:spPr/>
        <p:txBody>
          <a:bodyPr/>
          <a:lstStyle/>
          <a:p>
            <a:r>
              <a:rPr lang="en-US" dirty="0"/>
              <a:t>CIM: Course inventory management</a:t>
            </a:r>
          </a:p>
        </p:txBody>
      </p:sp>
      <p:pic>
        <p:nvPicPr>
          <p:cNvPr id="4" name="Picture 3" descr="Screen Shot 2017-08-01 at 11.1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320111" cy="4179744"/>
          </a:xfrm>
          <a:prstGeom prst="rect">
            <a:avLst/>
          </a:prstGeom>
        </p:spPr>
      </p:pic>
      <p:sp>
        <p:nvSpPr>
          <p:cNvPr id="5" name="Rectangle 4"/>
          <p:cNvSpPr/>
          <p:nvPr/>
        </p:nvSpPr>
        <p:spPr>
          <a:xfrm>
            <a:off x="7315200" y="2209800"/>
            <a:ext cx="8382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8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0" y="1905000"/>
            <a:ext cx="7696200" cy="4459244"/>
          </a:xfrm>
          <a:prstGeom prst="rect">
            <a:avLst/>
          </a:prstGeom>
        </p:spPr>
      </p:pic>
    </p:spTree>
    <p:extLst>
      <p:ext uri="{BB962C8B-B14F-4D97-AF65-F5344CB8AC3E}">
        <p14:creationId xmlns:p14="http://schemas.microsoft.com/office/powerpoint/2010/main" val="66941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60" y="1981200"/>
            <a:ext cx="8153400" cy="4337419"/>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30" y="1981200"/>
            <a:ext cx="8153400" cy="4337419"/>
          </a:xfrm>
          <a:prstGeom prst="rect">
            <a:avLst/>
          </a:prstGeom>
        </p:spPr>
      </p:pic>
    </p:spTree>
    <p:extLst>
      <p:ext uri="{BB962C8B-B14F-4D97-AF65-F5344CB8AC3E}">
        <p14:creationId xmlns:p14="http://schemas.microsoft.com/office/powerpoint/2010/main" val="213411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0" y="1905000"/>
            <a:ext cx="7696200" cy="4459244"/>
          </a:xfrm>
          <a:prstGeom prst="rect">
            <a:avLst/>
          </a:prstGeom>
        </p:spPr>
      </p:pic>
      <p:sp>
        <p:nvSpPr>
          <p:cNvPr id="4" name="Rectangle 3"/>
          <p:cNvSpPr/>
          <p:nvPr/>
        </p:nvSpPr>
        <p:spPr>
          <a:xfrm>
            <a:off x="838200" y="3657600"/>
            <a:ext cx="1886320" cy="1676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504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5" y="2133600"/>
            <a:ext cx="8572130" cy="2832786"/>
          </a:xfrm>
          <a:prstGeom prst="rect">
            <a:avLst/>
          </a:prstGeom>
        </p:spPr>
      </p:pic>
      <p:sp>
        <p:nvSpPr>
          <p:cNvPr id="4" name="Rectangle 3"/>
          <p:cNvSpPr/>
          <p:nvPr/>
        </p:nvSpPr>
        <p:spPr>
          <a:xfrm>
            <a:off x="3886200" y="2362200"/>
            <a:ext cx="182917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54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30" y="2209800"/>
            <a:ext cx="7848600" cy="3573855"/>
          </a:xfrm>
          <a:prstGeom prst="rect">
            <a:avLst/>
          </a:prstGeom>
        </p:spPr>
      </p:pic>
      <p:sp>
        <p:nvSpPr>
          <p:cNvPr id="4" name="TextBox 3"/>
          <p:cNvSpPr txBox="1"/>
          <p:nvPr/>
        </p:nvSpPr>
        <p:spPr>
          <a:xfrm>
            <a:off x="152400" y="6019800"/>
            <a:ext cx="8915400" cy="369332"/>
          </a:xfrm>
          <a:prstGeom prst="rect">
            <a:avLst/>
          </a:prstGeom>
          <a:noFill/>
        </p:spPr>
        <p:txBody>
          <a:bodyPr wrap="square" rtlCol="0">
            <a:spAutoFit/>
          </a:bodyPr>
          <a:lstStyle/>
          <a:p>
            <a:r>
              <a:rPr lang="en-US" b="1" dirty="0"/>
              <a:t>Note: Email notifications (approval requests &amp; notifications) come from “Patrick Richard”</a:t>
            </a:r>
          </a:p>
        </p:txBody>
      </p:sp>
    </p:spTree>
    <p:extLst>
      <p:ext uri="{BB962C8B-B14F-4D97-AF65-F5344CB8AC3E}">
        <p14:creationId xmlns:p14="http://schemas.microsoft.com/office/powerpoint/2010/main" val="5303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0" y="1905000"/>
            <a:ext cx="7696200" cy="4459244"/>
          </a:xfrm>
          <a:prstGeom prst="rect">
            <a:avLst/>
          </a:prstGeom>
        </p:spPr>
      </p:pic>
      <p:sp>
        <p:nvSpPr>
          <p:cNvPr id="4" name="Rectangle 3"/>
          <p:cNvSpPr/>
          <p:nvPr/>
        </p:nvSpPr>
        <p:spPr>
          <a:xfrm>
            <a:off x="367628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2888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520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500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5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CIM OPEN LABS</a:t>
            </a:r>
          </a:p>
        </p:txBody>
      </p:sp>
      <p:sp>
        <p:nvSpPr>
          <p:cNvPr id="9" name="Content Placeholder 2"/>
          <p:cNvSpPr>
            <a:spLocks noGrp="1"/>
          </p:cNvSpPr>
          <p:nvPr>
            <p:ph idx="1"/>
          </p:nvPr>
        </p:nvSpPr>
        <p:spPr>
          <a:xfrm>
            <a:off x="380999" y="1719071"/>
            <a:ext cx="8407893" cy="4407408"/>
          </a:xfrm>
        </p:spPr>
        <p:txBody>
          <a:bodyPr>
            <a:normAutofit/>
          </a:bodyPr>
          <a:lstStyle/>
          <a:p>
            <a:r>
              <a:rPr lang="en-US" sz="2400" dirty="0"/>
              <a:t>Tuesday, Sept. 6, 2-4, Philips Lower-Level Conference Room</a:t>
            </a:r>
          </a:p>
          <a:p>
            <a:pPr marL="45720" indent="0">
              <a:buNone/>
            </a:pPr>
            <a:endParaRPr lang="en-US" sz="2400" dirty="0"/>
          </a:p>
          <a:p>
            <a:r>
              <a:rPr lang="en-US" sz="2400" dirty="0"/>
              <a:t>Wednesday, Sept. 14, 11-1, via Zoom (email was sent out by Patrick with link)</a:t>
            </a:r>
          </a:p>
          <a:p>
            <a:endParaRPr lang="en-US" sz="2400" dirty="0"/>
          </a:p>
        </p:txBody>
      </p:sp>
    </p:spTree>
    <p:extLst>
      <p:ext uri="{BB962C8B-B14F-4D97-AF65-F5344CB8AC3E}">
        <p14:creationId xmlns:p14="http://schemas.microsoft.com/office/powerpoint/2010/main" val="2011192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Recent updates &amp; Efforts for this year</a:t>
            </a:r>
          </a:p>
        </p:txBody>
      </p:sp>
    </p:spTree>
    <p:extLst>
      <p:ext uri="{BB962C8B-B14F-4D97-AF65-F5344CB8AC3E}">
        <p14:creationId xmlns:p14="http://schemas.microsoft.com/office/powerpoint/2010/main" val="3569902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91540"/>
          </a:xfrm>
        </p:spPr>
        <p:txBody>
          <a:bodyPr/>
          <a:lstStyle/>
          <a:p>
            <a:r>
              <a:rPr lang="en-US" dirty="0"/>
              <a:t>Progress toward academic program compliance – Spring 2022</a:t>
            </a:r>
          </a:p>
        </p:txBody>
      </p:sp>
      <p:sp>
        <p:nvSpPr>
          <p:cNvPr id="3" name="Content Placeholder 2"/>
          <p:cNvSpPr>
            <a:spLocks noGrp="1"/>
          </p:cNvSpPr>
          <p:nvPr>
            <p:ph idx="1"/>
          </p:nvPr>
        </p:nvSpPr>
        <p:spPr>
          <a:xfrm>
            <a:off x="542924" y="1828800"/>
            <a:ext cx="8220075" cy="4495800"/>
          </a:xfrm>
        </p:spPr>
        <p:txBody>
          <a:bodyPr>
            <a:noAutofit/>
          </a:bodyPr>
          <a:lstStyle/>
          <a:p>
            <a:r>
              <a:rPr lang="en-US" sz="2400" b="1" dirty="0"/>
              <a:t>PASSHE Minor Policy Requirements</a:t>
            </a:r>
          </a:p>
          <a:p>
            <a:pPr lvl="1"/>
            <a:r>
              <a:rPr lang="en-US" sz="2000" dirty="0"/>
              <a:t>Students must complete a minimum of six credits of advanced standing courses as part of the minor </a:t>
            </a:r>
          </a:p>
          <a:p>
            <a:pPr lvl="1"/>
            <a:r>
              <a:rPr lang="en-US" sz="2000" dirty="0"/>
              <a:t>Academic Minors must not include concentration, tracks, emphasis, specializations (reserved for academic majors under PASSHE policy) </a:t>
            </a:r>
          </a:p>
          <a:p>
            <a:r>
              <a:rPr lang="en-US" sz="2400" dirty="0"/>
              <a:t>WCU Interim Policy Framework, approved May 2022</a:t>
            </a:r>
          </a:p>
          <a:p>
            <a:pPr lvl="1"/>
            <a:r>
              <a:rPr lang="en-US" sz="2000"/>
              <a:t>Advanced standing = any </a:t>
            </a:r>
            <a:r>
              <a:rPr lang="en-US" sz="2000" dirty="0"/>
              <a:t>300-400 level course, and 200 level courses with at least 2 prerequisites (identified by depts) </a:t>
            </a:r>
          </a:p>
          <a:p>
            <a:pPr lvl="1"/>
            <a:r>
              <a:rPr lang="en-US" sz="2000" dirty="0"/>
              <a:t>Prerequisites for specified required courses must be listed in the minor and counted toward total credits</a:t>
            </a:r>
          </a:p>
          <a:p>
            <a:pPr lvl="1"/>
            <a:r>
              <a:rPr lang="en-US" sz="2000" dirty="0"/>
              <a:t>Removal of terminology like ‘concentrations’, ‘tracks’, etc. from minors; replacement with ‘focus areas’ or ’electives’</a:t>
            </a:r>
            <a:endParaRPr lang="en-US" sz="2200" dirty="0"/>
          </a:p>
        </p:txBody>
      </p:sp>
    </p:spTree>
    <p:extLst>
      <p:ext uri="{BB962C8B-B14F-4D97-AF65-F5344CB8AC3E}">
        <p14:creationId xmlns:p14="http://schemas.microsoft.com/office/powerpoint/2010/main" val="12888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9071"/>
            <a:ext cx="8839199" cy="4407408"/>
          </a:xfrm>
        </p:spPr>
        <p:txBody>
          <a:bodyPr>
            <a:normAutofit/>
          </a:bodyPr>
          <a:lstStyle/>
          <a:p>
            <a:pPr marL="0" indent="0">
              <a:buNone/>
            </a:pPr>
            <a:r>
              <a:rPr lang="en-US" sz="2600" dirty="0"/>
              <a:t>CAPC is the </a:t>
            </a:r>
            <a:r>
              <a:rPr lang="en-US" sz="2600" u="sng" dirty="0"/>
              <a:t>C</a:t>
            </a:r>
            <a:r>
              <a:rPr lang="en-US" sz="2600" dirty="0"/>
              <a:t>urriculum and </a:t>
            </a:r>
            <a:r>
              <a:rPr lang="en-US" sz="2600" u="sng" dirty="0"/>
              <a:t>A</a:t>
            </a:r>
            <a:r>
              <a:rPr lang="en-US" sz="2600" dirty="0"/>
              <a:t>cademic </a:t>
            </a:r>
            <a:r>
              <a:rPr lang="en-US" sz="2600" u="sng" dirty="0"/>
              <a:t>P</a:t>
            </a:r>
            <a:r>
              <a:rPr lang="en-US" sz="2600" dirty="0"/>
              <a:t>olicies </a:t>
            </a:r>
            <a:r>
              <a:rPr lang="en-US" sz="2600" u="sng" dirty="0"/>
              <a:t>C</a:t>
            </a:r>
            <a:r>
              <a:rPr lang="en-US" sz="2600" dirty="0"/>
              <a:t>ouncil</a:t>
            </a:r>
          </a:p>
          <a:p>
            <a:pPr marL="0" indent="0">
              <a:buNone/>
            </a:pPr>
            <a:r>
              <a:rPr lang="en-US" dirty="0"/>
              <a:t> </a:t>
            </a:r>
          </a:p>
          <a:p>
            <a:pPr marL="0" indent="0">
              <a:buNone/>
            </a:pPr>
            <a:endParaRPr lang="en-US" dirty="0"/>
          </a:p>
          <a:p>
            <a:pPr marL="400050" lvl="1" indent="0">
              <a:buNone/>
            </a:pPr>
            <a:r>
              <a:rPr lang="en-US" sz="2400" dirty="0"/>
              <a:t>CAPC is a faculty legislative body, the only such body with authority to recommend changes to (or creation of) the curriculum and/or academic policies</a:t>
            </a:r>
          </a:p>
          <a:p>
            <a:pPr marL="400050" lvl="1" indent="0">
              <a:buNone/>
            </a:pPr>
            <a:endParaRPr lang="en-US" sz="2400" dirty="0"/>
          </a:p>
          <a:p>
            <a:pPr marL="400050" lvl="1" indent="0">
              <a:buNone/>
            </a:pPr>
            <a:r>
              <a:rPr lang="en-US" sz="2400" dirty="0"/>
              <a:t>CAPC is a recommending body; the Provost has sole authority other the curriculum and academic policies</a:t>
            </a:r>
          </a:p>
        </p:txBody>
      </p:sp>
      <p:sp>
        <p:nvSpPr>
          <p:cNvPr id="2" name="Title 1"/>
          <p:cNvSpPr>
            <a:spLocks noGrp="1"/>
          </p:cNvSpPr>
          <p:nvPr>
            <p:ph type="title"/>
          </p:nvPr>
        </p:nvSpPr>
        <p:spPr/>
        <p:txBody>
          <a:bodyPr/>
          <a:lstStyle/>
          <a:p>
            <a:r>
              <a:rPr lang="en-US" dirty="0"/>
              <a:t>WHAT IS “CAPC”?</a:t>
            </a:r>
          </a:p>
        </p:txBody>
      </p:sp>
    </p:spTree>
    <p:extLst>
      <p:ext uri="{BB962C8B-B14F-4D97-AF65-F5344CB8AC3E}">
        <p14:creationId xmlns:p14="http://schemas.microsoft.com/office/powerpoint/2010/main" val="4108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534400" cy="1054394"/>
          </a:xfrm>
        </p:spPr>
        <p:txBody>
          <a:bodyPr/>
          <a:lstStyle/>
          <a:p>
            <a:r>
              <a:rPr lang="en-US" sz="2800" dirty="0"/>
              <a:t>general Education program &amp; additional baccalaureate requirements (May 2022)</a:t>
            </a:r>
          </a:p>
        </p:txBody>
      </p:sp>
      <p:graphicFrame>
        <p:nvGraphicFramePr>
          <p:cNvPr id="3" name="Table 2">
            <a:extLst>
              <a:ext uri="{FF2B5EF4-FFF2-40B4-BE49-F238E27FC236}">
                <a16:creationId xmlns:a16="http://schemas.microsoft.com/office/drawing/2014/main" id="{2E012F0E-4B22-03DD-3EBC-C6D6F1DB00F7}"/>
              </a:ext>
            </a:extLst>
          </p:cNvPr>
          <p:cNvGraphicFramePr>
            <a:graphicFrameLocks noGrp="1"/>
          </p:cNvGraphicFramePr>
          <p:nvPr/>
        </p:nvGraphicFramePr>
        <p:xfrm>
          <a:off x="990600" y="2223891"/>
          <a:ext cx="7162799" cy="4025138"/>
        </p:xfrm>
        <a:graphic>
          <a:graphicData uri="http://schemas.openxmlformats.org/drawingml/2006/table">
            <a:tbl>
              <a:tblPr firstRow="1" firstCol="1" bandRow="1">
                <a:tableStyleId>{5940675A-B579-460E-94D1-54222C63F5DA}</a:tableStyleId>
              </a:tblPr>
              <a:tblGrid>
                <a:gridCol w="6324600">
                  <a:extLst>
                    <a:ext uri="{9D8B030D-6E8A-4147-A177-3AD203B41FA5}">
                      <a16:colId xmlns:a16="http://schemas.microsoft.com/office/drawing/2014/main" val="1650052908"/>
                    </a:ext>
                  </a:extLst>
                </a:gridCol>
                <a:gridCol w="838199">
                  <a:extLst>
                    <a:ext uri="{9D8B030D-6E8A-4147-A177-3AD203B41FA5}">
                      <a16:colId xmlns:a16="http://schemas.microsoft.com/office/drawing/2014/main" val="3077573560"/>
                    </a:ext>
                  </a:extLst>
                </a:gridCol>
              </a:tblGrid>
              <a:tr h="266868">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cs typeface="Calibri" panose="020F0502020204030204" pitchFamily="34" charset="0"/>
                        </a:rPr>
                        <a:t>ACADEMIC FOUNDATIONS:</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a:lnSpc>
                          <a:spcPct val="107000"/>
                        </a:lnSpc>
                      </a:pPr>
                      <a:endParaRPr lang="en-US" sz="1400" b="0" dirty="0">
                        <a:solidFill>
                          <a:schemeClr val="tx1"/>
                        </a:solidFill>
                        <a:effectLst/>
                        <a:latin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3171306779"/>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First Year Experience requirement</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4</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1666033985"/>
                  </a:ext>
                </a:extLst>
              </a:tr>
              <a:tr h="234436">
                <a:tc>
                  <a:txBody>
                    <a:bodyPr/>
                    <a:lstStyle/>
                    <a:p>
                      <a:pPr marL="0" marR="0">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English Composition requirement</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6-7</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2920238543"/>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Mathematics requirement</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3-4</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984065589"/>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Interdisciplinary requirement (I)</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3</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3494326857"/>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Diverse Communities requirement (J)</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3</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1607172587"/>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Ethics requirement (ET)</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3</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1006235103"/>
                  </a:ext>
                </a:extLst>
              </a:tr>
              <a:tr h="266868">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cs typeface="Calibri" panose="020F0502020204030204" pitchFamily="34" charset="0"/>
                        </a:rPr>
                        <a:t>DISTRIBUTED DISCIPLINARY FOUNDATIONS:</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a:lnSpc>
                          <a:spcPct val="107000"/>
                        </a:lnSpc>
                      </a:pPr>
                      <a:endParaRPr lang="en-US" sz="1400" b="0" dirty="0">
                        <a:solidFill>
                          <a:schemeClr val="tx1"/>
                        </a:solidFill>
                        <a:effectLst/>
                        <a:latin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3222547725"/>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Science requirement</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6-8</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3232800900"/>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Behavioral and Social Science requirement</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6</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1162997820"/>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Humanities requirement</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6</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2771784034"/>
                  </a:ext>
                </a:extLst>
              </a:tr>
              <a:tr h="23443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Arts requirement</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3</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2774184496"/>
                  </a:ext>
                </a:extLst>
              </a:tr>
              <a:tr h="234436">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cs typeface="Calibri" panose="020F0502020204030204" pitchFamily="34" charset="0"/>
                        </a:rPr>
                        <a:t>TOTAL CREDITS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tc>
                  <a:txBody>
                    <a:bodyPr/>
                    <a:lstStyle/>
                    <a:p>
                      <a:pPr marL="0" marR="0" algn="r">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43-47</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a:solidFill>
                      <a:schemeClr val="bg1"/>
                    </a:solidFill>
                  </a:tcPr>
                </a:tc>
                <a:extLst>
                  <a:ext uri="{0D108BD9-81ED-4DB2-BD59-A6C34878D82A}">
                    <a16:rowId xmlns:a16="http://schemas.microsoft.com/office/drawing/2014/main" val="98127007"/>
                  </a:ext>
                </a:extLst>
              </a:tr>
            </a:tbl>
          </a:graphicData>
        </a:graphic>
      </p:graphicFrame>
      <p:sp>
        <p:nvSpPr>
          <p:cNvPr id="5" name="TextBox 4">
            <a:extLst>
              <a:ext uri="{FF2B5EF4-FFF2-40B4-BE49-F238E27FC236}">
                <a16:creationId xmlns:a16="http://schemas.microsoft.com/office/drawing/2014/main" id="{4A006D8D-9B65-4CC3-736F-111FA6CD9F4B}"/>
              </a:ext>
            </a:extLst>
          </p:cNvPr>
          <p:cNvSpPr txBox="1"/>
          <p:nvPr/>
        </p:nvSpPr>
        <p:spPr>
          <a:xfrm>
            <a:off x="762000" y="1752600"/>
            <a:ext cx="2916439" cy="369332"/>
          </a:xfrm>
          <a:prstGeom prst="rect">
            <a:avLst/>
          </a:prstGeom>
          <a:noFill/>
        </p:spPr>
        <p:txBody>
          <a:bodyPr wrap="none" rtlCol="0">
            <a:spAutoFit/>
          </a:bodyPr>
          <a:lstStyle/>
          <a:p>
            <a:pPr fontAlgn="base"/>
            <a:r>
              <a:rPr lang="en-US" b="1" dirty="0"/>
              <a:t>General Education Program</a:t>
            </a:r>
            <a:endParaRPr lang="en-US" dirty="0"/>
          </a:p>
        </p:txBody>
      </p:sp>
    </p:spTree>
    <p:extLst>
      <p:ext uri="{BB962C8B-B14F-4D97-AF65-F5344CB8AC3E}">
        <p14:creationId xmlns:p14="http://schemas.microsoft.com/office/powerpoint/2010/main" val="202155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534400" cy="1054394"/>
          </a:xfrm>
        </p:spPr>
        <p:txBody>
          <a:bodyPr/>
          <a:lstStyle/>
          <a:p>
            <a:r>
              <a:rPr lang="en-US" sz="2800" dirty="0"/>
              <a:t>general Education program &amp; additional baccalaureate requirements (May 2022)</a:t>
            </a:r>
          </a:p>
        </p:txBody>
      </p:sp>
      <p:sp>
        <p:nvSpPr>
          <p:cNvPr id="5" name="TextBox 4">
            <a:extLst>
              <a:ext uri="{FF2B5EF4-FFF2-40B4-BE49-F238E27FC236}">
                <a16:creationId xmlns:a16="http://schemas.microsoft.com/office/drawing/2014/main" id="{4A006D8D-9B65-4CC3-736F-111FA6CD9F4B}"/>
              </a:ext>
            </a:extLst>
          </p:cNvPr>
          <p:cNvSpPr txBox="1"/>
          <p:nvPr/>
        </p:nvSpPr>
        <p:spPr>
          <a:xfrm>
            <a:off x="774700" y="1943100"/>
            <a:ext cx="4128823" cy="369332"/>
          </a:xfrm>
          <a:prstGeom prst="rect">
            <a:avLst/>
          </a:prstGeom>
          <a:noFill/>
        </p:spPr>
        <p:txBody>
          <a:bodyPr wrap="none" rtlCol="0">
            <a:spAutoFit/>
          </a:bodyPr>
          <a:lstStyle/>
          <a:p>
            <a:pPr fontAlgn="base"/>
            <a:r>
              <a:rPr lang="en-US" b="1" dirty="0"/>
              <a:t>Additional Baccalaureate Requirements</a:t>
            </a:r>
            <a:endParaRPr lang="en-US" dirty="0"/>
          </a:p>
        </p:txBody>
      </p:sp>
      <p:graphicFrame>
        <p:nvGraphicFramePr>
          <p:cNvPr id="6" name="Table 5">
            <a:extLst>
              <a:ext uri="{FF2B5EF4-FFF2-40B4-BE49-F238E27FC236}">
                <a16:creationId xmlns:a16="http://schemas.microsoft.com/office/drawing/2014/main" id="{F9B950B8-3919-017D-1ADF-DF063553DF47}"/>
              </a:ext>
            </a:extLst>
          </p:cNvPr>
          <p:cNvGraphicFramePr>
            <a:graphicFrameLocks noGrp="1"/>
          </p:cNvGraphicFramePr>
          <p:nvPr/>
        </p:nvGraphicFramePr>
        <p:xfrm>
          <a:off x="914400" y="2741865"/>
          <a:ext cx="7315200" cy="2186504"/>
        </p:xfrm>
        <a:graphic>
          <a:graphicData uri="http://schemas.openxmlformats.org/drawingml/2006/table">
            <a:tbl>
              <a:tblPr firstRow="1" firstCol="1" bandRow="1">
                <a:tableStyleId>{5940675A-B579-460E-94D1-54222C63F5DA}</a:tableStyleId>
              </a:tblPr>
              <a:tblGrid>
                <a:gridCol w="6693845">
                  <a:extLst>
                    <a:ext uri="{9D8B030D-6E8A-4147-A177-3AD203B41FA5}">
                      <a16:colId xmlns:a16="http://schemas.microsoft.com/office/drawing/2014/main" val="2206084609"/>
                    </a:ext>
                  </a:extLst>
                </a:gridCol>
                <a:gridCol w="621355">
                  <a:extLst>
                    <a:ext uri="{9D8B030D-6E8A-4147-A177-3AD203B41FA5}">
                      <a16:colId xmlns:a16="http://schemas.microsoft.com/office/drawing/2014/main" val="1809723389"/>
                    </a:ext>
                  </a:extLst>
                </a:gridCol>
              </a:tblGrid>
              <a:tr h="309034">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cs typeface="Calibri" panose="020F0502020204030204" pitchFamily="34" charset="0"/>
                        </a:rPr>
                        <a:t>UNIVERSITY REQUIREMENTS</a:t>
                      </a:r>
                      <a:endParaRPr lang="en-US" sz="1400" b="1"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tc>
                  <a:txBody>
                    <a:bodyPr/>
                    <a:lstStyle/>
                    <a:p>
                      <a:pPr marL="0" marR="0" algn="r">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 </a:t>
                      </a:r>
                      <a:endParaRPr lang="en-US" sz="1400" b="0"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extLst>
                  <a:ext uri="{0D108BD9-81ED-4DB2-BD59-A6C34878D82A}">
                    <a16:rowId xmlns:a16="http://schemas.microsoft.com/office/drawing/2014/main" val="1547950452"/>
                  </a:ext>
                </a:extLst>
              </a:tr>
              <a:tr h="309034">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Writing Emphasis requirement for all Baccalaureate Degrees   (W)                                                                             </a:t>
                      </a:r>
                      <a:endParaRPr lang="en-US" sz="1400" b="0"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9</a:t>
                      </a:r>
                      <a:endParaRPr lang="en-US" sz="1400" b="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extLst>
                  <a:ext uri="{0D108BD9-81ED-4DB2-BD59-A6C34878D82A}">
                    <a16:rowId xmlns:a16="http://schemas.microsoft.com/office/drawing/2014/main" val="4077572710"/>
                  </a:ext>
                </a:extLst>
              </a:tr>
              <a:tr h="309034">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Speaking Emphasis requirement for all Baccalaureate Degrees (SE)</a:t>
                      </a:r>
                      <a:endParaRPr lang="en-US" sz="1400" b="0"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9</a:t>
                      </a:r>
                      <a:endParaRPr lang="en-US" sz="1400" b="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extLst>
                  <a:ext uri="{0D108BD9-81ED-4DB2-BD59-A6C34878D82A}">
                    <a16:rowId xmlns:a16="http://schemas.microsoft.com/office/drawing/2014/main" val="190994480"/>
                  </a:ext>
                </a:extLst>
              </a:tr>
              <a:tr h="328576">
                <a:tc>
                  <a:txBody>
                    <a:bodyPr/>
                    <a:lstStyle/>
                    <a:p>
                      <a:pPr>
                        <a:lnSpc>
                          <a:spcPct val="107000"/>
                        </a:lnSpc>
                      </a:pPr>
                      <a:endParaRPr lang="en-US" sz="1400" b="0" dirty="0">
                        <a:solidFill>
                          <a:schemeClr val="tx1"/>
                        </a:solidFill>
                        <a:effectLst/>
                        <a:latin typeface="Calibri" panose="020F0502020204030204" pitchFamily="34" charset="0"/>
                        <a:cs typeface="Calibri" panose="020F0502020204030204" pitchFamily="34" charset="0"/>
                      </a:endParaRPr>
                    </a:p>
                  </a:txBody>
                  <a:tcPr marL="111971" marR="111971" marT="44788" marB="44788">
                    <a:solidFill>
                      <a:schemeClr val="bg1"/>
                    </a:solidFill>
                  </a:tcPr>
                </a:tc>
                <a:tc>
                  <a:txBody>
                    <a:bodyPr/>
                    <a:lstStyle/>
                    <a:p>
                      <a:pPr>
                        <a:lnSpc>
                          <a:spcPct val="107000"/>
                        </a:lnSpc>
                      </a:pPr>
                      <a:endParaRPr lang="en-US" sz="1400" b="0">
                        <a:solidFill>
                          <a:schemeClr val="tx1"/>
                        </a:solidFill>
                        <a:effectLst/>
                        <a:latin typeface="Calibri" panose="020F0502020204030204" pitchFamily="34" charset="0"/>
                        <a:cs typeface="Calibri" panose="020F0502020204030204" pitchFamily="34" charset="0"/>
                      </a:endParaRPr>
                    </a:p>
                  </a:txBody>
                  <a:tcPr marL="111971" marR="111971" marT="44788" marB="44788">
                    <a:solidFill>
                      <a:schemeClr val="bg1"/>
                    </a:solidFill>
                  </a:tcPr>
                </a:tc>
                <a:extLst>
                  <a:ext uri="{0D108BD9-81ED-4DB2-BD59-A6C34878D82A}">
                    <a16:rowId xmlns:a16="http://schemas.microsoft.com/office/drawing/2014/main" val="452468536"/>
                  </a:ext>
                </a:extLst>
              </a:tr>
              <a:tr h="309034">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cs typeface="Calibri" panose="020F0502020204030204" pitchFamily="34" charset="0"/>
                        </a:rPr>
                        <a:t>DEGREE REQUIREMENTS</a:t>
                      </a:r>
                      <a:endParaRPr lang="en-US" sz="1400" b="1"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tc>
                  <a:txBody>
                    <a:bodyPr/>
                    <a:lstStyle/>
                    <a:p>
                      <a:pPr marL="0" marR="0" algn="r">
                        <a:lnSpc>
                          <a:spcPct val="107000"/>
                        </a:lnSpc>
                        <a:spcBef>
                          <a:spcPts val="0"/>
                        </a:spcBef>
                        <a:spcAft>
                          <a:spcPts val="0"/>
                        </a:spcAft>
                      </a:pPr>
                      <a:r>
                        <a:rPr lang="en-US" sz="1400" b="0">
                          <a:solidFill>
                            <a:schemeClr val="tx1"/>
                          </a:solidFill>
                          <a:effectLst/>
                          <a:latin typeface="Calibri" panose="020F0502020204030204" pitchFamily="34" charset="0"/>
                          <a:cs typeface="Calibri" panose="020F0502020204030204" pitchFamily="34" charset="0"/>
                        </a:rPr>
                        <a:t> </a:t>
                      </a:r>
                      <a:endParaRPr lang="en-US" sz="1400" b="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extLst>
                  <a:ext uri="{0D108BD9-81ED-4DB2-BD59-A6C34878D82A}">
                    <a16:rowId xmlns:a16="http://schemas.microsoft.com/office/drawing/2014/main" val="1150913697"/>
                  </a:ext>
                </a:extLst>
              </a:tr>
              <a:tr h="31089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Language and Culture requirements for certain Baccalaureate Degrees </a:t>
                      </a:r>
                      <a:endParaRPr lang="en-US" sz="1400" b="0"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tc>
                  <a:txBody>
                    <a:bodyPr/>
                    <a:lstStyle/>
                    <a:p>
                      <a:pPr marL="0" marR="0" algn="r">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0-15</a:t>
                      </a:r>
                      <a:endParaRPr lang="en-US" sz="1400" b="0"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extLst>
                  <a:ext uri="{0D108BD9-81ED-4DB2-BD59-A6C34878D82A}">
                    <a16:rowId xmlns:a16="http://schemas.microsoft.com/office/drawing/2014/main" val="275266686"/>
                  </a:ext>
                </a:extLst>
              </a:tr>
              <a:tr h="310896">
                <a:tc>
                  <a:txBody>
                    <a:bodyPr/>
                    <a:lstStyle/>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Capstone Requirement </a:t>
                      </a:r>
                      <a:endParaRPr lang="en-US" sz="1400" b="0"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tc>
                  <a:txBody>
                    <a:bodyPr/>
                    <a:lstStyle/>
                    <a:p>
                      <a:pPr marL="0" marR="0" algn="r">
                        <a:lnSpc>
                          <a:spcPct val="107000"/>
                        </a:lnSpc>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1-15 </a:t>
                      </a:r>
                      <a:endParaRPr lang="en-US" sz="1400" b="0" dirty="0">
                        <a:solidFill>
                          <a:schemeClr val="tx1"/>
                        </a:solidFill>
                        <a:effectLst/>
                        <a:latin typeface="Calibri" panose="020F0502020204030204" pitchFamily="34" charset="0"/>
                        <a:ea typeface="+mn-ea"/>
                        <a:cs typeface="Calibri" panose="020F0502020204030204" pitchFamily="34" charset="0"/>
                      </a:endParaRPr>
                    </a:p>
                  </a:txBody>
                  <a:tcPr marL="111971" marR="111971" marT="44788" marB="44788">
                    <a:solidFill>
                      <a:schemeClr val="bg1"/>
                    </a:solidFill>
                  </a:tcPr>
                </a:tc>
                <a:extLst>
                  <a:ext uri="{0D108BD9-81ED-4DB2-BD59-A6C34878D82A}">
                    <a16:rowId xmlns:a16="http://schemas.microsoft.com/office/drawing/2014/main" val="2079431585"/>
                  </a:ext>
                </a:extLst>
              </a:tr>
            </a:tbl>
          </a:graphicData>
        </a:graphic>
      </p:graphicFrame>
    </p:spTree>
    <p:extLst>
      <p:ext uri="{BB962C8B-B14F-4D97-AF65-F5344CB8AC3E}">
        <p14:creationId xmlns:p14="http://schemas.microsoft.com/office/powerpoint/2010/main" val="2063261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91540"/>
          </a:xfrm>
        </p:spPr>
        <p:txBody>
          <a:bodyPr/>
          <a:lstStyle/>
          <a:p>
            <a:r>
              <a:rPr lang="en-US" dirty="0"/>
              <a:t>Efforts this year </a:t>
            </a:r>
          </a:p>
        </p:txBody>
      </p:sp>
      <p:sp>
        <p:nvSpPr>
          <p:cNvPr id="3" name="Content Placeholder 2"/>
          <p:cNvSpPr>
            <a:spLocks noGrp="1"/>
          </p:cNvSpPr>
          <p:nvPr>
            <p:ph idx="1"/>
          </p:nvPr>
        </p:nvSpPr>
        <p:spPr>
          <a:xfrm>
            <a:off x="542924" y="1828800"/>
            <a:ext cx="8220075" cy="4495800"/>
          </a:xfrm>
        </p:spPr>
        <p:txBody>
          <a:bodyPr>
            <a:noAutofit/>
          </a:bodyPr>
          <a:lstStyle/>
          <a:p>
            <a:r>
              <a:rPr lang="en-US" sz="2400" b="1" dirty="0"/>
              <a:t>Academic Programs &amp; Policies</a:t>
            </a:r>
          </a:p>
          <a:p>
            <a:pPr lvl="1"/>
            <a:r>
              <a:rPr lang="en-US" sz="2200" dirty="0"/>
              <a:t>Continue development and review of comprehensive</a:t>
            </a:r>
          </a:p>
          <a:p>
            <a:pPr lvl="2"/>
            <a:r>
              <a:rPr lang="en-US" sz="2000" dirty="0"/>
              <a:t>Undergraduate Academic Programs Policy</a:t>
            </a:r>
          </a:p>
          <a:p>
            <a:pPr lvl="2"/>
            <a:r>
              <a:rPr lang="en-US" sz="2000" dirty="0"/>
              <a:t>Graduate Academic Programs Policy</a:t>
            </a:r>
          </a:p>
          <a:p>
            <a:pPr lvl="1"/>
            <a:r>
              <a:rPr lang="en-US" sz="2200" dirty="0"/>
              <a:t>Revisit/complete work on other academic policies in need of updating</a:t>
            </a:r>
          </a:p>
          <a:p>
            <a:pPr lvl="1"/>
            <a:r>
              <a:rPr lang="en-US" sz="2200" dirty="0"/>
              <a:t>Ensure undergraduate major and minor programs comply with existing PASSHE policy and local definitions</a:t>
            </a:r>
          </a:p>
          <a:p>
            <a:pPr lvl="2"/>
            <a:r>
              <a:rPr lang="en-US" sz="2000" dirty="0"/>
              <a:t>Minor programs: 6 cr. advanced standing; no hidden pre-</a:t>
            </a:r>
            <a:r>
              <a:rPr lang="en-US" sz="2000" dirty="0" err="1"/>
              <a:t>reqs</a:t>
            </a:r>
            <a:r>
              <a:rPr lang="en-US" sz="2000" dirty="0"/>
              <a:t>; no tracks; concentrations etc.; minimum 18 cr.</a:t>
            </a:r>
          </a:p>
          <a:p>
            <a:pPr lvl="2"/>
            <a:r>
              <a:rPr lang="en-US" sz="2000" dirty="0"/>
              <a:t>Major programs: BA no more than 42 cr. required and cognate courses; BS no more than 60 cr.</a:t>
            </a:r>
          </a:p>
        </p:txBody>
      </p:sp>
    </p:spTree>
    <p:extLst>
      <p:ext uri="{BB962C8B-B14F-4D97-AF65-F5344CB8AC3E}">
        <p14:creationId xmlns:p14="http://schemas.microsoft.com/office/powerpoint/2010/main" val="203825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91540"/>
          </a:xfrm>
        </p:spPr>
        <p:txBody>
          <a:bodyPr/>
          <a:lstStyle/>
          <a:p>
            <a:r>
              <a:rPr lang="en-US" dirty="0"/>
              <a:t>Efforts this year </a:t>
            </a:r>
          </a:p>
        </p:txBody>
      </p:sp>
      <p:sp>
        <p:nvSpPr>
          <p:cNvPr id="3" name="Content Placeholder 2"/>
          <p:cNvSpPr>
            <a:spLocks noGrp="1"/>
          </p:cNvSpPr>
          <p:nvPr>
            <p:ph idx="1"/>
          </p:nvPr>
        </p:nvSpPr>
        <p:spPr>
          <a:xfrm>
            <a:off x="542924" y="1828800"/>
            <a:ext cx="8220075" cy="4495800"/>
          </a:xfrm>
        </p:spPr>
        <p:txBody>
          <a:bodyPr>
            <a:noAutofit/>
          </a:bodyPr>
          <a:lstStyle/>
          <a:p>
            <a:r>
              <a:rPr lang="en-US" sz="2400" b="1" dirty="0"/>
              <a:t>General Education (GE) and General Requirements</a:t>
            </a:r>
          </a:p>
          <a:p>
            <a:pPr lvl="1"/>
            <a:r>
              <a:rPr lang="en-US" sz="2200" dirty="0"/>
              <a:t>Re-envisioning the Interdisciplinary requirement</a:t>
            </a:r>
          </a:p>
          <a:p>
            <a:pPr lvl="2"/>
            <a:r>
              <a:rPr lang="en-US" sz="2000" dirty="0"/>
              <a:t>Temporary suspension of new Interdisciplinary (I) course proposals while this is in process</a:t>
            </a:r>
          </a:p>
          <a:p>
            <a:pPr lvl="1"/>
            <a:r>
              <a:rPr lang="en-US" sz="2200" dirty="0"/>
              <a:t>Writing Emphasis course revalidation AY22-23</a:t>
            </a:r>
          </a:p>
          <a:p>
            <a:pPr lvl="1"/>
            <a:r>
              <a:rPr lang="en-US" sz="2200" dirty="0"/>
              <a:t>Call for GE Capstone Assignments AY22-23</a:t>
            </a:r>
          </a:p>
          <a:p>
            <a:pPr lvl="1"/>
            <a:r>
              <a:rPr lang="en-US" sz="2200" dirty="0"/>
              <a:t>Campus-wide roll-out of Google Sites as the Gen Ed e-Portfolio platform; identification of artifacts for the e-Portfolio across Gen Ed courses</a:t>
            </a:r>
          </a:p>
          <a:p>
            <a:pPr lvl="1"/>
            <a:r>
              <a:rPr lang="en-US" sz="2200" dirty="0"/>
              <a:t>Ongoing: Gen Ed courses that come through the proposal review process, regardless of rationale, will be reviewed under the current GE goal and SLO structure</a:t>
            </a:r>
          </a:p>
        </p:txBody>
      </p:sp>
    </p:spTree>
    <p:extLst>
      <p:ext uri="{BB962C8B-B14F-4D97-AF65-F5344CB8AC3E}">
        <p14:creationId xmlns:p14="http://schemas.microsoft.com/office/powerpoint/2010/main" val="216246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91540"/>
          </a:xfrm>
        </p:spPr>
        <p:txBody>
          <a:bodyPr/>
          <a:lstStyle/>
          <a:p>
            <a:r>
              <a:rPr lang="en-US" dirty="0"/>
              <a:t>Efforts this year</a:t>
            </a:r>
          </a:p>
        </p:txBody>
      </p:sp>
      <p:sp>
        <p:nvSpPr>
          <p:cNvPr id="3" name="Content Placeholder 2"/>
          <p:cNvSpPr>
            <a:spLocks noGrp="1"/>
          </p:cNvSpPr>
          <p:nvPr>
            <p:ph idx="1"/>
          </p:nvPr>
        </p:nvSpPr>
        <p:spPr>
          <a:xfrm>
            <a:off x="542924" y="1828800"/>
            <a:ext cx="8220075" cy="4495800"/>
          </a:xfrm>
        </p:spPr>
        <p:txBody>
          <a:bodyPr>
            <a:noAutofit/>
          </a:bodyPr>
          <a:lstStyle/>
          <a:p>
            <a:r>
              <a:rPr lang="en-US" sz="2400" dirty="0"/>
              <a:t>Diverse Communities Task Force 2021-2022</a:t>
            </a:r>
          </a:p>
          <a:p>
            <a:pPr lvl="1"/>
            <a:r>
              <a:rPr lang="en-US" sz="2200" dirty="0"/>
              <a:t>Report received this month and will be reviewed by Exec for appropriate follow-up via CAPC process</a:t>
            </a:r>
          </a:p>
          <a:p>
            <a:r>
              <a:rPr lang="en-US" sz="2400" dirty="0"/>
              <a:t>DE Training Task Force, Summer 2022</a:t>
            </a:r>
          </a:p>
          <a:p>
            <a:pPr lvl="1"/>
            <a:r>
              <a:rPr lang="en-US" sz="2200" dirty="0"/>
              <a:t>Report anticipated soon and will be reviewed by Exec for appropriate follow-up via CAPC process</a:t>
            </a:r>
          </a:p>
          <a:p>
            <a:r>
              <a:rPr lang="en-US" sz="2400" dirty="0"/>
              <a:t>Bylaws</a:t>
            </a:r>
          </a:p>
          <a:p>
            <a:pPr lvl="1"/>
            <a:r>
              <a:rPr lang="en-US" sz="2200" dirty="0"/>
              <a:t>We have entered into conversation with APSCUF about renewing the bylaws; current version is 10 years old and needs updating</a:t>
            </a:r>
          </a:p>
          <a:p>
            <a:pPr marL="365760" lvl="1" indent="0">
              <a:buNone/>
            </a:pPr>
            <a:endParaRPr lang="en-US" sz="2200" dirty="0"/>
          </a:p>
        </p:txBody>
      </p:sp>
    </p:spTree>
    <p:extLst>
      <p:ext uri="{BB962C8B-B14F-4D97-AF65-F5344CB8AC3E}">
        <p14:creationId xmlns:p14="http://schemas.microsoft.com/office/powerpoint/2010/main" val="50804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…because CAPC is the curricular body mandated by the CBA (Article 31 section E):</a:t>
            </a:r>
          </a:p>
          <a:p>
            <a:pPr marL="0" indent="0">
              <a:buNone/>
            </a:pPr>
            <a:r>
              <a:rPr lang="en-US" dirty="0"/>
              <a:t> </a:t>
            </a:r>
          </a:p>
          <a:p>
            <a:pPr marL="400050" lvl="1" indent="0">
              <a:buNone/>
            </a:pPr>
            <a:r>
              <a:rPr lang="en-US" sz="2400" dirty="0"/>
              <a:t>“There shall be a curriculum committee at each University, which shall be selected as determined by the FACULTY, but which may include at least one (1) administrator if designated by the President.” </a:t>
            </a:r>
          </a:p>
        </p:txBody>
      </p:sp>
      <p:sp>
        <p:nvSpPr>
          <p:cNvPr id="2" name="Title 1"/>
          <p:cNvSpPr>
            <a:spLocks noGrp="1"/>
          </p:cNvSpPr>
          <p:nvPr>
            <p:ph type="title"/>
          </p:nvPr>
        </p:nvSpPr>
        <p:spPr/>
        <p:txBody>
          <a:bodyPr/>
          <a:lstStyle/>
          <a:p>
            <a:r>
              <a:rPr lang="en-US" dirty="0"/>
              <a:t>Why are we here?</a:t>
            </a:r>
          </a:p>
        </p:txBody>
      </p:sp>
    </p:spTree>
    <p:extLst>
      <p:ext uri="{BB962C8B-B14F-4D97-AF65-F5344CB8AC3E}">
        <p14:creationId xmlns:p14="http://schemas.microsoft.com/office/powerpoint/2010/main" val="386893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sz="2400" dirty="0"/>
              <a:t>CAPC is governed by a set of bylaws that lay out the committee structure, duties, and processes that comprise the foundation of CAPC’s work</a:t>
            </a:r>
          </a:p>
          <a:p>
            <a:pPr marL="0" indent="0">
              <a:buNone/>
            </a:pPr>
            <a:endParaRPr lang="en-US" sz="2400" dirty="0"/>
          </a:p>
          <a:p>
            <a:pPr marL="0" indent="0">
              <a:buNone/>
            </a:pPr>
            <a:r>
              <a:rPr lang="en-US" sz="2400" dirty="0"/>
              <a:t>APSCUF runs elections for CAPC, which involve both </a:t>
            </a:r>
            <a:r>
              <a:rPr lang="en-US" sz="2400" dirty="0">
                <a:solidFill>
                  <a:srgbClr val="B15038"/>
                </a:solidFill>
              </a:rPr>
              <a:t>at-large</a:t>
            </a:r>
            <a:r>
              <a:rPr lang="en-US" sz="2400" dirty="0"/>
              <a:t> and </a:t>
            </a:r>
            <a:r>
              <a:rPr lang="en-US" sz="2400" dirty="0">
                <a:solidFill>
                  <a:srgbClr val="B15038"/>
                </a:solidFill>
              </a:rPr>
              <a:t>department-specific</a:t>
            </a:r>
            <a:r>
              <a:rPr lang="en-US" sz="2400" dirty="0"/>
              <a:t> members.</a:t>
            </a:r>
          </a:p>
          <a:p>
            <a:pPr marL="0" indent="0">
              <a:buNone/>
            </a:pPr>
            <a:endParaRPr lang="en-US" sz="2800" dirty="0"/>
          </a:p>
          <a:p>
            <a:pPr marL="0" indent="0">
              <a:buNone/>
            </a:pPr>
            <a:r>
              <a:rPr lang="en-US" sz="2400" dirty="0"/>
              <a:t>Members are elected to do the following:</a:t>
            </a:r>
          </a:p>
          <a:p>
            <a:pPr lvl="1">
              <a:buFont typeface="Wingdings" charset="2"/>
              <a:buChar char="§"/>
            </a:pPr>
            <a:r>
              <a:rPr lang="en-US" sz="2200" dirty="0"/>
              <a:t>participate in CAPC’s decision-making processes around curriculum and academic policies, through the committee structure</a:t>
            </a:r>
          </a:p>
          <a:p>
            <a:pPr lvl="1">
              <a:buFont typeface="Wingdings" charset="2"/>
              <a:buChar char="§"/>
            </a:pPr>
            <a:endParaRPr lang="en-US" sz="2200" dirty="0"/>
          </a:p>
          <a:p>
            <a:pPr lvl="1">
              <a:buFont typeface="Wingdings" charset="2"/>
              <a:buChar char="§"/>
            </a:pPr>
            <a:r>
              <a:rPr lang="en-US" sz="2200" dirty="0"/>
              <a:t>report back to their constituencies (department, college, etc.) about CAPC processes and actions</a:t>
            </a:r>
          </a:p>
          <a:p>
            <a:pPr lvl="1">
              <a:buFont typeface="Wingdings" charset="2"/>
              <a:buChar char="§"/>
            </a:pPr>
            <a:endParaRPr lang="en-US" sz="2200" dirty="0"/>
          </a:p>
          <a:p>
            <a:pPr lvl="1">
              <a:buFont typeface="Wingdings" charset="2"/>
              <a:buChar char="§"/>
            </a:pPr>
            <a:r>
              <a:rPr lang="en-US" sz="2200" dirty="0">
                <a:solidFill>
                  <a:srgbClr val="B15038"/>
                </a:solidFill>
              </a:rPr>
              <a:t>department-specific</a:t>
            </a:r>
            <a:r>
              <a:rPr lang="en-US" sz="2200" dirty="0"/>
              <a:t> members also provide support and guidance for colleagues developing curriculum proposals for submission to CAPC, e.g., about learning outcomes, CIM, etc.</a:t>
            </a:r>
          </a:p>
        </p:txBody>
      </p:sp>
      <p:sp>
        <p:nvSpPr>
          <p:cNvPr id="2" name="Title 1"/>
          <p:cNvSpPr>
            <a:spLocks noGrp="1"/>
          </p:cNvSpPr>
          <p:nvPr>
            <p:ph type="title"/>
          </p:nvPr>
        </p:nvSpPr>
        <p:spPr/>
        <p:txBody>
          <a:bodyPr/>
          <a:lstStyle/>
          <a:p>
            <a:r>
              <a:rPr lang="en-US" dirty="0"/>
              <a:t>Why are we here?</a:t>
            </a:r>
          </a:p>
        </p:txBody>
      </p:sp>
    </p:spTree>
    <p:extLst>
      <p:ext uri="{BB962C8B-B14F-4D97-AF65-F5344CB8AC3E}">
        <p14:creationId xmlns:p14="http://schemas.microsoft.com/office/powerpoint/2010/main" val="170969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Participation in decision-making processes happens through:</a:t>
            </a:r>
          </a:p>
          <a:p>
            <a:endParaRPr lang="en-US" sz="2800" dirty="0"/>
          </a:p>
          <a:p>
            <a:pPr lvl="1"/>
            <a:r>
              <a:rPr lang="en-US" sz="2200" dirty="0"/>
              <a:t>work on committees and subcommittees</a:t>
            </a:r>
          </a:p>
          <a:p>
            <a:pPr lvl="1"/>
            <a:endParaRPr lang="en-US" sz="2200" dirty="0"/>
          </a:p>
          <a:p>
            <a:pPr lvl="1"/>
            <a:r>
              <a:rPr lang="en-US" sz="2200" dirty="0"/>
              <a:t>monthly CAPC General Assembly meeting where decisions are made on the proposals sent up by the committees</a:t>
            </a: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252875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CAPC Works</a:t>
            </a:r>
          </a:p>
        </p:txBody>
      </p:sp>
      <p:pic>
        <p:nvPicPr>
          <p:cNvPr id="4" name="Picture 3" descr="Screen Shot 2017-08-01 at 10.58.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7543800" cy="4660084"/>
          </a:xfrm>
          <a:prstGeom prst="rect">
            <a:avLst/>
          </a:prstGeom>
        </p:spPr>
      </p:pic>
    </p:spTree>
    <p:extLst>
      <p:ext uri="{BB962C8B-B14F-4D97-AF65-F5344CB8AC3E}">
        <p14:creationId xmlns:p14="http://schemas.microsoft.com/office/powerpoint/2010/main" val="375544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Several CAPC Committees have subcommittees:</a:t>
            </a:r>
          </a:p>
          <a:p>
            <a:pPr lvl="1"/>
            <a:r>
              <a:rPr lang="en-US" sz="2200" dirty="0"/>
              <a:t>General Education</a:t>
            </a:r>
          </a:p>
          <a:p>
            <a:pPr lvl="2"/>
            <a:r>
              <a:rPr lang="en-US" sz="2000" dirty="0"/>
              <a:t>Distributives</a:t>
            </a:r>
          </a:p>
          <a:p>
            <a:pPr lvl="2"/>
            <a:r>
              <a:rPr lang="en-US" sz="2000" dirty="0"/>
              <a:t>Diverse Communities</a:t>
            </a:r>
          </a:p>
          <a:p>
            <a:pPr lvl="2"/>
            <a:r>
              <a:rPr lang="en-US" sz="2000" dirty="0"/>
              <a:t>Ethics</a:t>
            </a:r>
          </a:p>
          <a:p>
            <a:pPr lvl="2"/>
            <a:r>
              <a:rPr lang="en-US" sz="2000" dirty="0"/>
              <a:t>Interdisciplinary</a:t>
            </a:r>
          </a:p>
          <a:p>
            <a:pPr lvl="2"/>
            <a:r>
              <a:rPr lang="en-US" sz="2000" dirty="0"/>
              <a:t>Speaking Emphasis</a:t>
            </a:r>
          </a:p>
          <a:p>
            <a:pPr lvl="2"/>
            <a:r>
              <a:rPr lang="en-US" sz="2000" dirty="0"/>
              <a:t>Writing Emphasis</a:t>
            </a:r>
          </a:p>
          <a:p>
            <a:pPr lvl="2"/>
            <a:endParaRPr lang="en-US" sz="18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26341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Several CAPC Committees have subcommittees:</a:t>
            </a:r>
          </a:p>
          <a:p>
            <a:pPr lvl="1"/>
            <a:r>
              <a:rPr lang="en-US" sz="2000" dirty="0"/>
              <a:t>Academic Review</a:t>
            </a:r>
          </a:p>
          <a:p>
            <a:pPr lvl="2"/>
            <a:r>
              <a:rPr lang="en-US" sz="1800" dirty="0"/>
              <a:t>Course Review and Revalidation</a:t>
            </a:r>
          </a:p>
          <a:p>
            <a:pPr lvl="2"/>
            <a:r>
              <a:rPr lang="en-US" sz="1800" dirty="0"/>
              <a:t>Low Enrollment Advisory</a:t>
            </a:r>
          </a:p>
          <a:p>
            <a:pPr lvl="2"/>
            <a:r>
              <a:rPr lang="en-US" sz="1800" dirty="0"/>
              <a:t>New Programs Advisory</a:t>
            </a:r>
          </a:p>
          <a:p>
            <a:pPr lvl="2"/>
            <a:r>
              <a:rPr lang="en-US" sz="1800" dirty="0"/>
              <a:t>Program Review</a:t>
            </a:r>
          </a:p>
          <a:p>
            <a:pPr lvl="2"/>
            <a:endParaRPr lang="en-US" sz="1800" dirty="0"/>
          </a:p>
          <a:p>
            <a:pPr lvl="1"/>
            <a:r>
              <a:rPr lang="en-US" sz="2000" dirty="0"/>
              <a:t>Undergraduate Programs</a:t>
            </a:r>
          </a:p>
          <a:p>
            <a:pPr lvl="2"/>
            <a:r>
              <a:rPr lang="en-US" sz="1800" dirty="0"/>
              <a:t>Culture Cluster</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002192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1035</TotalTime>
  <Words>1624</Words>
  <Application>Microsoft Macintosh PowerPoint</Application>
  <PresentationFormat>On-screen Show (4:3)</PresentationFormat>
  <Paragraphs>199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Franklin Gothic Medium</vt:lpstr>
      <vt:lpstr>Wingdings</vt:lpstr>
      <vt:lpstr>Wingdings 2</vt:lpstr>
      <vt:lpstr>Grid</vt:lpstr>
      <vt:lpstr>Capc kick-off meeting</vt:lpstr>
      <vt:lpstr>How CAPC Works</vt:lpstr>
      <vt:lpstr>WHAT IS “CAPC”?</vt:lpstr>
      <vt:lpstr>Why are we here?</vt:lpstr>
      <vt:lpstr>Why are we here?</vt:lpstr>
      <vt:lpstr>How CAPC Works</vt:lpstr>
      <vt:lpstr>How CAPC Works</vt:lpstr>
      <vt:lpstr>How CAPC Works</vt:lpstr>
      <vt:lpstr>How CAPC Works</vt:lpstr>
      <vt:lpstr>2022-23 CAPC Executive committee</vt:lpstr>
      <vt:lpstr>How CAPC Works</vt:lpstr>
      <vt:lpstr>How CAPC Works</vt:lpstr>
      <vt:lpstr>How CAPC Works</vt:lpstr>
      <vt:lpstr>How CAPC Works</vt:lpstr>
      <vt:lpstr>How CAPC Works</vt:lpstr>
      <vt:lpstr>How CAPC Works</vt:lpstr>
      <vt:lpstr>CAPC website</vt:lpstr>
      <vt:lpstr>REMEMBER…</vt:lpstr>
      <vt:lpstr>How cim Works</vt:lpstr>
      <vt:lpstr>CIM: Course inventory management</vt:lpstr>
      <vt:lpstr>HOW CIM WORKS</vt:lpstr>
      <vt:lpstr>HOW CIM WORKS</vt:lpstr>
      <vt:lpstr>HOW CIM WORKS</vt:lpstr>
      <vt:lpstr>HOW CIM WORKS</vt:lpstr>
      <vt:lpstr>HOW CIM WORKS</vt:lpstr>
      <vt:lpstr>HOW CIM WORKS</vt:lpstr>
      <vt:lpstr>CIM OPEN LABS</vt:lpstr>
      <vt:lpstr>Recent updates &amp; Efforts for this year</vt:lpstr>
      <vt:lpstr>Progress toward academic program compliance – Spring 2022</vt:lpstr>
      <vt:lpstr>general Education program &amp; additional baccalaureate requirements (May 2022)</vt:lpstr>
      <vt:lpstr>general Education program &amp; additional baccalaureate requirements (May 2022)</vt:lpstr>
      <vt:lpstr>Efforts this year </vt:lpstr>
      <vt:lpstr>Efforts this year </vt:lpstr>
      <vt:lpstr>Efforts this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CAPC Works</dc:title>
  <dc:creator>wcu</dc:creator>
  <cp:lastModifiedBy>Johnston, Susan L.</cp:lastModifiedBy>
  <cp:revision>49</cp:revision>
  <dcterms:created xsi:type="dcterms:W3CDTF">2011-09-14T22:11:52Z</dcterms:created>
  <dcterms:modified xsi:type="dcterms:W3CDTF">2022-08-31T18:14:37Z</dcterms:modified>
</cp:coreProperties>
</file>