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14"/>
  </p:notesMasterIdLst>
  <p:sldIdLst>
    <p:sldId id="256" r:id="rId5"/>
    <p:sldId id="258" r:id="rId6"/>
    <p:sldId id="266" r:id="rId7"/>
    <p:sldId id="267" r:id="rId8"/>
    <p:sldId id="259" r:id="rId9"/>
    <p:sldId id="265" r:id="rId10"/>
    <p:sldId id="263" r:id="rId11"/>
    <p:sldId id="261" r:id="rId12"/>
    <p:sldId id="257" r:id="rId13"/>
  </p:sldIdLst>
  <p:sldSz cx="9144000" cy="5143500" type="screen16x9"/>
  <p:notesSz cx="6858000" cy="9144000"/>
  <p:embeddedFontLst>
    <p:embeddedFont>
      <p:font typeface="Century Gothic" panose="020B0502020202020204" pitchFamily="34" charset="0"/>
      <p:regular r:id="rId15"/>
      <p:bold r:id="rId16"/>
      <p:italic r:id="rId17"/>
      <p:boldItalic r:id="rId18"/>
    </p:embeddedFont>
    <p:embeddedFont>
      <p:font typeface="Wingdings 3" panose="05040102010807070707" pitchFamily="18" charset="2"/>
      <p:regular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96EAC-F277-4B6D-86BD-7831D13CAFDC}" v="137" dt="2022-08-17T11:54:24.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496"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hyperlink" Target="mailto:Navigate@wcupa.edu" TargetMode="External"/><Relationship Id="rId2" Type="http://schemas.openxmlformats.org/officeDocument/2006/relationships/hyperlink" Target="https://www.wcupa.edu/academicEnterpriseSystems/training/navigateTraining/default.aspx" TargetMode="External"/><Relationship Id="rId1" Type="http://schemas.openxmlformats.org/officeDocument/2006/relationships/hyperlink" Target="http://www.wcupa.edu/Navigate"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mailto:Navigate@wcupa.edu" TargetMode="External"/><Relationship Id="rId2" Type="http://schemas.openxmlformats.org/officeDocument/2006/relationships/hyperlink" Target="https://www.wcupa.edu/academicEnterpriseSystems/training/navigateTraining/default.aspx" TargetMode="External"/><Relationship Id="rId1" Type="http://schemas.openxmlformats.org/officeDocument/2006/relationships/hyperlink" Target="http://www.wcupa.edu/Navigate"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B4338-6454-49F5-BDCC-191852E81B9D}"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4346554B-C9FF-4C13-880A-C7FB9C886A5E}">
      <dgm:prSet custT="1"/>
      <dgm:spPr/>
      <dgm:t>
        <a:bodyPr/>
        <a:lstStyle/>
        <a:p>
          <a:r>
            <a:rPr lang="en-US" sz="1050" b="1" dirty="0"/>
            <a:t>Alert: </a:t>
          </a:r>
          <a:r>
            <a:rPr lang="en-US" sz="1050" dirty="0"/>
            <a:t>Add an indicator to student record</a:t>
          </a:r>
        </a:p>
      </dgm:t>
    </dgm:pt>
    <dgm:pt modelId="{F219FC48-1D39-4390-A477-7843D4DACFF0}" type="parTrans" cxnId="{1E1CC548-67D3-4303-8663-F4870CBAE9D7}">
      <dgm:prSet/>
      <dgm:spPr/>
      <dgm:t>
        <a:bodyPr/>
        <a:lstStyle/>
        <a:p>
          <a:endParaRPr lang="en-US"/>
        </a:p>
      </dgm:t>
    </dgm:pt>
    <dgm:pt modelId="{6960066C-98D7-4928-B9B5-6F4D4EB51005}" type="sibTrans" cxnId="{1E1CC548-67D3-4303-8663-F4870CBAE9D7}">
      <dgm:prSet/>
      <dgm:spPr/>
      <dgm:t>
        <a:bodyPr/>
        <a:lstStyle/>
        <a:p>
          <a:endParaRPr lang="en-US"/>
        </a:p>
      </dgm:t>
    </dgm:pt>
    <dgm:pt modelId="{5F0B39C5-E7F4-44F5-9107-FD5184A44C70}">
      <dgm:prSet/>
      <dgm:spPr/>
      <dgm:t>
        <a:bodyPr/>
        <a:lstStyle/>
        <a:p>
          <a:r>
            <a:rPr lang="en-US" sz="700" dirty="0"/>
            <a:t>Alerts are added to student profiles for a support network to see</a:t>
          </a:r>
        </a:p>
      </dgm:t>
    </dgm:pt>
    <dgm:pt modelId="{70D61FD2-783C-4626-89F2-6A589BD521D8}" type="parTrans" cxnId="{98CF6C27-E8CE-4118-9EBE-8B7EE593CEC9}">
      <dgm:prSet/>
      <dgm:spPr/>
      <dgm:t>
        <a:bodyPr/>
        <a:lstStyle/>
        <a:p>
          <a:endParaRPr lang="en-US"/>
        </a:p>
      </dgm:t>
    </dgm:pt>
    <dgm:pt modelId="{6BEBEC88-B574-47E2-9DCD-4F7665B93F95}" type="sibTrans" cxnId="{98CF6C27-E8CE-4118-9EBE-8B7EE593CEC9}">
      <dgm:prSet/>
      <dgm:spPr/>
      <dgm:t>
        <a:bodyPr/>
        <a:lstStyle/>
        <a:p>
          <a:endParaRPr lang="en-US"/>
        </a:p>
      </dgm:t>
    </dgm:pt>
    <dgm:pt modelId="{A62A0B9A-3819-4B52-A24A-64833786888D}">
      <dgm:prSet/>
      <dgm:spPr/>
      <dgm:t>
        <a:bodyPr/>
        <a:lstStyle/>
        <a:p>
          <a:r>
            <a:rPr lang="en-US" sz="700"/>
            <a:t>Alerts can be queried for reporting purposes. </a:t>
          </a:r>
        </a:p>
      </dgm:t>
    </dgm:pt>
    <dgm:pt modelId="{C7971F18-6C52-42AC-BC32-DB2BFC85DBBA}" type="parTrans" cxnId="{06860BBF-3D03-4FF6-9836-03698FF8150D}">
      <dgm:prSet/>
      <dgm:spPr/>
      <dgm:t>
        <a:bodyPr/>
        <a:lstStyle/>
        <a:p>
          <a:endParaRPr lang="en-US"/>
        </a:p>
      </dgm:t>
    </dgm:pt>
    <dgm:pt modelId="{A4FE661F-AC5D-4043-BD56-77BEED663F01}" type="sibTrans" cxnId="{06860BBF-3D03-4FF6-9836-03698FF8150D}">
      <dgm:prSet/>
      <dgm:spPr/>
      <dgm:t>
        <a:bodyPr/>
        <a:lstStyle/>
        <a:p>
          <a:endParaRPr lang="en-US"/>
        </a:p>
      </dgm:t>
    </dgm:pt>
    <dgm:pt modelId="{6C582C85-90B3-4506-8ADE-300EBA16E1EB}">
      <dgm:prSet custT="1"/>
      <dgm:spPr/>
      <dgm:t>
        <a:bodyPr/>
        <a:lstStyle/>
        <a:p>
          <a:r>
            <a:rPr lang="en-US" sz="1100" b="1" dirty="0"/>
            <a:t>Cases: </a:t>
          </a:r>
          <a:r>
            <a:rPr lang="en-US" sz="1100" dirty="0"/>
            <a:t>Similar to alerts but require a staff member to close the case via follow-up. </a:t>
          </a:r>
        </a:p>
      </dgm:t>
    </dgm:pt>
    <dgm:pt modelId="{539BD642-D9D2-4896-9A5E-9D0241708969}" type="parTrans" cxnId="{3E1B5CA5-F291-4A5C-9096-5FCFF41E8EA6}">
      <dgm:prSet/>
      <dgm:spPr/>
      <dgm:t>
        <a:bodyPr/>
        <a:lstStyle/>
        <a:p>
          <a:endParaRPr lang="en-US"/>
        </a:p>
      </dgm:t>
    </dgm:pt>
    <dgm:pt modelId="{40A1530A-44A0-4409-8CA9-EC5E8FAA0980}" type="sibTrans" cxnId="{3E1B5CA5-F291-4A5C-9096-5FCFF41E8EA6}">
      <dgm:prSet/>
      <dgm:spPr/>
      <dgm:t>
        <a:bodyPr/>
        <a:lstStyle/>
        <a:p>
          <a:endParaRPr lang="en-US"/>
        </a:p>
      </dgm:t>
    </dgm:pt>
    <dgm:pt modelId="{04A02B60-76D3-444C-BD62-831B05BC11F7}">
      <dgm:prSet custT="1"/>
      <dgm:spPr/>
      <dgm:t>
        <a:bodyPr/>
        <a:lstStyle/>
        <a:p>
          <a:r>
            <a:rPr lang="en-US" sz="1000" b="1" dirty="0"/>
            <a:t>Referral: </a:t>
          </a:r>
          <a:r>
            <a:rPr lang="en-US" sz="1000" dirty="0"/>
            <a:t>a way for faculty to automatically link students with campus resources. </a:t>
          </a:r>
        </a:p>
      </dgm:t>
    </dgm:pt>
    <dgm:pt modelId="{1951E0A8-BC33-4320-AC1C-5EC38481C152}" type="parTrans" cxnId="{8FA41995-9A9C-4836-B43C-3E8BC766FEFB}">
      <dgm:prSet/>
      <dgm:spPr/>
      <dgm:t>
        <a:bodyPr/>
        <a:lstStyle/>
        <a:p>
          <a:endParaRPr lang="en-US"/>
        </a:p>
      </dgm:t>
    </dgm:pt>
    <dgm:pt modelId="{02C3AAA3-E68C-4177-9AE8-83654D004069}" type="sibTrans" cxnId="{8FA41995-9A9C-4836-B43C-3E8BC766FEFB}">
      <dgm:prSet/>
      <dgm:spPr/>
      <dgm:t>
        <a:bodyPr/>
        <a:lstStyle/>
        <a:p>
          <a:endParaRPr lang="en-US"/>
        </a:p>
      </dgm:t>
    </dgm:pt>
    <dgm:pt modelId="{95556CB7-6CE9-4A51-9A10-5E8A9F43169F}">
      <dgm:prSet/>
      <dgm:spPr/>
      <dgm:t>
        <a:bodyPr/>
        <a:lstStyle/>
        <a:p>
          <a:r>
            <a:rPr lang="en-US" sz="700" dirty="0"/>
            <a:t>Referrals need to be closed by the appropriate care team </a:t>
          </a:r>
        </a:p>
      </dgm:t>
    </dgm:pt>
    <dgm:pt modelId="{0CDD9D80-1417-4A6F-8491-C3810ADA1FFB}" type="parTrans" cxnId="{B91FF94B-A8F7-445E-B8A2-F59B08479AB3}">
      <dgm:prSet/>
      <dgm:spPr/>
      <dgm:t>
        <a:bodyPr/>
        <a:lstStyle/>
        <a:p>
          <a:endParaRPr lang="en-US"/>
        </a:p>
      </dgm:t>
    </dgm:pt>
    <dgm:pt modelId="{470D15D0-FD37-4245-962A-A445DF00167E}" type="sibTrans" cxnId="{B91FF94B-A8F7-445E-B8A2-F59B08479AB3}">
      <dgm:prSet/>
      <dgm:spPr/>
      <dgm:t>
        <a:bodyPr/>
        <a:lstStyle/>
        <a:p>
          <a:endParaRPr lang="en-US"/>
        </a:p>
      </dgm:t>
    </dgm:pt>
    <dgm:pt modelId="{4FD251F2-B60A-4CF4-92A4-C6595688ABB1}">
      <dgm:prSet custT="1"/>
      <dgm:spPr/>
      <dgm:t>
        <a:bodyPr/>
        <a:lstStyle/>
        <a:p>
          <a:r>
            <a:rPr lang="en-US" sz="1100" b="1" dirty="0"/>
            <a:t>Kudos</a:t>
          </a:r>
          <a:r>
            <a:rPr lang="en-US" sz="1100" dirty="0"/>
            <a:t>: way to say job well done, keep it up!</a:t>
          </a:r>
        </a:p>
      </dgm:t>
    </dgm:pt>
    <dgm:pt modelId="{F5F1DB0F-75D8-4E6F-AF86-6276BD29B39F}" type="parTrans" cxnId="{904193D7-500B-4472-9CA8-35959F11F605}">
      <dgm:prSet/>
      <dgm:spPr/>
      <dgm:t>
        <a:bodyPr/>
        <a:lstStyle/>
        <a:p>
          <a:endParaRPr lang="en-US"/>
        </a:p>
      </dgm:t>
    </dgm:pt>
    <dgm:pt modelId="{5AD8CFC0-E128-401B-98C3-755C0AE5B4EC}" type="sibTrans" cxnId="{904193D7-500B-4472-9CA8-35959F11F605}">
      <dgm:prSet/>
      <dgm:spPr/>
      <dgm:t>
        <a:bodyPr/>
        <a:lstStyle/>
        <a:p>
          <a:endParaRPr lang="en-US"/>
        </a:p>
      </dgm:t>
    </dgm:pt>
    <dgm:pt modelId="{883742FE-A9C3-4303-97D0-A6D74EB83024}" type="pres">
      <dgm:prSet presAssocID="{6ECB4338-6454-49F5-BDCC-191852E81B9D}" presName="matrix" presStyleCnt="0">
        <dgm:presLayoutVars>
          <dgm:chMax val="1"/>
          <dgm:dir/>
          <dgm:resizeHandles val="exact"/>
        </dgm:presLayoutVars>
      </dgm:prSet>
      <dgm:spPr/>
    </dgm:pt>
    <dgm:pt modelId="{44E91F0E-39DE-4489-80AB-ACACA1E373D2}" type="pres">
      <dgm:prSet presAssocID="{6ECB4338-6454-49F5-BDCC-191852E81B9D}" presName="diamond" presStyleLbl="bgShp" presStyleIdx="0" presStyleCnt="1"/>
      <dgm:spPr/>
    </dgm:pt>
    <dgm:pt modelId="{4F1F98E7-F228-46F7-8B1B-01B15D858375}" type="pres">
      <dgm:prSet presAssocID="{6ECB4338-6454-49F5-BDCC-191852E81B9D}" presName="quad1" presStyleLbl="node1" presStyleIdx="0" presStyleCnt="4" custScaleX="112952" custScaleY="110104">
        <dgm:presLayoutVars>
          <dgm:chMax val="0"/>
          <dgm:chPref val="0"/>
          <dgm:bulletEnabled val="1"/>
        </dgm:presLayoutVars>
      </dgm:prSet>
      <dgm:spPr/>
    </dgm:pt>
    <dgm:pt modelId="{C683D5DA-2D9A-419A-A6C2-D0F08389F1E3}" type="pres">
      <dgm:prSet presAssocID="{6ECB4338-6454-49F5-BDCC-191852E81B9D}" presName="quad2" presStyleLbl="node1" presStyleIdx="1" presStyleCnt="4" custScaleX="107165" custLinFactNeighborX="5505" custLinFactNeighborY="-101">
        <dgm:presLayoutVars>
          <dgm:chMax val="0"/>
          <dgm:chPref val="0"/>
          <dgm:bulletEnabled val="1"/>
        </dgm:presLayoutVars>
      </dgm:prSet>
      <dgm:spPr/>
    </dgm:pt>
    <dgm:pt modelId="{F33D5F0F-730C-48BB-B21B-69291E071982}" type="pres">
      <dgm:prSet presAssocID="{6ECB4338-6454-49F5-BDCC-191852E81B9D}" presName="quad3" presStyleLbl="node1" presStyleIdx="2" presStyleCnt="4" custScaleX="115570" custScaleY="96120">
        <dgm:presLayoutVars>
          <dgm:chMax val="0"/>
          <dgm:chPref val="0"/>
          <dgm:bulletEnabled val="1"/>
        </dgm:presLayoutVars>
      </dgm:prSet>
      <dgm:spPr/>
    </dgm:pt>
    <dgm:pt modelId="{89A0ECE3-DC1F-4FE0-A2AA-8BF6F5487A2C}" type="pres">
      <dgm:prSet presAssocID="{6ECB4338-6454-49F5-BDCC-191852E81B9D}" presName="quad4" presStyleLbl="node1" presStyleIdx="3" presStyleCnt="4" custScaleX="92459" custLinFactNeighborX="8159" custLinFactNeighborY="237">
        <dgm:presLayoutVars>
          <dgm:chMax val="0"/>
          <dgm:chPref val="0"/>
          <dgm:bulletEnabled val="1"/>
        </dgm:presLayoutVars>
      </dgm:prSet>
      <dgm:spPr/>
    </dgm:pt>
  </dgm:ptLst>
  <dgm:cxnLst>
    <dgm:cxn modelId="{E1E4F60B-7669-4ABF-9A6E-78048619A6B6}" type="presOf" srcId="{A62A0B9A-3819-4B52-A24A-64833786888D}" destId="{4F1F98E7-F228-46F7-8B1B-01B15D858375}" srcOrd="0" destOrd="2" presId="urn:microsoft.com/office/officeart/2005/8/layout/matrix3"/>
    <dgm:cxn modelId="{98CF6C27-E8CE-4118-9EBE-8B7EE593CEC9}" srcId="{4346554B-C9FF-4C13-880A-C7FB9C886A5E}" destId="{5F0B39C5-E7F4-44F5-9107-FD5184A44C70}" srcOrd="0" destOrd="0" parTransId="{70D61FD2-783C-4626-89F2-6A589BD521D8}" sibTransId="{6BEBEC88-B574-47E2-9DCD-4F7665B93F95}"/>
    <dgm:cxn modelId="{2550495B-E0DC-4AC8-A967-394C15DBDD9F}" type="presOf" srcId="{6C582C85-90B3-4506-8ADE-300EBA16E1EB}" destId="{C683D5DA-2D9A-419A-A6C2-D0F08389F1E3}" srcOrd="0" destOrd="0" presId="urn:microsoft.com/office/officeart/2005/8/layout/matrix3"/>
    <dgm:cxn modelId="{1E1CC548-67D3-4303-8663-F4870CBAE9D7}" srcId="{6ECB4338-6454-49F5-BDCC-191852E81B9D}" destId="{4346554B-C9FF-4C13-880A-C7FB9C886A5E}" srcOrd="0" destOrd="0" parTransId="{F219FC48-1D39-4390-A477-7843D4DACFF0}" sibTransId="{6960066C-98D7-4928-B9B5-6F4D4EB51005}"/>
    <dgm:cxn modelId="{CEE8DA4B-FA7C-48C1-A5CC-F3F8CC128160}" type="presOf" srcId="{5F0B39C5-E7F4-44F5-9107-FD5184A44C70}" destId="{4F1F98E7-F228-46F7-8B1B-01B15D858375}" srcOrd="0" destOrd="1" presId="urn:microsoft.com/office/officeart/2005/8/layout/matrix3"/>
    <dgm:cxn modelId="{B91FF94B-A8F7-445E-B8A2-F59B08479AB3}" srcId="{04A02B60-76D3-444C-BD62-831B05BC11F7}" destId="{95556CB7-6CE9-4A51-9A10-5E8A9F43169F}" srcOrd="0" destOrd="0" parTransId="{0CDD9D80-1417-4A6F-8491-C3810ADA1FFB}" sibTransId="{470D15D0-FD37-4245-962A-A445DF00167E}"/>
    <dgm:cxn modelId="{0831BA88-92DF-4B5F-8184-2DDA9C88B85C}" type="presOf" srcId="{6ECB4338-6454-49F5-BDCC-191852E81B9D}" destId="{883742FE-A9C3-4303-97D0-A6D74EB83024}" srcOrd="0" destOrd="0" presId="urn:microsoft.com/office/officeart/2005/8/layout/matrix3"/>
    <dgm:cxn modelId="{8FA41995-9A9C-4836-B43C-3E8BC766FEFB}" srcId="{6ECB4338-6454-49F5-BDCC-191852E81B9D}" destId="{04A02B60-76D3-444C-BD62-831B05BC11F7}" srcOrd="2" destOrd="0" parTransId="{1951E0A8-BC33-4320-AC1C-5EC38481C152}" sibTransId="{02C3AAA3-E68C-4177-9AE8-83654D004069}"/>
    <dgm:cxn modelId="{2EC08997-CC8D-43A7-B20B-0E7DBE311681}" type="presOf" srcId="{04A02B60-76D3-444C-BD62-831B05BC11F7}" destId="{F33D5F0F-730C-48BB-B21B-69291E071982}" srcOrd="0" destOrd="0" presId="urn:microsoft.com/office/officeart/2005/8/layout/matrix3"/>
    <dgm:cxn modelId="{3E1B5CA5-F291-4A5C-9096-5FCFF41E8EA6}" srcId="{6ECB4338-6454-49F5-BDCC-191852E81B9D}" destId="{6C582C85-90B3-4506-8ADE-300EBA16E1EB}" srcOrd="1" destOrd="0" parTransId="{539BD642-D9D2-4896-9A5E-9D0241708969}" sibTransId="{40A1530A-44A0-4409-8CA9-EC5E8FAA0980}"/>
    <dgm:cxn modelId="{06860BBF-3D03-4FF6-9836-03698FF8150D}" srcId="{4346554B-C9FF-4C13-880A-C7FB9C886A5E}" destId="{A62A0B9A-3819-4B52-A24A-64833786888D}" srcOrd="1" destOrd="0" parTransId="{C7971F18-6C52-42AC-BC32-DB2BFC85DBBA}" sibTransId="{A4FE661F-AC5D-4043-BD56-77BEED663F01}"/>
    <dgm:cxn modelId="{904193D7-500B-4472-9CA8-35959F11F605}" srcId="{6ECB4338-6454-49F5-BDCC-191852E81B9D}" destId="{4FD251F2-B60A-4CF4-92A4-C6595688ABB1}" srcOrd="3" destOrd="0" parTransId="{F5F1DB0F-75D8-4E6F-AF86-6276BD29B39F}" sibTransId="{5AD8CFC0-E128-401B-98C3-755C0AE5B4EC}"/>
    <dgm:cxn modelId="{97EE1CDD-B52C-4E67-B6A6-FC0878E353D9}" type="presOf" srcId="{95556CB7-6CE9-4A51-9A10-5E8A9F43169F}" destId="{F33D5F0F-730C-48BB-B21B-69291E071982}" srcOrd="0" destOrd="1" presId="urn:microsoft.com/office/officeart/2005/8/layout/matrix3"/>
    <dgm:cxn modelId="{0E9C08EC-567B-4AC8-BBF4-9FCCEAE0F7DF}" type="presOf" srcId="{4346554B-C9FF-4C13-880A-C7FB9C886A5E}" destId="{4F1F98E7-F228-46F7-8B1B-01B15D858375}" srcOrd="0" destOrd="0" presId="urn:microsoft.com/office/officeart/2005/8/layout/matrix3"/>
    <dgm:cxn modelId="{AD9D71F7-EDDE-4276-A1AB-16722AC1FB68}" type="presOf" srcId="{4FD251F2-B60A-4CF4-92A4-C6595688ABB1}" destId="{89A0ECE3-DC1F-4FE0-A2AA-8BF6F5487A2C}" srcOrd="0" destOrd="0" presId="urn:microsoft.com/office/officeart/2005/8/layout/matrix3"/>
    <dgm:cxn modelId="{98EE0A5A-FDBB-4534-A559-9E158214DD18}" type="presParOf" srcId="{883742FE-A9C3-4303-97D0-A6D74EB83024}" destId="{44E91F0E-39DE-4489-80AB-ACACA1E373D2}" srcOrd="0" destOrd="0" presId="urn:microsoft.com/office/officeart/2005/8/layout/matrix3"/>
    <dgm:cxn modelId="{23CD0A02-5BBB-417A-8916-C488FEC94B4C}" type="presParOf" srcId="{883742FE-A9C3-4303-97D0-A6D74EB83024}" destId="{4F1F98E7-F228-46F7-8B1B-01B15D858375}" srcOrd="1" destOrd="0" presId="urn:microsoft.com/office/officeart/2005/8/layout/matrix3"/>
    <dgm:cxn modelId="{6AE164EB-19A0-49B6-A13A-58F2289BF208}" type="presParOf" srcId="{883742FE-A9C3-4303-97D0-A6D74EB83024}" destId="{C683D5DA-2D9A-419A-A6C2-D0F08389F1E3}" srcOrd="2" destOrd="0" presId="urn:microsoft.com/office/officeart/2005/8/layout/matrix3"/>
    <dgm:cxn modelId="{69DF0BD3-8A13-43E0-9A08-93EB4A2A7E96}" type="presParOf" srcId="{883742FE-A9C3-4303-97D0-A6D74EB83024}" destId="{F33D5F0F-730C-48BB-B21B-69291E071982}" srcOrd="3" destOrd="0" presId="urn:microsoft.com/office/officeart/2005/8/layout/matrix3"/>
    <dgm:cxn modelId="{BFD8087C-1435-47F9-BA32-8C673AED1C95}" type="presParOf" srcId="{883742FE-A9C3-4303-97D0-A6D74EB83024}" destId="{89A0ECE3-DC1F-4FE0-A2AA-8BF6F5487A2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826F52-ACD8-483D-9097-A4F028D2F0D2}"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C1D4B3BD-1C5E-407C-B678-507AAEB6403A}">
      <dgm:prSet/>
      <dgm:spPr/>
      <dgm:t>
        <a:bodyPr/>
        <a:lstStyle/>
        <a:p>
          <a:r>
            <a:rPr lang="en-US"/>
            <a:t>Reach out</a:t>
          </a:r>
        </a:p>
      </dgm:t>
    </dgm:pt>
    <dgm:pt modelId="{FA68D220-4C4D-43F4-A7D7-ADD9AD7D3D23}" type="parTrans" cxnId="{61954BC2-1E95-4BD8-A026-1AE0E42C2BAC}">
      <dgm:prSet/>
      <dgm:spPr/>
      <dgm:t>
        <a:bodyPr/>
        <a:lstStyle/>
        <a:p>
          <a:endParaRPr lang="en-US"/>
        </a:p>
      </dgm:t>
    </dgm:pt>
    <dgm:pt modelId="{560C4E4F-7643-4AE5-921B-866A49B4E1A2}" type="sibTrans" cxnId="{61954BC2-1E95-4BD8-A026-1AE0E42C2BAC}">
      <dgm:prSet/>
      <dgm:spPr/>
      <dgm:t>
        <a:bodyPr/>
        <a:lstStyle/>
        <a:p>
          <a:endParaRPr lang="en-US"/>
        </a:p>
      </dgm:t>
    </dgm:pt>
    <dgm:pt modelId="{615DED21-FDA3-4B58-B214-464F27185DC6}">
      <dgm:prSet/>
      <dgm:spPr/>
      <dgm:t>
        <a:bodyPr/>
        <a:lstStyle/>
        <a:p>
          <a:r>
            <a:rPr lang="en-US" dirty="0"/>
            <a:t>Reach out by using Alerts in the Progress Report and Adhoc alerts throughout the year</a:t>
          </a:r>
        </a:p>
      </dgm:t>
    </dgm:pt>
    <dgm:pt modelId="{ACA3AB31-85B8-4142-88DD-1212F9495F94}" type="parTrans" cxnId="{7E030D2C-2F0B-45D8-AAA4-193BDACF17F8}">
      <dgm:prSet/>
      <dgm:spPr/>
      <dgm:t>
        <a:bodyPr/>
        <a:lstStyle/>
        <a:p>
          <a:endParaRPr lang="en-US"/>
        </a:p>
      </dgm:t>
    </dgm:pt>
    <dgm:pt modelId="{65278072-6AE4-44B7-AA3A-E0DB38A25044}" type="sibTrans" cxnId="{7E030D2C-2F0B-45D8-AAA4-193BDACF17F8}">
      <dgm:prSet/>
      <dgm:spPr/>
      <dgm:t>
        <a:bodyPr/>
        <a:lstStyle/>
        <a:p>
          <a:endParaRPr lang="en-US"/>
        </a:p>
      </dgm:t>
    </dgm:pt>
    <dgm:pt modelId="{08485744-98ED-4233-AC6E-66AAF37343FD}">
      <dgm:prSet/>
      <dgm:spPr/>
      <dgm:t>
        <a:bodyPr/>
        <a:lstStyle/>
        <a:p>
          <a:r>
            <a:rPr lang="en-US"/>
            <a:t>Provide</a:t>
          </a:r>
        </a:p>
      </dgm:t>
    </dgm:pt>
    <dgm:pt modelId="{1E800A5B-F66A-4FD8-9540-0C248E2D16ED}" type="parTrans" cxnId="{4ED732FC-48F8-455C-B63A-EC17DD6F38CD}">
      <dgm:prSet/>
      <dgm:spPr/>
      <dgm:t>
        <a:bodyPr/>
        <a:lstStyle/>
        <a:p>
          <a:endParaRPr lang="en-US"/>
        </a:p>
      </dgm:t>
    </dgm:pt>
    <dgm:pt modelId="{9FE48A0F-AC89-4FFC-AB88-F1CE73E36F61}" type="sibTrans" cxnId="{4ED732FC-48F8-455C-B63A-EC17DD6F38CD}">
      <dgm:prSet/>
      <dgm:spPr/>
      <dgm:t>
        <a:bodyPr/>
        <a:lstStyle/>
        <a:p>
          <a:endParaRPr lang="en-US"/>
        </a:p>
      </dgm:t>
    </dgm:pt>
    <dgm:pt modelId="{D444BBC3-4311-4E3B-B564-D92A892F1331}">
      <dgm:prSet/>
      <dgm:spPr/>
      <dgm:t>
        <a:bodyPr/>
        <a:lstStyle/>
        <a:p>
          <a:r>
            <a:rPr lang="en-US"/>
            <a:t>Provide as much information as possible in the comments section</a:t>
          </a:r>
        </a:p>
      </dgm:t>
    </dgm:pt>
    <dgm:pt modelId="{C93EC763-E72B-4EFE-9CC0-CA348D9C8546}" type="parTrans" cxnId="{ED9A7932-6C2E-4613-A513-3409286D5897}">
      <dgm:prSet/>
      <dgm:spPr/>
      <dgm:t>
        <a:bodyPr/>
        <a:lstStyle/>
        <a:p>
          <a:endParaRPr lang="en-US"/>
        </a:p>
      </dgm:t>
    </dgm:pt>
    <dgm:pt modelId="{B19EE153-AA31-407F-9CD8-DC35164C9C0B}" type="sibTrans" cxnId="{ED9A7932-6C2E-4613-A513-3409286D5897}">
      <dgm:prSet/>
      <dgm:spPr/>
      <dgm:t>
        <a:bodyPr/>
        <a:lstStyle/>
        <a:p>
          <a:endParaRPr lang="en-US"/>
        </a:p>
      </dgm:t>
    </dgm:pt>
    <dgm:pt modelId="{90D72350-3F2A-417C-963E-039E8D843971}">
      <dgm:prSet/>
      <dgm:spPr/>
      <dgm:t>
        <a:bodyPr/>
        <a:lstStyle/>
        <a:p>
          <a:r>
            <a:rPr lang="en-US"/>
            <a:t>Use</a:t>
          </a:r>
        </a:p>
      </dgm:t>
    </dgm:pt>
    <dgm:pt modelId="{579EA1FA-2B0E-4D0C-94FF-DDC15C1AD7AC}" type="parTrans" cxnId="{432EAAD7-34E0-4401-8E6C-2029DA324212}">
      <dgm:prSet/>
      <dgm:spPr/>
      <dgm:t>
        <a:bodyPr/>
        <a:lstStyle/>
        <a:p>
          <a:endParaRPr lang="en-US"/>
        </a:p>
      </dgm:t>
    </dgm:pt>
    <dgm:pt modelId="{91E7AF64-20EE-4B62-A69F-E3819825C0F2}" type="sibTrans" cxnId="{432EAAD7-34E0-4401-8E6C-2029DA324212}">
      <dgm:prSet/>
      <dgm:spPr/>
      <dgm:t>
        <a:bodyPr/>
        <a:lstStyle/>
        <a:p>
          <a:endParaRPr lang="en-US"/>
        </a:p>
      </dgm:t>
    </dgm:pt>
    <dgm:pt modelId="{ABFCEB02-8615-444A-BD47-FDD58DE22C96}">
      <dgm:prSet/>
      <dgm:spPr/>
      <dgm:t>
        <a:bodyPr/>
        <a:lstStyle/>
        <a:p>
          <a:r>
            <a:rPr lang="en-US"/>
            <a:t>Use the most appropriate alert/feedback reasons </a:t>
          </a:r>
        </a:p>
      </dgm:t>
    </dgm:pt>
    <dgm:pt modelId="{238E11A1-F89B-448F-A5FA-C836DB5D4B2B}" type="parTrans" cxnId="{A5B9018F-85D0-44E7-85D7-B52F3B48C06B}">
      <dgm:prSet/>
      <dgm:spPr/>
      <dgm:t>
        <a:bodyPr/>
        <a:lstStyle/>
        <a:p>
          <a:endParaRPr lang="en-US"/>
        </a:p>
      </dgm:t>
    </dgm:pt>
    <dgm:pt modelId="{F2E4D83D-982B-4BAB-89D4-D9CF90E72B54}" type="sibTrans" cxnId="{A5B9018F-85D0-44E7-85D7-B52F3B48C06B}">
      <dgm:prSet/>
      <dgm:spPr/>
      <dgm:t>
        <a:bodyPr/>
        <a:lstStyle/>
        <a:p>
          <a:endParaRPr lang="en-US"/>
        </a:p>
      </dgm:t>
    </dgm:pt>
    <dgm:pt modelId="{536795DF-B620-4137-A426-A598E9789E7F}" type="pres">
      <dgm:prSet presAssocID="{74826F52-ACD8-483D-9097-A4F028D2F0D2}" presName="Name0" presStyleCnt="0">
        <dgm:presLayoutVars>
          <dgm:dir/>
          <dgm:animLvl val="lvl"/>
          <dgm:resizeHandles val="exact"/>
        </dgm:presLayoutVars>
      </dgm:prSet>
      <dgm:spPr/>
    </dgm:pt>
    <dgm:pt modelId="{A11CDB26-31C4-47F6-BC24-0E1E05450B96}" type="pres">
      <dgm:prSet presAssocID="{C1D4B3BD-1C5E-407C-B678-507AAEB6403A}" presName="linNode" presStyleCnt="0"/>
      <dgm:spPr/>
    </dgm:pt>
    <dgm:pt modelId="{37FF7776-9A05-4424-AE70-B88E17D14CE0}" type="pres">
      <dgm:prSet presAssocID="{C1D4B3BD-1C5E-407C-B678-507AAEB6403A}" presName="parentText" presStyleLbl="solidFgAcc1" presStyleIdx="0" presStyleCnt="3">
        <dgm:presLayoutVars>
          <dgm:chMax val="1"/>
          <dgm:bulletEnabled/>
        </dgm:presLayoutVars>
      </dgm:prSet>
      <dgm:spPr/>
    </dgm:pt>
    <dgm:pt modelId="{3ED8D895-F228-4E12-BACE-425A0165D2B1}" type="pres">
      <dgm:prSet presAssocID="{C1D4B3BD-1C5E-407C-B678-507AAEB6403A}" presName="descendantText" presStyleLbl="alignNode1" presStyleIdx="0" presStyleCnt="3">
        <dgm:presLayoutVars>
          <dgm:bulletEnabled/>
        </dgm:presLayoutVars>
      </dgm:prSet>
      <dgm:spPr/>
    </dgm:pt>
    <dgm:pt modelId="{488A1EF9-20FA-405C-BC27-F7D3025CC6C5}" type="pres">
      <dgm:prSet presAssocID="{560C4E4F-7643-4AE5-921B-866A49B4E1A2}" presName="sp" presStyleCnt="0"/>
      <dgm:spPr/>
    </dgm:pt>
    <dgm:pt modelId="{14820C46-54BF-466C-BA41-418F8BE8E5FC}" type="pres">
      <dgm:prSet presAssocID="{08485744-98ED-4233-AC6E-66AAF37343FD}" presName="linNode" presStyleCnt="0"/>
      <dgm:spPr/>
    </dgm:pt>
    <dgm:pt modelId="{B112CAAB-4070-4950-B4EB-187F6C348E04}" type="pres">
      <dgm:prSet presAssocID="{08485744-98ED-4233-AC6E-66AAF37343FD}" presName="parentText" presStyleLbl="solidFgAcc1" presStyleIdx="1" presStyleCnt="3">
        <dgm:presLayoutVars>
          <dgm:chMax val="1"/>
          <dgm:bulletEnabled/>
        </dgm:presLayoutVars>
      </dgm:prSet>
      <dgm:spPr/>
    </dgm:pt>
    <dgm:pt modelId="{01F2B5E6-DCE5-407A-8AA6-2D8B6883AF3A}" type="pres">
      <dgm:prSet presAssocID="{08485744-98ED-4233-AC6E-66AAF37343FD}" presName="descendantText" presStyleLbl="alignNode1" presStyleIdx="1" presStyleCnt="3">
        <dgm:presLayoutVars>
          <dgm:bulletEnabled/>
        </dgm:presLayoutVars>
      </dgm:prSet>
      <dgm:spPr/>
    </dgm:pt>
    <dgm:pt modelId="{2C35A27A-9128-4AF6-9180-41493D698DA1}" type="pres">
      <dgm:prSet presAssocID="{9FE48A0F-AC89-4FFC-AB88-F1CE73E36F61}" presName="sp" presStyleCnt="0"/>
      <dgm:spPr/>
    </dgm:pt>
    <dgm:pt modelId="{D0257960-DDBA-453E-8D27-D06A720C7651}" type="pres">
      <dgm:prSet presAssocID="{90D72350-3F2A-417C-963E-039E8D843971}" presName="linNode" presStyleCnt="0"/>
      <dgm:spPr/>
    </dgm:pt>
    <dgm:pt modelId="{5A9D77B6-DDFA-4BC7-ABBC-2792E64B08CE}" type="pres">
      <dgm:prSet presAssocID="{90D72350-3F2A-417C-963E-039E8D843971}" presName="parentText" presStyleLbl="solidFgAcc1" presStyleIdx="2" presStyleCnt="3">
        <dgm:presLayoutVars>
          <dgm:chMax val="1"/>
          <dgm:bulletEnabled/>
        </dgm:presLayoutVars>
      </dgm:prSet>
      <dgm:spPr/>
    </dgm:pt>
    <dgm:pt modelId="{E38E1BEC-F171-418F-8252-D58EEB9C011C}" type="pres">
      <dgm:prSet presAssocID="{90D72350-3F2A-417C-963E-039E8D843971}" presName="descendantText" presStyleLbl="alignNode1" presStyleIdx="2" presStyleCnt="3">
        <dgm:presLayoutVars>
          <dgm:bulletEnabled/>
        </dgm:presLayoutVars>
      </dgm:prSet>
      <dgm:spPr/>
    </dgm:pt>
  </dgm:ptLst>
  <dgm:cxnLst>
    <dgm:cxn modelId="{7E030D2C-2F0B-45D8-AAA4-193BDACF17F8}" srcId="{C1D4B3BD-1C5E-407C-B678-507AAEB6403A}" destId="{615DED21-FDA3-4B58-B214-464F27185DC6}" srcOrd="0" destOrd="0" parTransId="{ACA3AB31-85B8-4142-88DD-1212F9495F94}" sibTransId="{65278072-6AE4-44B7-AA3A-E0DB38A25044}"/>
    <dgm:cxn modelId="{ED9A7932-6C2E-4613-A513-3409286D5897}" srcId="{08485744-98ED-4233-AC6E-66AAF37343FD}" destId="{D444BBC3-4311-4E3B-B564-D92A892F1331}" srcOrd="0" destOrd="0" parTransId="{C93EC763-E72B-4EFE-9CC0-CA348D9C8546}" sibTransId="{B19EE153-AA31-407F-9CD8-DC35164C9C0B}"/>
    <dgm:cxn modelId="{CCB98A42-4AD4-4A0B-87D0-FE95CEAE3D51}" type="presOf" srcId="{615DED21-FDA3-4B58-B214-464F27185DC6}" destId="{3ED8D895-F228-4E12-BACE-425A0165D2B1}" srcOrd="0" destOrd="0" presId="urn:microsoft.com/office/officeart/2016/7/layout/VerticalHollowActionList"/>
    <dgm:cxn modelId="{A6A82044-0952-4173-AB6A-4D0A6242A14D}" type="presOf" srcId="{ABFCEB02-8615-444A-BD47-FDD58DE22C96}" destId="{E38E1BEC-F171-418F-8252-D58EEB9C011C}" srcOrd="0" destOrd="0" presId="urn:microsoft.com/office/officeart/2016/7/layout/VerticalHollowActionList"/>
    <dgm:cxn modelId="{D277794C-EE19-4EA3-8FFD-0790A3B0CEEC}" type="presOf" srcId="{08485744-98ED-4233-AC6E-66AAF37343FD}" destId="{B112CAAB-4070-4950-B4EB-187F6C348E04}" srcOrd="0" destOrd="0" presId="urn:microsoft.com/office/officeart/2016/7/layout/VerticalHollowActionList"/>
    <dgm:cxn modelId="{DFF11973-EE86-4AD6-BC4D-BF35E510609C}" type="presOf" srcId="{D444BBC3-4311-4E3B-B564-D92A892F1331}" destId="{01F2B5E6-DCE5-407A-8AA6-2D8B6883AF3A}" srcOrd="0" destOrd="0" presId="urn:microsoft.com/office/officeart/2016/7/layout/VerticalHollowActionList"/>
    <dgm:cxn modelId="{BFD4BD55-689D-4A9A-8E03-771188978A39}" type="presOf" srcId="{74826F52-ACD8-483D-9097-A4F028D2F0D2}" destId="{536795DF-B620-4137-A426-A598E9789E7F}" srcOrd="0" destOrd="0" presId="urn:microsoft.com/office/officeart/2016/7/layout/VerticalHollowActionList"/>
    <dgm:cxn modelId="{A5B9018F-85D0-44E7-85D7-B52F3B48C06B}" srcId="{90D72350-3F2A-417C-963E-039E8D843971}" destId="{ABFCEB02-8615-444A-BD47-FDD58DE22C96}" srcOrd="0" destOrd="0" parTransId="{238E11A1-F89B-448F-A5FA-C836DB5D4B2B}" sibTransId="{F2E4D83D-982B-4BAB-89D4-D9CF90E72B54}"/>
    <dgm:cxn modelId="{A7E932A0-C68E-4E5A-9452-DE0F0CE01004}" type="presOf" srcId="{C1D4B3BD-1C5E-407C-B678-507AAEB6403A}" destId="{37FF7776-9A05-4424-AE70-B88E17D14CE0}" srcOrd="0" destOrd="0" presId="urn:microsoft.com/office/officeart/2016/7/layout/VerticalHollowActionList"/>
    <dgm:cxn modelId="{61954BC2-1E95-4BD8-A026-1AE0E42C2BAC}" srcId="{74826F52-ACD8-483D-9097-A4F028D2F0D2}" destId="{C1D4B3BD-1C5E-407C-B678-507AAEB6403A}" srcOrd="0" destOrd="0" parTransId="{FA68D220-4C4D-43F4-A7D7-ADD9AD7D3D23}" sibTransId="{560C4E4F-7643-4AE5-921B-866A49B4E1A2}"/>
    <dgm:cxn modelId="{432EAAD7-34E0-4401-8E6C-2029DA324212}" srcId="{74826F52-ACD8-483D-9097-A4F028D2F0D2}" destId="{90D72350-3F2A-417C-963E-039E8D843971}" srcOrd="2" destOrd="0" parTransId="{579EA1FA-2B0E-4D0C-94FF-DDC15C1AD7AC}" sibTransId="{91E7AF64-20EE-4B62-A69F-E3819825C0F2}"/>
    <dgm:cxn modelId="{F5D8D2D8-46AA-4B9B-8E3E-D70D55A9C23C}" type="presOf" srcId="{90D72350-3F2A-417C-963E-039E8D843971}" destId="{5A9D77B6-DDFA-4BC7-ABBC-2792E64B08CE}" srcOrd="0" destOrd="0" presId="urn:microsoft.com/office/officeart/2016/7/layout/VerticalHollowActionList"/>
    <dgm:cxn modelId="{4ED732FC-48F8-455C-B63A-EC17DD6F38CD}" srcId="{74826F52-ACD8-483D-9097-A4F028D2F0D2}" destId="{08485744-98ED-4233-AC6E-66AAF37343FD}" srcOrd="1" destOrd="0" parTransId="{1E800A5B-F66A-4FD8-9540-0C248E2D16ED}" sibTransId="{9FE48A0F-AC89-4FFC-AB88-F1CE73E36F61}"/>
    <dgm:cxn modelId="{F3CB758D-D783-4A24-A4D3-45FD53C7289B}" type="presParOf" srcId="{536795DF-B620-4137-A426-A598E9789E7F}" destId="{A11CDB26-31C4-47F6-BC24-0E1E05450B96}" srcOrd="0" destOrd="0" presId="urn:microsoft.com/office/officeart/2016/7/layout/VerticalHollowActionList"/>
    <dgm:cxn modelId="{D2395BE3-C648-42E1-93AA-901AFD27CBDC}" type="presParOf" srcId="{A11CDB26-31C4-47F6-BC24-0E1E05450B96}" destId="{37FF7776-9A05-4424-AE70-B88E17D14CE0}" srcOrd="0" destOrd="0" presId="urn:microsoft.com/office/officeart/2016/7/layout/VerticalHollowActionList"/>
    <dgm:cxn modelId="{AB200235-8A93-4BAF-9BA7-DA2B205271D3}" type="presParOf" srcId="{A11CDB26-31C4-47F6-BC24-0E1E05450B96}" destId="{3ED8D895-F228-4E12-BACE-425A0165D2B1}" srcOrd="1" destOrd="0" presId="urn:microsoft.com/office/officeart/2016/7/layout/VerticalHollowActionList"/>
    <dgm:cxn modelId="{C0D97470-9F3E-4CB8-B09E-8E57D05A0F47}" type="presParOf" srcId="{536795DF-B620-4137-A426-A598E9789E7F}" destId="{488A1EF9-20FA-405C-BC27-F7D3025CC6C5}" srcOrd="1" destOrd="0" presId="urn:microsoft.com/office/officeart/2016/7/layout/VerticalHollowActionList"/>
    <dgm:cxn modelId="{7DF574B4-40B8-4627-AAD3-3044B15C112C}" type="presParOf" srcId="{536795DF-B620-4137-A426-A598E9789E7F}" destId="{14820C46-54BF-466C-BA41-418F8BE8E5FC}" srcOrd="2" destOrd="0" presId="urn:microsoft.com/office/officeart/2016/7/layout/VerticalHollowActionList"/>
    <dgm:cxn modelId="{38C86A69-CE77-4D4D-A4DC-01534545EDF0}" type="presParOf" srcId="{14820C46-54BF-466C-BA41-418F8BE8E5FC}" destId="{B112CAAB-4070-4950-B4EB-187F6C348E04}" srcOrd="0" destOrd="0" presId="urn:microsoft.com/office/officeart/2016/7/layout/VerticalHollowActionList"/>
    <dgm:cxn modelId="{3F98E5A9-FC19-4A08-BB3F-8437CCA2E2FE}" type="presParOf" srcId="{14820C46-54BF-466C-BA41-418F8BE8E5FC}" destId="{01F2B5E6-DCE5-407A-8AA6-2D8B6883AF3A}" srcOrd="1" destOrd="0" presId="urn:microsoft.com/office/officeart/2016/7/layout/VerticalHollowActionList"/>
    <dgm:cxn modelId="{C92831E6-DEB9-4737-9BA8-106F0C6C708A}" type="presParOf" srcId="{536795DF-B620-4137-A426-A598E9789E7F}" destId="{2C35A27A-9128-4AF6-9180-41493D698DA1}" srcOrd="3" destOrd="0" presId="urn:microsoft.com/office/officeart/2016/7/layout/VerticalHollowActionList"/>
    <dgm:cxn modelId="{7897DD9D-94B0-448D-9DFC-2CE8CB8FEC80}" type="presParOf" srcId="{536795DF-B620-4137-A426-A598E9789E7F}" destId="{D0257960-DDBA-453E-8D27-D06A720C7651}" srcOrd="4" destOrd="0" presId="urn:microsoft.com/office/officeart/2016/7/layout/VerticalHollowActionList"/>
    <dgm:cxn modelId="{D71DA07D-066E-4535-AFD1-A3C9186BF0DF}" type="presParOf" srcId="{D0257960-DDBA-453E-8D27-D06A720C7651}" destId="{5A9D77B6-DDFA-4BC7-ABBC-2792E64B08CE}" srcOrd="0" destOrd="0" presId="urn:microsoft.com/office/officeart/2016/7/layout/VerticalHollowActionList"/>
    <dgm:cxn modelId="{603C42B9-87F6-4FDC-A0D4-03BF179518DC}" type="presParOf" srcId="{D0257960-DDBA-453E-8D27-D06A720C7651}" destId="{E38E1BEC-F171-418F-8252-D58EEB9C011C}"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C5F947-CAF1-4597-8239-F58F3820E606}"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3BF8F81E-E0A0-4B14-8C94-4905747450BD}">
      <dgm:prSet phldrT="[Text]" custT="1"/>
      <dgm:spPr/>
      <dgm:t>
        <a:bodyPr/>
        <a:lstStyle/>
        <a:p>
          <a:r>
            <a:rPr lang="en-US" sz="2000" dirty="0"/>
            <a:t>Website: </a:t>
          </a:r>
          <a:r>
            <a:rPr lang="en-US" sz="2000" b="1" dirty="0">
              <a:hlinkClick xmlns:r="http://schemas.openxmlformats.org/officeDocument/2006/relationships" r:id="rId1"/>
            </a:rPr>
            <a:t>www.wcupa.edu/Navigate</a:t>
          </a:r>
          <a:endParaRPr lang="en-US" sz="2000" b="1" dirty="0"/>
        </a:p>
      </dgm:t>
    </dgm:pt>
    <dgm:pt modelId="{9FE9F2A4-0C48-49E5-B7A8-76EEAFC3341B}" type="parTrans" cxnId="{5171BC7C-D3D8-490E-8B4F-B918331F5CED}">
      <dgm:prSet/>
      <dgm:spPr/>
      <dgm:t>
        <a:bodyPr/>
        <a:lstStyle/>
        <a:p>
          <a:endParaRPr lang="en-US"/>
        </a:p>
      </dgm:t>
    </dgm:pt>
    <dgm:pt modelId="{07931D66-183C-4BA0-92EA-9DF5689CF47D}" type="sibTrans" cxnId="{5171BC7C-D3D8-490E-8B4F-B918331F5CED}">
      <dgm:prSet/>
      <dgm:spPr/>
      <dgm:t>
        <a:bodyPr/>
        <a:lstStyle/>
        <a:p>
          <a:endParaRPr lang="en-US"/>
        </a:p>
      </dgm:t>
    </dgm:pt>
    <dgm:pt modelId="{C79845BA-9E5D-48C0-8B03-EC2E92F63811}">
      <dgm:prSet phldrT="[Text]" custT="1"/>
      <dgm:spPr/>
      <dgm:t>
        <a:bodyPr/>
        <a:lstStyle/>
        <a:p>
          <a:r>
            <a:rPr lang="en-US" sz="2000" dirty="0"/>
            <a:t>Training Site: </a:t>
          </a:r>
          <a:r>
            <a:rPr lang="en-US" sz="2000" b="1" dirty="0">
              <a:hlinkClick xmlns:r="http://schemas.openxmlformats.org/officeDocument/2006/relationships" r:id="rId2"/>
            </a:rPr>
            <a:t>https://www.wcupa.edu/academicEnterpriseSystems/training/navigateTraining/default.aspx</a:t>
          </a:r>
          <a:endParaRPr lang="en-US" sz="2000" b="1" dirty="0"/>
        </a:p>
      </dgm:t>
    </dgm:pt>
    <dgm:pt modelId="{D3A82F8B-024E-4487-9691-32740FCB3354}" type="parTrans" cxnId="{677FC6C1-F3B8-4F5C-828A-2262A3887978}">
      <dgm:prSet/>
      <dgm:spPr/>
      <dgm:t>
        <a:bodyPr/>
        <a:lstStyle/>
        <a:p>
          <a:endParaRPr lang="en-US"/>
        </a:p>
      </dgm:t>
    </dgm:pt>
    <dgm:pt modelId="{1B105C8B-41EF-4D63-9616-BB0DC3F8BBCC}" type="sibTrans" cxnId="{677FC6C1-F3B8-4F5C-828A-2262A3887978}">
      <dgm:prSet/>
      <dgm:spPr/>
      <dgm:t>
        <a:bodyPr/>
        <a:lstStyle/>
        <a:p>
          <a:endParaRPr lang="en-US"/>
        </a:p>
      </dgm:t>
    </dgm:pt>
    <dgm:pt modelId="{0120D8FA-D390-4824-BFAB-2A3BE9C4AC10}">
      <dgm:prSet phldrT="[Text]"/>
      <dgm:spPr/>
      <dgm:t>
        <a:bodyPr/>
        <a:lstStyle/>
        <a:p>
          <a:r>
            <a:rPr lang="en-US" dirty="0"/>
            <a:t>Technical Support: </a:t>
          </a:r>
          <a:r>
            <a:rPr lang="en-US" b="1" dirty="0">
              <a:hlinkClick xmlns:r="http://schemas.openxmlformats.org/officeDocument/2006/relationships" r:id="rId3"/>
            </a:rPr>
            <a:t>Navigate@wcupa.edu</a:t>
          </a:r>
          <a:endParaRPr lang="en-US" b="1" dirty="0"/>
        </a:p>
      </dgm:t>
    </dgm:pt>
    <dgm:pt modelId="{D9DB1B39-43C8-47CA-8045-59F60229A435}" type="parTrans" cxnId="{BC20129A-41DD-4DCB-B8B3-99616B949A1F}">
      <dgm:prSet/>
      <dgm:spPr/>
      <dgm:t>
        <a:bodyPr/>
        <a:lstStyle/>
        <a:p>
          <a:endParaRPr lang="en-US"/>
        </a:p>
      </dgm:t>
    </dgm:pt>
    <dgm:pt modelId="{C9151228-95A3-43C0-A0C6-7AA2F4F473BC}" type="sibTrans" cxnId="{BC20129A-41DD-4DCB-B8B3-99616B949A1F}">
      <dgm:prSet/>
      <dgm:spPr/>
      <dgm:t>
        <a:bodyPr/>
        <a:lstStyle/>
        <a:p>
          <a:endParaRPr lang="en-US"/>
        </a:p>
      </dgm:t>
    </dgm:pt>
    <dgm:pt modelId="{BB674B56-53E2-4411-9B8C-3F10EA952FBF}" type="pres">
      <dgm:prSet presAssocID="{6CC5F947-CAF1-4597-8239-F58F3820E606}" presName="linear" presStyleCnt="0">
        <dgm:presLayoutVars>
          <dgm:dir/>
          <dgm:animLvl val="lvl"/>
          <dgm:resizeHandles val="exact"/>
        </dgm:presLayoutVars>
      </dgm:prSet>
      <dgm:spPr/>
    </dgm:pt>
    <dgm:pt modelId="{004EAB9C-1C18-47F9-90E5-42FBE909FC78}" type="pres">
      <dgm:prSet presAssocID="{3BF8F81E-E0A0-4B14-8C94-4905747450BD}" presName="parentLin" presStyleCnt="0"/>
      <dgm:spPr/>
    </dgm:pt>
    <dgm:pt modelId="{629A7E05-F643-4254-9DBE-10E3979CD58C}" type="pres">
      <dgm:prSet presAssocID="{3BF8F81E-E0A0-4B14-8C94-4905747450BD}" presName="parentLeftMargin" presStyleLbl="node1" presStyleIdx="0" presStyleCnt="3"/>
      <dgm:spPr/>
    </dgm:pt>
    <dgm:pt modelId="{633E1D05-42AB-4F28-B3A0-6E66AD98D0D4}" type="pres">
      <dgm:prSet presAssocID="{3BF8F81E-E0A0-4B14-8C94-4905747450BD}" presName="parentText" presStyleLbl="node1" presStyleIdx="0" presStyleCnt="3" custScaleY="118834">
        <dgm:presLayoutVars>
          <dgm:chMax val="0"/>
          <dgm:bulletEnabled val="1"/>
        </dgm:presLayoutVars>
      </dgm:prSet>
      <dgm:spPr/>
    </dgm:pt>
    <dgm:pt modelId="{627026F4-6ACE-4CBA-8FCE-BCA8CA5854A6}" type="pres">
      <dgm:prSet presAssocID="{3BF8F81E-E0A0-4B14-8C94-4905747450BD}" presName="negativeSpace" presStyleCnt="0"/>
      <dgm:spPr/>
    </dgm:pt>
    <dgm:pt modelId="{484CB332-7427-49D6-B746-D58DA62840C2}" type="pres">
      <dgm:prSet presAssocID="{3BF8F81E-E0A0-4B14-8C94-4905747450BD}" presName="childText" presStyleLbl="conFgAcc1" presStyleIdx="0" presStyleCnt="3">
        <dgm:presLayoutVars>
          <dgm:bulletEnabled val="1"/>
        </dgm:presLayoutVars>
      </dgm:prSet>
      <dgm:spPr/>
    </dgm:pt>
    <dgm:pt modelId="{C0E650C9-FE6E-4C72-B62F-38C96DFC7D72}" type="pres">
      <dgm:prSet presAssocID="{07931D66-183C-4BA0-92EA-9DF5689CF47D}" presName="spaceBetweenRectangles" presStyleCnt="0"/>
      <dgm:spPr/>
    </dgm:pt>
    <dgm:pt modelId="{8910D517-AA26-4DAB-8C4D-D0BA52E7901A}" type="pres">
      <dgm:prSet presAssocID="{C79845BA-9E5D-48C0-8B03-EC2E92F63811}" presName="parentLin" presStyleCnt="0"/>
      <dgm:spPr/>
    </dgm:pt>
    <dgm:pt modelId="{C3643BA8-CABF-4BFC-B022-4CF87BAE8C1F}" type="pres">
      <dgm:prSet presAssocID="{C79845BA-9E5D-48C0-8B03-EC2E92F63811}" presName="parentLeftMargin" presStyleLbl="node1" presStyleIdx="0" presStyleCnt="3"/>
      <dgm:spPr/>
    </dgm:pt>
    <dgm:pt modelId="{2EE2C756-C42A-4AD6-97A0-A8342EF2D5DE}" type="pres">
      <dgm:prSet presAssocID="{C79845BA-9E5D-48C0-8B03-EC2E92F63811}" presName="parentText" presStyleLbl="node1" presStyleIdx="1" presStyleCnt="3" custScaleX="133594" custScaleY="149593">
        <dgm:presLayoutVars>
          <dgm:chMax val="0"/>
          <dgm:bulletEnabled val="1"/>
        </dgm:presLayoutVars>
      </dgm:prSet>
      <dgm:spPr/>
    </dgm:pt>
    <dgm:pt modelId="{663045D6-514F-4B7F-8509-AB7FDC4065CC}" type="pres">
      <dgm:prSet presAssocID="{C79845BA-9E5D-48C0-8B03-EC2E92F63811}" presName="negativeSpace" presStyleCnt="0"/>
      <dgm:spPr/>
    </dgm:pt>
    <dgm:pt modelId="{AF73B2FB-77A0-4FC0-9720-014C7310BFBE}" type="pres">
      <dgm:prSet presAssocID="{C79845BA-9E5D-48C0-8B03-EC2E92F63811}" presName="childText" presStyleLbl="conFgAcc1" presStyleIdx="1" presStyleCnt="3">
        <dgm:presLayoutVars>
          <dgm:bulletEnabled val="1"/>
        </dgm:presLayoutVars>
      </dgm:prSet>
      <dgm:spPr/>
    </dgm:pt>
    <dgm:pt modelId="{4CF4901C-D512-4D39-9212-8BA49B3CFCCD}" type="pres">
      <dgm:prSet presAssocID="{1B105C8B-41EF-4D63-9616-BB0DC3F8BBCC}" presName="spaceBetweenRectangles" presStyleCnt="0"/>
      <dgm:spPr/>
    </dgm:pt>
    <dgm:pt modelId="{042631D4-9E0B-4981-9999-B27A6F96DD68}" type="pres">
      <dgm:prSet presAssocID="{0120D8FA-D390-4824-BFAB-2A3BE9C4AC10}" presName="parentLin" presStyleCnt="0"/>
      <dgm:spPr/>
    </dgm:pt>
    <dgm:pt modelId="{50BA018A-90F1-4E03-B7DC-254824EE229D}" type="pres">
      <dgm:prSet presAssocID="{0120D8FA-D390-4824-BFAB-2A3BE9C4AC10}" presName="parentLeftMargin" presStyleLbl="node1" presStyleIdx="1" presStyleCnt="3"/>
      <dgm:spPr/>
    </dgm:pt>
    <dgm:pt modelId="{6FE88A96-3341-45D2-93CB-86D83EC787C0}" type="pres">
      <dgm:prSet presAssocID="{0120D8FA-D390-4824-BFAB-2A3BE9C4AC10}" presName="parentText" presStyleLbl="node1" presStyleIdx="2" presStyleCnt="3">
        <dgm:presLayoutVars>
          <dgm:chMax val="0"/>
          <dgm:bulletEnabled val="1"/>
        </dgm:presLayoutVars>
      </dgm:prSet>
      <dgm:spPr/>
    </dgm:pt>
    <dgm:pt modelId="{ABEFCFC1-2F82-44D3-AFA6-DEA95B18DD22}" type="pres">
      <dgm:prSet presAssocID="{0120D8FA-D390-4824-BFAB-2A3BE9C4AC10}" presName="negativeSpace" presStyleCnt="0"/>
      <dgm:spPr/>
    </dgm:pt>
    <dgm:pt modelId="{FA601F1A-52C5-4588-A061-0CA5DF835F60}" type="pres">
      <dgm:prSet presAssocID="{0120D8FA-D390-4824-BFAB-2A3BE9C4AC10}" presName="childText" presStyleLbl="conFgAcc1" presStyleIdx="2" presStyleCnt="3">
        <dgm:presLayoutVars>
          <dgm:bulletEnabled val="1"/>
        </dgm:presLayoutVars>
      </dgm:prSet>
      <dgm:spPr/>
    </dgm:pt>
  </dgm:ptLst>
  <dgm:cxnLst>
    <dgm:cxn modelId="{8D636F08-9609-442C-8626-60EF750E775B}" type="presOf" srcId="{C79845BA-9E5D-48C0-8B03-EC2E92F63811}" destId="{C3643BA8-CABF-4BFC-B022-4CF87BAE8C1F}" srcOrd="0" destOrd="0" presId="urn:microsoft.com/office/officeart/2005/8/layout/list1"/>
    <dgm:cxn modelId="{9DC82531-AD1B-49F2-BC4F-0D2654812E2F}" type="presOf" srcId="{3BF8F81E-E0A0-4B14-8C94-4905747450BD}" destId="{633E1D05-42AB-4F28-B3A0-6E66AD98D0D4}" srcOrd="1" destOrd="0" presId="urn:microsoft.com/office/officeart/2005/8/layout/list1"/>
    <dgm:cxn modelId="{62F2F85A-510C-4F69-9589-16704EF3B214}" type="presOf" srcId="{6CC5F947-CAF1-4597-8239-F58F3820E606}" destId="{BB674B56-53E2-4411-9B8C-3F10EA952FBF}" srcOrd="0" destOrd="0" presId="urn:microsoft.com/office/officeart/2005/8/layout/list1"/>
    <dgm:cxn modelId="{5171BC7C-D3D8-490E-8B4F-B918331F5CED}" srcId="{6CC5F947-CAF1-4597-8239-F58F3820E606}" destId="{3BF8F81E-E0A0-4B14-8C94-4905747450BD}" srcOrd="0" destOrd="0" parTransId="{9FE9F2A4-0C48-49E5-B7A8-76EEAFC3341B}" sibTransId="{07931D66-183C-4BA0-92EA-9DF5689CF47D}"/>
    <dgm:cxn modelId="{BC20129A-41DD-4DCB-B8B3-99616B949A1F}" srcId="{6CC5F947-CAF1-4597-8239-F58F3820E606}" destId="{0120D8FA-D390-4824-BFAB-2A3BE9C4AC10}" srcOrd="2" destOrd="0" parTransId="{D9DB1B39-43C8-47CA-8045-59F60229A435}" sibTransId="{C9151228-95A3-43C0-A0C6-7AA2F4F473BC}"/>
    <dgm:cxn modelId="{C9101EB7-A9F5-4AD5-B9EC-FE071066CA97}" type="presOf" srcId="{3BF8F81E-E0A0-4B14-8C94-4905747450BD}" destId="{629A7E05-F643-4254-9DBE-10E3979CD58C}" srcOrd="0" destOrd="0" presId="urn:microsoft.com/office/officeart/2005/8/layout/list1"/>
    <dgm:cxn modelId="{677FC6C1-F3B8-4F5C-828A-2262A3887978}" srcId="{6CC5F947-CAF1-4597-8239-F58F3820E606}" destId="{C79845BA-9E5D-48C0-8B03-EC2E92F63811}" srcOrd="1" destOrd="0" parTransId="{D3A82F8B-024E-4487-9691-32740FCB3354}" sibTransId="{1B105C8B-41EF-4D63-9616-BB0DC3F8BBCC}"/>
    <dgm:cxn modelId="{8CE83ACC-73DA-417C-A808-6920C3698129}" type="presOf" srcId="{0120D8FA-D390-4824-BFAB-2A3BE9C4AC10}" destId="{50BA018A-90F1-4E03-B7DC-254824EE229D}" srcOrd="0" destOrd="0" presId="urn:microsoft.com/office/officeart/2005/8/layout/list1"/>
    <dgm:cxn modelId="{F31866CF-0FDB-46F4-8DF3-D1BDEE3B3B8B}" type="presOf" srcId="{C79845BA-9E5D-48C0-8B03-EC2E92F63811}" destId="{2EE2C756-C42A-4AD6-97A0-A8342EF2D5DE}" srcOrd="1" destOrd="0" presId="urn:microsoft.com/office/officeart/2005/8/layout/list1"/>
    <dgm:cxn modelId="{ADA1B7DD-BF67-45D7-A03C-B403F2DB2940}" type="presOf" srcId="{0120D8FA-D390-4824-BFAB-2A3BE9C4AC10}" destId="{6FE88A96-3341-45D2-93CB-86D83EC787C0}" srcOrd="1" destOrd="0" presId="urn:microsoft.com/office/officeart/2005/8/layout/list1"/>
    <dgm:cxn modelId="{66271035-2AEE-4E8E-A93A-5828124A670C}" type="presParOf" srcId="{BB674B56-53E2-4411-9B8C-3F10EA952FBF}" destId="{004EAB9C-1C18-47F9-90E5-42FBE909FC78}" srcOrd="0" destOrd="0" presId="urn:microsoft.com/office/officeart/2005/8/layout/list1"/>
    <dgm:cxn modelId="{04A78391-0327-4F86-B7C3-3C063216DAA7}" type="presParOf" srcId="{004EAB9C-1C18-47F9-90E5-42FBE909FC78}" destId="{629A7E05-F643-4254-9DBE-10E3979CD58C}" srcOrd="0" destOrd="0" presId="urn:microsoft.com/office/officeart/2005/8/layout/list1"/>
    <dgm:cxn modelId="{E8944484-29E0-4724-9B53-8006AE274B79}" type="presParOf" srcId="{004EAB9C-1C18-47F9-90E5-42FBE909FC78}" destId="{633E1D05-42AB-4F28-B3A0-6E66AD98D0D4}" srcOrd="1" destOrd="0" presId="urn:microsoft.com/office/officeart/2005/8/layout/list1"/>
    <dgm:cxn modelId="{C727EEA8-5ABB-4B36-85D8-0A1EF24F339E}" type="presParOf" srcId="{BB674B56-53E2-4411-9B8C-3F10EA952FBF}" destId="{627026F4-6ACE-4CBA-8FCE-BCA8CA5854A6}" srcOrd="1" destOrd="0" presId="urn:microsoft.com/office/officeart/2005/8/layout/list1"/>
    <dgm:cxn modelId="{E80528CE-09AC-4D6E-94C8-3462284289DB}" type="presParOf" srcId="{BB674B56-53E2-4411-9B8C-3F10EA952FBF}" destId="{484CB332-7427-49D6-B746-D58DA62840C2}" srcOrd="2" destOrd="0" presId="urn:microsoft.com/office/officeart/2005/8/layout/list1"/>
    <dgm:cxn modelId="{DEB62404-9950-460B-A2D7-AE1639CDF5A8}" type="presParOf" srcId="{BB674B56-53E2-4411-9B8C-3F10EA952FBF}" destId="{C0E650C9-FE6E-4C72-B62F-38C96DFC7D72}" srcOrd="3" destOrd="0" presId="urn:microsoft.com/office/officeart/2005/8/layout/list1"/>
    <dgm:cxn modelId="{2FC4E19E-0B50-4796-8B8A-563AC9A21E68}" type="presParOf" srcId="{BB674B56-53E2-4411-9B8C-3F10EA952FBF}" destId="{8910D517-AA26-4DAB-8C4D-D0BA52E7901A}" srcOrd="4" destOrd="0" presId="urn:microsoft.com/office/officeart/2005/8/layout/list1"/>
    <dgm:cxn modelId="{52329CE7-5859-4891-8032-B24B44B798F6}" type="presParOf" srcId="{8910D517-AA26-4DAB-8C4D-D0BA52E7901A}" destId="{C3643BA8-CABF-4BFC-B022-4CF87BAE8C1F}" srcOrd="0" destOrd="0" presId="urn:microsoft.com/office/officeart/2005/8/layout/list1"/>
    <dgm:cxn modelId="{CF89843F-B838-4099-A158-76E94B5627CC}" type="presParOf" srcId="{8910D517-AA26-4DAB-8C4D-D0BA52E7901A}" destId="{2EE2C756-C42A-4AD6-97A0-A8342EF2D5DE}" srcOrd="1" destOrd="0" presId="urn:microsoft.com/office/officeart/2005/8/layout/list1"/>
    <dgm:cxn modelId="{B591ABD5-FC7A-4D4F-8F24-9C68D1155AB6}" type="presParOf" srcId="{BB674B56-53E2-4411-9B8C-3F10EA952FBF}" destId="{663045D6-514F-4B7F-8509-AB7FDC4065CC}" srcOrd="5" destOrd="0" presId="urn:microsoft.com/office/officeart/2005/8/layout/list1"/>
    <dgm:cxn modelId="{6EDFC8BC-2C52-4AB9-A3EE-D3F3AF3B0A3F}" type="presParOf" srcId="{BB674B56-53E2-4411-9B8C-3F10EA952FBF}" destId="{AF73B2FB-77A0-4FC0-9720-014C7310BFBE}" srcOrd="6" destOrd="0" presId="urn:microsoft.com/office/officeart/2005/8/layout/list1"/>
    <dgm:cxn modelId="{4AEDF2A7-E2B0-40B0-B059-00D938AA081D}" type="presParOf" srcId="{BB674B56-53E2-4411-9B8C-3F10EA952FBF}" destId="{4CF4901C-D512-4D39-9212-8BA49B3CFCCD}" srcOrd="7" destOrd="0" presId="urn:microsoft.com/office/officeart/2005/8/layout/list1"/>
    <dgm:cxn modelId="{A9778791-08CC-4E26-9969-8110EB6C6305}" type="presParOf" srcId="{BB674B56-53E2-4411-9B8C-3F10EA952FBF}" destId="{042631D4-9E0B-4981-9999-B27A6F96DD68}" srcOrd="8" destOrd="0" presId="urn:microsoft.com/office/officeart/2005/8/layout/list1"/>
    <dgm:cxn modelId="{00FE948C-B29A-4EA6-88DC-989C979AA009}" type="presParOf" srcId="{042631D4-9E0B-4981-9999-B27A6F96DD68}" destId="{50BA018A-90F1-4E03-B7DC-254824EE229D}" srcOrd="0" destOrd="0" presId="urn:microsoft.com/office/officeart/2005/8/layout/list1"/>
    <dgm:cxn modelId="{CF41E580-EAE8-418A-86CF-A8C4F5B5F204}" type="presParOf" srcId="{042631D4-9E0B-4981-9999-B27A6F96DD68}" destId="{6FE88A96-3341-45D2-93CB-86D83EC787C0}" srcOrd="1" destOrd="0" presId="urn:microsoft.com/office/officeart/2005/8/layout/list1"/>
    <dgm:cxn modelId="{1B00C9A3-9821-4547-A21B-A815A32E1EEC}" type="presParOf" srcId="{BB674B56-53E2-4411-9B8C-3F10EA952FBF}" destId="{ABEFCFC1-2F82-44D3-AFA6-DEA95B18DD22}" srcOrd="9" destOrd="0" presId="urn:microsoft.com/office/officeart/2005/8/layout/list1"/>
    <dgm:cxn modelId="{4EB5121B-5005-4EEE-93C3-6FA97F4D3343}" type="presParOf" srcId="{BB674B56-53E2-4411-9B8C-3F10EA952FBF}" destId="{FA601F1A-52C5-4588-A061-0CA5DF835F6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91F0E-39DE-4489-80AB-ACACA1E373D2}">
      <dsp:nvSpPr>
        <dsp:cNvPr id="0" name=""/>
        <dsp:cNvSpPr/>
      </dsp:nvSpPr>
      <dsp:spPr>
        <a:xfrm>
          <a:off x="1946277" y="0"/>
          <a:ext cx="3512845" cy="351284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F98E7-F228-46F7-8B1B-01B15D858375}">
      <dsp:nvSpPr>
        <dsp:cNvPr id="0" name=""/>
        <dsp:cNvSpPr/>
      </dsp:nvSpPr>
      <dsp:spPr>
        <a:xfrm>
          <a:off x="2191275" y="264507"/>
          <a:ext cx="1547453" cy="150843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1" kern="1200" dirty="0"/>
            <a:t>Alert: </a:t>
          </a:r>
          <a:r>
            <a:rPr lang="en-US" sz="1050" kern="1200" dirty="0"/>
            <a:t>Add an indicator to student record</a:t>
          </a:r>
        </a:p>
        <a:p>
          <a:pPr marL="57150" lvl="1" indent="-57150" algn="l" defTabSz="311150">
            <a:lnSpc>
              <a:spcPct val="90000"/>
            </a:lnSpc>
            <a:spcBef>
              <a:spcPct val="0"/>
            </a:spcBef>
            <a:spcAft>
              <a:spcPct val="15000"/>
            </a:spcAft>
            <a:buChar char="•"/>
          </a:pPr>
          <a:r>
            <a:rPr lang="en-US" sz="700" kern="1200" dirty="0"/>
            <a:t>Alerts are added to student profiles for a support network to see</a:t>
          </a:r>
        </a:p>
        <a:p>
          <a:pPr marL="57150" lvl="1" indent="-57150" algn="l" defTabSz="311150">
            <a:lnSpc>
              <a:spcPct val="90000"/>
            </a:lnSpc>
            <a:spcBef>
              <a:spcPct val="0"/>
            </a:spcBef>
            <a:spcAft>
              <a:spcPct val="15000"/>
            </a:spcAft>
            <a:buChar char="•"/>
          </a:pPr>
          <a:r>
            <a:rPr lang="en-US" sz="700" kern="1200"/>
            <a:t>Alerts can be queried for reporting purposes. </a:t>
          </a:r>
        </a:p>
      </dsp:txBody>
      <dsp:txXfrm>
        <a:off x="2264911" y="338143"/>
        <a:ext cx="1400181" cy="1361163"/>
      </dsp:txXfrm>
    </dsp:sp>
    <dsp:sp modelId="{C683D5DA-2D9A-419A-A6C2-D0F08389F1E3}">
      <dsp:nvSpPr>
        <dsp:cNvPr id="0" name=""/>
        <dsp:cNvSpPr/>
      </dsp:nvSpPr>
      <dsp:spPr>
        <a:xfrm>
          <a:off x="3781730" y="332336"/>
          <a:ext cx="1468170" cy="1370009"/>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Cases: </a:t>
          </a:r>
          <a:r>
            <a:rPr lang="en-US" sz="1100" kern="1200" dirty="0"/>
            <a:t>Similar to alerts but require a staff member to close the case via follow-up. </a:t>
          </a:r>
        </a:p>
      </dsp:txBody>
      <dsp:txXfrm>
        <a:off x="3848608" y="399214"/>
        <a:ext cx="1334414" cy="1236253"/>
      </dsp:txXfrm>
    </dsp:sp>
    <dsp:sp modelId="{F33D5F0F-730C-48BB-B21B-69291E071982}">
      <dsp:nvSpPr>
        <dsp:cNvPr id="0" name=""/>
        <dsp:cNvSpPr/>
      </dsp:nvSpPr>
      <dsp:spPr>
        <a:xfrm>
          <a:off x="2173342" y="1809115"/>
          <a:ext cx="1583320" cy="131685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Referral: </a:t>
          </a:r>
          <a:r>
            <a:rPr lang="en-US" sz="1000" kern="1200" dirty="0"/>
            <a:t>a way for faculty to automatically link students with campus resources. </a:t>
          </a:r>
        </a:p>
        <a:p>
          <a:pPr marL="57150" lvl="1" indent="-57150" algn="l" defTabSz="311150">
            <a:lnSpc>
              <a:spcPct val="90000"/>
            </a:lnSpc>
            <a:spcBef>
              <a:spcPct val="0"/>
            </a:spcBef>
            <a:spcAft>
              <a:spcPct val="15000"/>
            </a:spcAft>
            <a:buChar char="•"/>
          </a:pPr>
          <a:r>
            <a:rPr lang="en-US" sz="700" kern="1200" dirty="0"/>
            <a:t>Referrals need to be closed by the appropriate care team </a:t>
          </a:r>
        </a:p>
      </dsp:txBody>
      <dsp:txXfrm>
        <a:off x="2237625" y="1873398"/>
        <a:ext cx="1454754" cy="1188287"/>
      </dsp:txXfrm>
    </dsp:sp>
    <dsp:sp modelId="{89A0ECE3-DC1F-4FE0-A2AA-8BF6F5487A2C}">
      <dsp:nvSpPr>
        <dsp:cNvPr id="0" name=""/>
        <dsp:cNvSpPr/>
      </dsp:nvSpPr>
      <dsp:spPr>
        <a:xfrm>
          <a:off x="3867171" y="1760705"/>
          <a:ext cx="1266697" cy="1370009"/>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Kudos</a:t>
          </a:r>
          <a:r>
            <a:rPr lang="en-US" sz="1100" kern="1200" dirty="0"/>
            <a:t>: way to say job well done, keep it up!</a:t>
          </a:r>
        </a:p>
      </dsp:txBody>
      <dsp:txXfrm>
        <a:off x="3929006" y="1822540"/>
        <a:ext cx="1143027" cy="1246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8D895-F228-4E12-BACE-425A0165D2B1}">
      <dsp:nvSpPr>
        <dsp:cNvPr id="0" name=""/>
        <dsp:cNvSpPr/>
      </dsp:nvSpPr>
      <dsp:spPr>
        <a:xfrm>
          <a:off x="958691" y="1229"/>
          <a:ext cx="3834764" cy="1260434"/>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05" tIns="320150" rIns="74405" bIns="320150" numCol="1" spcCol="1270" anchor="ctr" anchorCtr="0">
          <a:noAutofit/>
        </a:bodyPr>
        <a:lstStyle/>
        <a:p>
          <a:pPr marL="0" lvl="0" indent="0" algn="l" defTabSz="622300">
            <a:lnSpc>
              <a:spcPct val="90000"/>
            </a:lnSpc>
            <a:spcBef>
              <a:spcPct val="0"/>
            </a:spcBef>
            <a:spcAft>
              <a:spcPct val="35000"/>
            </a:spcAft>
            <a:buNone/>
          </a:pPr>
          <a:r>
            <a:rPr lang="en-US" sz="1400" kern="1200" dirty="0"/>
            <a:t>Reach out by using Alerts in the Progress Report and Adhoc alerts throughout the year</a:t>
          </a:r>
        </a:p>
      </dsp:txBody>
      <dsp:txXfrm>
        <a:off x="958691" y="1229"/>
        <a:ext cx="3834764" cy="1260434"/>
      </dsp:txXfrm>
    </dsp:sp>
    <dsp:sp modelId="{37FF7776-9A05-4424-AE70-B88E17D14CE0}">
      <dsp:nvSpPr>
        <dsp:cNvPr id="0" name=""/>
        <dsp:cNvSpPr/>
      </dsp:nvSpPr>
      <dsp:spPr>
        <a:xfrm>
          <a:off x="0" y="1229"/>
          <a:ext cx="958691" cy="1260434"/>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731" tIns="124503" rIns="50731" bIns="124503" numCol="1" spcCol="1270" anchor="ctr" anchorCtr="0">
          <a:noAutofit/>
        </a:bodyPr>
        <a:lstStyle/>
        <a:p>
          <a:pPr marL="0" lvl="0" indent="0" algn="ctr" defTabSz="755650">
            <a:lnSpc>
              <a:spcPct val="90000"/>
            </a:lnSpc>
            <a:spcBef>
              <a:spcPct val="0"/>
            </a:spcBef>
            <a:spcAft>
              <a:spcPct val="35000"/>
            </a:spcAft>
            <a:buNone/>
          </a:pPr>
          <a:r>
            <a:rPr lang="en-US" sz="1700" kern="1200"/>
            <a:t>Reach out</a:t>
          </a:r>
        </a:p>
      </dsp:txBody>
      <dsp:txXfrm>
        <a:off x="0" y="1229"/>
        <a:ext cx="958691" cy="1260434"/>
      </dsp:txXfrm>
    </dsp:sp>
    <dsp:sp modelId="{01F2B5E6-DCE5-407A-8AA6-2D8B6883AF3A}">
      <dsp:nvSpPr>
        <dsp:cNvPr id="0" name=""/>
        <dsp:cNvSpPr/>
      </dsp:nvSpPr>
      <dsp:spPr>
        <a:xfrm>
          <a:off x="958691" y="1337290"/>
          <a:ext cx="3834764" cy="1260434"/>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05" tIns="320150" rIns="74405" bIns="320150" numCol="1" spcCol="1270" anchor="ctr" anchorCtr="0">
          <a:noAutofit/>
        </a:bodyPr>
        <a:lstStyle/>
        <a:p>
          <a:pPr marL="0" lvl="0" indent="0" algn="l" defTabSz="622300">
            <a:lnSpc>
              <a:spcPct val="90000"/>
            </a:lnSpc>
            <a:spcBef>
              <a:spcPct val="0"/>
            </a:spcBef>
            <a:spcAft>
              <a:spcPct val="35000"/>
            </a:spcAft>
            <a:buNone/>
          </a:pPr>
          <a:r>
            <a:rPr lang="en-US" sz="1400" kern="1200"/>
            <a:t>Provide as much information as possible in the comments section</a:t>
          </a:r>
        </a:p>
      </dsp:txBody>
      <dsp:txXfrm>
        <a:off x="958691" y="1337290"/>
        <a:ext cx="3834764" cy="1260434"/>
      </dsp:txXfrm>
    </dsp:sp>
    <dsp:sp modelId="{B112CAAB-4070-4950-B4EB-187F6C348E04}">
      <dsp:nvSpPr>
        <dsp:cNvPr id="0" name=""/>
        <dsp:cNvSpPr/>
      </dsp:nvSpPr>
      <dsp:spPr>
        <a:xfrm>
          <a:off x="0" y="1337290"/>
          <a:ext cx="958691" cy="1260434"/>
        </a:xfrm>
        <a:prstGeom prst="re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731" tIns="124503" rIns="50731" bIns="124503" numCol="1" spcCol="1270" anchor="ctr" anchorCtr="0">
          <a:noAutofit/>
        </a:bodyPr>
        <a:lstStyle/>
        <a:p>
          <a:pPr marL="0" lvl="0" indent="0" algn="ctr" defTabSz="755650">
            <a:lnSpc>
              <a:spcPct val="90000"/>
            </a:lnSpc>
            <a:spcBef>
              <a:spcPct val="0"/>
            </a:spcBef>
            <a:spcAft>
              <a:spcPct val="35000"/>
            </a:spcAft>
            <a:buNone/>
          </a:pPr>
          <a:r>
            <a:rPr lang="en-US" sz="1700" kern="1200"/>
            <a:t>Provide</a:t>
          </a:r>
        </a:p>
      </dsp:txBody>
      <dsp:txXfrm>
        <a:off x="0" y="1337290"/>
        <a:ext cx="958691" cy="1260434"/>
      </dsp:txXfrm>
    </dsp:sp>
    <dsp:sp modelId="{E38E1BEC-F171-418F-8252-D58EEB9C011C}">
      <dsp:nvSpPr>
        <dsp:cNvPr id="0" name=""/>
        <dsp:cNvSpPr/>
      </dsp:nvSpPr>
      <dsp:spPr>
        <a:xfrm>
          <a:off x="958691" y="2673350"/>
          <a:ext cx="3834764" cy="1260434"/>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05" tIns="320150" rIns="74405" bIns="320150" numCol="1" spcCol="1270" anchor="ctr" anchorCtr="0">
          <a:noAutofit/>
        </a:bodyPr>
        <a:lstStyle/>
        <a:p>
          <a:pPr marL="0" lvl="0" indent="0" algn="l" defTabSz="622300">
            <a:lnSpc>
              <a:spcPct val="90000"/>
            </a:lnSpc>
            <a:spcBef>
              <a:spcPct val="0"/>
            </a:spcBef>
            <a:spcAft>
              <a:spcPct val="35000"/>
            </a:spcAft>
            <a:buNone/>
          </a:pPr>
          <a:r>
            <a:rPr lang="en-US" sz="1400" kern="1200"/>
            <a:t>Use the most appropriate alert/feedback reasons </a:t>
          </a:r>
        </a:p>
      </dsp:txBody>
      <dsp:txXfrm>
        <a:off x="958691" y="2673350"/>
        <a:ext cx="3834764" cy="1260434"/>
      </dsp:txXfrm>
    </dsp:sp>
    <dsp:sp modelId="{5A9D77B6-DDFA-4BC7-ABBC-2792E64B08CE}">
      <dsp:nvSpPr>
        <dsp:cNvPr id="0" name=""/>
        <dsp:cNvSpPr/>
      </dsp:nvSpPr>
      <dsp:spPr>
        <a:xfrm>
          <a:off x="0" y="2673350"/>
          <a:ext cx="958691" cy="1260434"/>
        </a:xfrm>
        <a:prstGeom prst="rect">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731" tIns="124503" rIns="50731" bIns="124503" numCol="1" spcCol="1270" anchor="ctr" anchorCtr="0">
          <a:noAutofit/>
        </a:bodyPr>
        <a:lstStyle/>
        <a:p>
          <a:pPr marL="0" lvl="0" indent="0" algn="ctr" defTabSz="755650">
            <a:lnSpc>
              <a:spcPct val="90000"/>
            </a:lnSpc>
            <a:spcBef>
              <a:spcPct val="0"/>
            </a:spcBef>
            <a:spcAft>
              <a:spcPct val="35000"/>
            </a:spcAft>
            <a:buNone/>
          </a:pPr>
          <a:r>
            <a:rPr lang="en-US" sz="1700" kern="1200"/>
            <a:t>Use</a:t>
          </a:r>
        </a:p>
      </dsp:txBody>
      <dsp:txXfrm>
        <a:off x="0" y="2673350"/>
        <a:ext cx="958691" cy="1260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CB332-7427-49D6-B746-D58DA62840C2}">
      <dsp:nvSpPr>
        <dsp:cNvPr id="0" name=""/>
        <dsp:cNvSpPr/>
      </dsp:nvSpPr>
      <dsp:spPr>
        <a:xfrm>
          <a:off x="0" y="901422"/>
          <a:ext cx="7853082" cy="4788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3E1D05-42AB-4F28-B3A0-6E66AD98D0D4}">
      <dsp:nvSpPr>
        <dsp:cNvPr id="0" name=""/>
        <dsp:cNvSpPr/>
      </dsp:nvSpPr>
      <dsp:spPr>
        <a:xfrm>
          <a:off x="392654" y="515346"/>
          <a:ext cx="5497157" cy="66651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779" tIns="0" rIns="207779" bIns="0" numCol="1" spcCol="1270" anchor="ctr" anchorCtr="0">
          <a:noAutofit/>
        </a:bodyPr>
        <a:lstStyle/>
        <a:p>
          <a:pPr marL="0" lvl="0" indent="0" algn="l" defTabSz="889000">
            <a:lnSpc>
              <a:spcPct val="90000"/>
            </a:lnSpc>
            <a:spcBef>
              <a:spcPct val="0"/>
            </a:spcBef>
            <a:spcAft>
              <a:spcPct val="35000"/>
            </a:spcAft>
            <a:buNone/>
          </a:pPr>
          <a:r>
            <a:rPr lang="en-US" sz="2000" kern="1200" dirty="0"/>
            <a:t>Website: </a:t>
          </a:r>
          <a:r>
            <a:rPr lang="en-US" sz="2000" b="1" kern="1200" dirty="0">
              <a:hlinkClick xmlns:r="http://schemas.openxmlformats.org/officeDocument/2006/relationships" r:id="rId1"/>
            </a:rPr>
            <a:t>www.wcupa.edu/Navigate</a:t>
          </a:r>
          <a:endParaRPr lang="en-US" sz="2000" b="1" kern="1200" dirty="0"/>
        </a:p>
      </dsp:txBody>
      <dsp:txXfrm>
        <a:off x="425191" y="547883"/>
        <a:ext cx="5432083" cy="601442"/>
      </dsp:txXfrm>
    </dsp:sp>
    <dsp:sp modelId="{AF73B2FB-77A0-4FC0-9720-014C7310BFBE}">
      <dsp:nvSpPr>
        <dsp:cNvPr id="0" name=""/>
        <dsp:cNvSpPr/>
      </dsp:nvSpPr>
      <dsp:spPr>
        <a:xfrm>
          <a:off x="0" y="2041419"/>
          <a:ext cx="7853082" cy="4788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E2C756-C42A-4AD6-97A0-A8342EF2D5DE}">
      <dsp:nvSpPr>
        <dsp:cNvPr id="0" name=""/>
        <dsp:cNvSpPr/>
      </dsp:nvSpPr>
      <dsp:spPr>
        <a:xfrm>
          <a:off x="392654" y="1482822"/>
          <a:ext cx="7343872" cy="83903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779" tIns="0" rIns="207779" bIns="0" numCol="1" spcCol="1270" anchor="ctr" anchorCtr="0">
          <a:noAutofit/>
        </a:bodyPr>
        <a:lstStyle/>
        <a:p>
          <a:pPr marL="0" lvl="0" indent="0" algn="l" defTabSz="889000">
            <a:lnSpc>
              <a:spcPct val="90000"/>
            </a:lnSpc>
            <a:spcBef>
              <a:spcPct val="0"/>
            </a:spcBef>
            <a:spcAft>
              <a:spcPct val="35000"/>
            </a:spcAft>
            <a:buNone/>
          </a:pPr>
          <a:r>
            <a:rPr lang="en-US" sz="2000" kern="1200" dirty="0"/>
            <a:t>Training Site: </a:t>
          </a:r>
          <a:r>
            <a:rPr lang="en-US" sz="2000" b="1" kern="1200" dirty="0">
              <a:hlinkClick xmlns:r="http://schemas.openxmlformats.org/officeDocument/2006/relationships" r:id="rId2"/>
            </a:rPr>
            <a:t>https://www.wcupa.edu/academicEnterpriseSystems/training/navigateTraining/default.aspx</a:t>
          </a:r>
          <a:endParaRPr lang="en-US" sz="2000" b="1" kern="1200" dirty="0"/>
        </a:p>
      </dsp:txBody>
      <dsp:txXfrm>
        <a:off x="433612" y="1523780"/>
        <a:ext cx="7261956" cy="757121"/>
      </dsp:txXfrm>
    </dsp:sp>
    <dsp:sp modelId="{FA601F1A-52C5-4588-A061-0CA5DF835F60}">
      <dsp:nvSpPr>
        <dsp:cNvPr id="0" name=""/>
        <dsp:cNvSpPr/>
      </dsp:nvSpPr>
      <dsp:spPr>
        <a:xfrm>
          <a:off x="0" y="2903259"/>
          <a:ext cx="7853082" cy="4788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88A96-3341-45D2-93CB-86D83EC787C0}">
      <dsp:nvSpPr>
        <dsp:cNvPr id="0" name=""/>
        <dsp:cNvSpPr/>
      </dsp:nvSpPr>
      <dsp:spPr>
        <a:xfrm>
          <a:off x="392654" y="2622819"/>
          <a:ext cx="5497157" cy="5608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779" tIns="0" rIns="207779" bIns="0" numCol="1" spcCol="1270" anchor="ctr" anchorCtr="0">
          <a:noAutofit/>
        </a:bodyPr>
        <a:lstStyle/>
        <a:p>
          <a:pPr marL="0" lvl="0" indent="0" algn="l" defTabSz="844550">
            <a:lnSpc>
              <a:spcPct val="90000"/>
            </a:lnSpc>
            <a:spcBef>
              <a:spcPct val="0"/>
            </a:spcBef>
            <a:spcAft>
              <a:spcPct val="35000"/>
            </a:spcAft>
            <a:buNone/>
          </a:pPr>
          <a:r>
            <a:rPr lang="en-US" sz="1900" kern="1200" dirty="0"/>
            <a:t>Technical Support: </a:t>
          </a:r>
          <a:r>
            <a:rPr lang="en-US" sz="1900" b="1" kern="1200" dirty="0">
              <a:hlinkClick xmlns:r="http://schemas.openxmlformats.org/officeDocument/2006/relationships" r:id="rId3"/>
            </a:rPr>
            <a:t>Navigate@wcupa.edu</a:t>
          </a:r>
          <a:endParaRPr lang="en-US" sz="1900" b="1" kern="1200" dirty="0"/>
        </a:p>
      </dsp:txBody>
      <dsp:txXfrm>
        <a:off x="420034" y="2650199"/>
        <a:ext cx="5442397"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rive.google.com/file/d/1lPuq1JX6NEZSy2PKxvgCdNftafa4VAQM/view?usp=shar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36dca71b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36dca71b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Nanook Navigator (EAB Navigate) is a Student Success Management System. See the handout “</a:t>
            </a:r>
            <a:r>
              <a:rPr lang="en" sz="1200" u="sng">
                <a:solidFill>
                  <a:srgbClr val="1155CC"/>
                </a:solidFill>
                <a:hlinkClick r:id="rId3">
                  <a:extLst>
                    <a:ext uri="{A12FA001-AC4F-418D-AE19-62706E023703}">
                      <ahyp:hlinkClr xmlns:ahyp="http://schemas.microsoft.com/office/drawing/2018/hyperlinkcolor" val="tx"/>
                    </a:ext>
                  </a:extLst>
                </a:hlinkClick>
              </a:rPr>
              <a:t>INSIDE NAVIGATE: EAB’s Student Success Management System</a:t>
            </a:r>
            <a:r>
              <a:rPr lang="en" sz="1200">
                <a:solidFill>
                  <a:schemeClr val="dk1"/>
                </a:solidFill>
              </a:rPr>
              <a:t>” for more information.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The purpose of Nanook Navigator is to provide a collaborative space for instructors, advisors, staff, administrators, and students to proactively and holistically support and empower students throughout their academic journey.</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Nanook Navigator has three areas: strategic care, smart guidance, and intelligence. </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b="1">
                <a:solidFill>
                  <a:schemeClr val="dk1"/>
                </a:solidFill>
              </a:rPr>
              <a:t>Strategic Care</a:t>
            </a:r>
            <a:r>
              <a:rPr lang="en" sz="1200">
                <a:solidFill>
                  <a:schemeClr val="dk1"/>
                </a:solidFill>
              </a:rPr>
              <a:t> (Fall 2017 to current): is designed to support the holistic development of students and meet evolving expectations of care. This student success collaborative technology supports areas beyond advising, it coordinates diverse activities and creates a culture of care that is unified, responsive, and student-centered. Through the strategic care features UAF is able to expand students’ coordinated care network from professional advisors to instructors, faculty advisors, tutoring, residence life, career services, financial aid, athletics, CARE team, and many other student support teams. </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b="1">
                <a:solidFill>
                  <a:schemeClr val="dk1"/>
                </a:solidFill>
              </a:rPr>
              <a:t>Smart Guidance</a:t>
            </a:r>
            <a:r>
              <a:rPr lang="en" sz="1200">
                <a:solidFill>
                  <a:schemeClr val="dk1"/>
                </a:solidFill>
              </a:rPr>
              <a:t> consists of Milestone Guidance (Mobile App) and Academic Planner. </a:t>
            </a:r>
            <a:endParaRPr sz="1200">
              <a:solidFill>
                <a:schemeClr val="dk1"/>
              </a:solidFill>
            </a:endParaRPr>
          </a:p>
          <a:p>
            <a:pPr marL="1371600" lvl="2" indent="-304800" algn="l" rtl="0">
              <a:lnSpc>
                <a:spcPct val="115000"/>
              </a:lnSpc>
              <a:spcBef>
                <a:spcPts val="0"/>
              </a:spcBef>
              <a:spcAft>
                <a:spcPts val="0"/>
              </a:spcAft>
              <a:buClr>
                <a:schemeClr val="dk1"/>
              </a:buClr>
              <a:buSzPts val="1200"/>
              <a:buChar char="■"/>
            </a:pPr>
            <a:r>
              <a:rPr lang="en" sz="1200">
                <a:solidFill>
                  <a:schemeClr val="dk1"/>
                </a:solidFill>
              </a:rPr>
              <a:t>Milestone Guidance (releases Fall 2022): The Navigate mobile app provides a structure for the college journey and proactive guidance at students' pivotal moments. Nanook </a:t>
            </a:r>
            <a:endParaRPr sz="1200">
              <a:solidFill>
                <a:schemeClr val="dk1"/>
              </a:solidFill>
            </a:endParaRPr>
          </a:p>
          <a:p>
            <a:pPr marL="1371600" lvl="2" indent="-304800" algn="l" rtl="0">
              <a:lnSpc>
                <a:spcPct val="115000"/>
              </a:lnSpc>
              <a:spcBef>
                <a:spcPts val="0"/>
              </a:spcBef>
              <a:spcAft>
                <a:spcPts val="0"/>
              </a:spcAft>
              <a:buClr>
                <a:schemeClr val="dk1"/>
              </a:buClr>
              <a:buSzPts val="1200"/>
              <a:buChar char="■"/>
            </a:pPr>
            <a:r>
              <a:rPr lang="en" sz="1200">
                <a:solidFill>
                  <a:schemeClr val="dk1"/>
                </a:solidFill>
              </a:rPr>
              <a:t>Academic Planner (pilot releases Fall 2022): a tool students use to plan, schedule and register classes for their current and upcoming terms.</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b="1">
                <a:solidFill>
                  <a:schemeClr val="dk1"/>
                </a:solidFill>
              </a:rPr>
              <a:t>Intelligence </a:t>
            </a:r>
            <a:r>
              <a:rPr lang="en" sz="1200">
                <a:solidFill>
                  <a:schemeClr val="dk1"/>
                </a:solidFill>
              </a:rPr>
              <a:t>(Fall 2017 to current):  Nanook Navigator’s student success analytics, success markers,  and predictive modeling help administrators understand which interventions are working and how to best adjust our strategy.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6dca71bb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6dca71bb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Unites student success teams to deliver proactive, holistic support to students.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Eliminate completion barriers through feedback and proactive engagement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Identify and prioritize students that are at academic risk and require immediate intervention.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Provide proactive care that is accessible to all student success members support students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Simplified student outreach.</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Coordinate proactive early alerts campaigns and student outreach.</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Create a holistic view of the student’s academic progress.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Easy appointment scheduling and record-keeping, such as flagging students who are no-shows for appointments.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User-friendly search tools and reports.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Support students with technology-enabled advising</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Build belonging and academic confidence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Collect additional data and make data-driven decisions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Gather user-friendly data that support each department, school, or college efforts to communicate directly with their students.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Searchable enrollment data, as well as comprehensive parameters in the search functionality,  allow for extremely targeted reporting and the ability to gain insight into students enrolled in their programs.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36dca71b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36dca71bb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Reach out to the student before submitting feedback (texting is available through Nanook Navigator)</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Submit urgent concerns within the first 3 days of progress reports going live and using the “save as you go” submit option. Keep these open for other students who may be of concern by the progress report close date.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Provide as much information as possible in the comments section for the advisor or staff member managing the student case. </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details about concern/feedback</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outreach method completed (email, text, call, in-person)</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student response to outreach</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what can be done about the concern (submit a late assignment, attend tutoring, etc)</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will the instructor accept work, be flexible</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recommendations for the advisor and student</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best option for the student to connect with the instructor (in class, office hours, appointment link)</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if the student will be dropped or withdrawn from the course</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Use the most appropriate alert/feedback reasons (“other” is difficult without additional context)</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Reach out to Jessica for support and questions anytime</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TAs who are the instructor of the course are able to complete progress reports.  TAs not on record can not access progress reports, but can complete alerts with additional permissions.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36dca71bb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36dca71bb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Red are urgent signs the student is in need of support.</a:t>
            </a:r>
            <a:endParaRPr/>
          </a:p>
          <a:p>
            <a:pPr marL="0" lvl="0" indent="0" algn="l" rtl="0">
              <a:spcBef>
                <a:spcPts val="0"/>
              </a:spcBef>
              <a:spcAft>
                <a:spcPts val="0"/>
              </a:spcAft>
              <a:buNone/>
            </a:pPr>
            <a:r>
              <a:rPr lang="en"/>
              <a:t>Yellow are signs the student may need additional support now and in the future</a:t>
            </a:r>
            <a:endParaRPr/>
          </a:p>
          <a:p>
            <a:pPr marL="0" lvl="0" indent="0" algn="l" rtl="0">
              <a:spcBef>
                <a:spcPts val="0"/>
              </a:spcBef>
              <a:spcAft>
                <a:spcPts val="0"/>
              </a:spcAft>
              <a:buNone/>
            </a:pPr>
            <a:r>
              <a:rPr lang="en"/>
              <a:t>Green are kudos you can provide to the student to provide positive feedback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94c3e16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94c3e16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Jessica Skipper and I am UAF’s Student Success Coordinator. I am also the Nanook Navigator application administrator.   Feel free to contact me with any questions at this email address or phone number. I am also on google chats as well.   I have been with UAF since 2017, where I started in the Provost’s Office but wanted to be close to students and in a position I could more directly advocate for student success and university cultural changes.  I have a BA in Psychology from the University of Montana, Missoula and my MPA  with a Higher Education concentration for University of Alaska Southeast.</a:t>
            </a:r>
            <a:endParaRPr/>
          </a:p>
          <a:p>
            <a:pPr marL="0" lvl="0" indent="0" algn="l" rtl="0">
              <a:spcBef>
                <a:spcPts val="0"/>
              </a:spcBef>
              <a:spcAft>
                <a:spcPts val="0"/>
              </a:spcAft>
              <a:buNone/>
            </a:pPr>
            <a:endParaRPr/>
          </a:p>
          <a:p>
            <a:pPr marL="0" lvl="0" indent="0" algn="l" rtl="0">
              <a:spcBef>
                <a:spcPts val="0"/>
              </a:spcBef>
              <a:spcAft>
                <a:spcPts val="0"/>
              </a:spcAft>
              <a:buNone/>
            </a:pPr>
            <a:r>
              <a:rPr lang="en"/>
              <a:t>I welcome you all to Nanook Nation and I look forward to getting to hear your stories and assist you with student success technology.</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5923F103-BC34-4FE4-A40E-EDDEECFDA5D0}" type="datetimeFigureOut">
              <a:rPr lang="en-US" dirty="0"/>
              <a:pPr/>
              <a:t>8/17/2022</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877058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901473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703530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468866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158869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8/17/2022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905826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8/17/2022</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r>
              <a:rPr lang="en-US" dirty="0"/>
              <a:t>
              </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02535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53086D93-FCAC-47E0-A2EE-787E62CA814C}" type="datetimeFigureOut">
              <a:rPr lang="en-US" dirty="0"/>
              <a:t>8/17/2022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830634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CDA879A6-0FD0-4734-A311-86BFCA472E6E}" type="datetimeFigureOut">
              <a:rPr lang="en-US" dirty="0"/>
              <a:t>8/17/2022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5883761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1535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316729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9633359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6475584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8/17/2022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4896698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8/17/2022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21199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8/17/2022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565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522411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937852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8/17/2022</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58446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cupa.campus.eab.com/"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3"/>
        <p:cNvGrpSpPr/>
        <p:nvPr/>
      </p:nvGrpSpPr>
      <p:grpSpPr>
        <a:xfrm>
          <a:off x="0" y="0"/>
          <a:ext cx="0" cy="0"/>
          <a:chOff x="0" y="0"/>
          <a:chExt cx="0" cy="0"/>
        </a:xfrm>
      </p:grpSpPr>
      <p:sp>
        <p:nvSpPr>
          <p:cNvPr id="140"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3138837"/>
            <a:ext cx="2474555"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2"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3181350"/>
            <a:ext cx="8458200" cy="175287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4"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9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6" name="Rectangle 145">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4" name="Google Shape;134;p13"/>
          <p:cNvSpPr txBox="1">
            <a:spLocks noGrp="1"/>
          </p:cNvSpPr>
          <p:nvPr>
            <p:ph type="ctrTitle"/>
          </p:nvPr>
        </p:nvSpPr>
        <p:spPr>
          <a:xfrm>
            <a:off x="1262378" y="857250"/>
            <a:ext cx="6619243" cy="2541912"/>
          </a:xfrm>
          <a:prstGeom prst="rect">
            <a:avLst/>
          </a:prstGeom>
        </p:spPr>
        <p:txBody>
          <a:bodyPr spcFirstLastPara="1" lIns="91425" tIns="91425" rIns="91425" bIns="91425" anchor="ctr" anchorCtr="0">
            <a:normAutofit/>
          </a:bodyPr>
          <a:lstStyle/>
          <a:p>
            <a:pPr marL="0" lvl="0" indent="0" algn="ctr" rtl="0">
              <a:spcBef>
                <a:spcPts val="0"/>
              </a:spcBef>
              <a:spcAft>
                <a:spcPts val="0"/>
              </a:spcAft>
              <a:buNone/>
            </a:pPr>
            <a:r>
              <a:rPr lang="en-US" sz="5000" dirty="0">
                <a:solidFill>
                  <a:srgbClr val="FFFFFF"/>
                </a:solidFill>
              </a:rPr>
              <a:t>WCU Navigate</a:t>
            </a:r>
            <a:br>
              <a:rPr lang="en-US" sz="5000" dirty="0">
                <a:solidFill>
                  <a:srgbClr val="FFFFFF"/>
                </a:solidFill>
              </a:rPr>
            </a:br>
            <a:r>
              <a:rPr lang="en-US" sz="5000" dirty="0">
                <a:solidFill>
                  <a:srgbClr val="FFFFFF"/>
                </a:solidFill>
              </a:rPr>
              <a:t>Progress Reports</a:t>
            </a:r>
          </a:p>
        </p:txBody>
      </p:sp>
      <p:pic>
        <p:nvPicPr>
          <p:cNvPr id="3" name="Picture 2" descr="A close-up of a logo&#10;&#10;Description automatically generated with low confidence">
            <a:extLst>
              <a:ext uri="{FF2B5EF4-FFF2-40B4-BE49-F238E27FC236}">
                <a16:creationId xmlns:a16="http://schemas.microsoft.com/office/drawing/2014/main" id="{9E83840C-BD65-D471-7205-6E355D6AB54A}"/>
              </a:ext>
            </a:extLst>
          </p:cNvPr>
          <p:cNvPicPr>
            <a:picLocks noChangeAspect="1"/>
          </p:cNvPicPr>
          <p:nvPr/>
        </p:nvPicPr>
        <p:blipFill>
          <a:blip r:embed="rId3"/>
          <a:stretch>
            <a:fillRect/>
          </a:stretch>
        </p:blipFill>
        <p:spPr>
          <a:xfrm>
            <a:off x="2516457" y="3929749"/>
            <a:ext cx="4108704" cy="563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34"/>
                                        </p:tgtEl>
                                        <p:attrNameLst>
                                          <p:attrName>style.visibility</p:attrName>
                                        </p:attrNameLst>
                                      </p:cBhvr>
                                      <p:to>
                                        <p:strVal val="visible"/>
                                      </p:to>
                                    </p:set>
                                    <p:animEffect transition="in" filter="fade">
                                      <p:cBhvr>
                                        <p:cTn id="7" dur="7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622" dirty="0"/>
              <a:t>What is WCU Navigate?</a:t>
            </a:r>
            <a:endParaRPr sz="2622" dirty="0"/>
          </a:p>
        </p:txBody>
      </p:sp>
      <p:sp>
        <p:nvSpPr>
          <p:cNvPr id="147" name="Google Shape;147;p15"/>
          <p:cNvSpPr txBox="1">
            <a:spLocks noGrp="1"/>
          </p:cNvSpPr>
          <p:nvPr>
            <p:ph type="body" idx="1"/>
          </p:nvPr>
        </p:nvSpPr>
        <p:spPr>
          <a:xfrm>
            <a:off x="912018" y="1916901"/>
            <a:ext cx="7038900" cy="3022651"/>
          </a:xfrm>
          <a:prstGeom prst="rect">
            <a:avLst/>
          </a:prstGeom>
        </p:spPr>
        <p:txBody>
          <a:bodyPr spcFirstLastPara="1" wrap="square" lIns="91425" tIns="91425" rIns="91425" bIns="91425" anchor="t" anchorCtr="0">
            <a:normAutofit fontScale="85000" lnSpcReduction="20000"/>
          </a:bodyPr>
          <a:lstStyle/>
          <a:p>
            <a:pPr marL="127000" lvl="0" indent="0" algn="l" rtl="0">
              <a:spcBef>
                <a:spcPts val="0"/>
              </a:spcBef>
              <a:spcAft>
                <a:spcPts val="0"/>
              </a:spcAft>
              <a:buSzPts val="1600"/>
              <a:buNone/>
            </a:pPr>
            <a:r>
              <a:rPr lang="en" sz="2400" u="sng" dirty="0">
                <a:solidFill>
                  <a:schemeClr val="hlink"/>
                </a:solidFill>
                <a:hlinkClick r:id="rId3"/>
              </a:rPr>
              <a:t>WCU Navigate</a:t>
            </a:r>
            <a:r>
              <a:rPr lang="en" sz="2400" dirty="0"/>
              <a:t>(EAB Navigate) is a Student Success &amp; </a:t>
            </a:r>
            <a:r>
              <a:rPr lang="en-US" sz="2400" dirty="0"/>
              <a:t>Engagement Platform</a:t>
            </a:r>
            <a:endParaRPr lang="en" sz="2400" dirty="0"/>
          </a:p>
          <a:p>
            <a:pPr marL="127000" lvl="0" indent="0" algn="l" rtl="0">
              <a:spcBef>
                <a:spcPts val="0"/>
              </a:spcBef>
              <a:spcAft>
                <a:spcPts val="0"/>
              </a:spcAft>
              <a:buSzPts val="1600"/>
              <a:buNone/>
            </a:pPr>
            <a:endParaRPr sz="2400" dirty="0"/>
          </a:p>
          <a:p>
            <a:pPr marL="457200" lvl="0" indent="-330200" algn="l" rtl="0">
              <a:spcBef>
                <a:spcPts val="0"/>
              </a:spcBef>
              <a:spcAft>
                <a:spcPts val="0"/>
              </a:spcAft>
              <a:buSzPts val="1600"/>
              <a:buChar char="●"/>
            </a:pPr>
            <a:r>
              <a:rPr lang="en" sz="2400" dirty="0"/>
              <a:t>The platform helps improve collaboration between support offices and cuts down on sending multiple spreadsheets and emails across campus.</a:t>
            </a:r>
          </a:p>
          <a:p>
            <a:pPr marL="127000" lvl="0" indent="0" algn="l" rtl="0">
              <a:spcBef>
                <a:spcPts val="0"/>
              </a:spcBef>
              <a:spcAft>
                <a:spcPts val="0"/>
              </a:spcAft>
              <a:buSzPts val="1600"/>
              <a:buNone/>
            </a:pPr>
            <a:endParaRPr lang="en" sz="2400" dirty="0"/>
          </a:p>
          <a:p>
            <a:pPr marL="457200" lvl="0" indent="-330200" algn="l" rtl="0">
              <a:spcBef>
                <a:spcPts val="0"/>
              </a:spcBef>
              <a:spcAft>
                <a:spcPts val="0"/>
              </a:spcAft>
              <a:buSzPts val="1600"/>
              <a:buChar char="●"/>
            </a:pPr>
            <a:r>
              <a:rPr lang="en" sz="2400" dirty="0"/>
              <a:t>It is a space for instructors, advisors, staff, administrators, and students to proactively support and empower students throughout their academic and personal journey.</a:t>
            </a:r>
            <a:endParaRPr sz="2400" dirty="0"/>
          </a:p>
          <a:p>
            <a:pPr marL="0" lvl="0" indent="0" algn="l"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1783F-AC2A-A700-B0F2-FA4B578C6154}"/>
              </a:ext>
            </a:extLst>
          </p:cNvPr>
          <p:cNvSpPr>
            <a:spLocks noGrp="1"/>
          </p:cNvSpPr>
          <p:nvPr>
            <p:ph type="title"/>
          </p:nvPr>
        </p:nvSpPr>
        <p:spPr/>
        <p:txBody>
          <a:bodyPr/>
          <a:lstStyle/>
          <a:p>
            <a:r>
              <a:rPr lang="en-US" b="1" dirty="0"/>
              <a:t>What are Progress Reports?</a:t>
            </a:r>
          </a:p>
        </p:txBody>
      </p:sp>
      <p:sp>
        <p:nvSpPr>
          <p:cNvPr id="3" name="Text Placeholder 2">
            <a:extLst>
              <a:ext uri="{FF2B5EF4-FFF2-40B4-BE49-F238E27FC236}">
                <a16:creationId xmlns:a16="http://schemas.microsoft.com/office/drawing/2014/main" id="{7B0E0346-6FE4-0ECF-69CE-78B0FD10132A}"/>
              </a:ext>
            </a:extLst>
          </p:cNvPr>
          <p:cNvSpPr>
            <a:spLocks noGrp="1"/>
          </p:cNvSpPr>
          <p:nvPr>
            <p:ph type="body" idx="1"/>
          </p:nvPr>
        </p:nvSpPr>
        <p:spPr>
          <a:xfrm>
            <a:off x="1297500" y="1632301"/>
            <a:ext cx="7038900" cy="2911200"/>
          </a:xfrm>
        </p:spPr>
        <p:txBody>
          <a:bodyPr/>
          <a:lstStyle/>
          <a:p>
            <a:r>
              <a:rPr lang="en-US" sz="1800" dirty="0"/>
              <a:t>Progress Reports are an early-alert mechanism </a:t>
            </a:r>
          </a:p>
          <a:p>
            <a:pPr marL="146050" indent="0">
              <a:buNone/>
            </a:pPr>
            <a:endParaRPr lang="en-US" sz="1800" dirty="0"/>
          </a:p>
          <a:p>
            <a:r>
              <a:rPr lang="en-US" sz="1800" dirty="0"/>
              <a:t>Connects students with resources to support their success</a:t>
            </a:r>
          </a:p>
          <a:p>
            <a:pPr marL="146050" indent="0">
              <a:buNone/>
            </a:pPr>
            <a:endParaRPr lang="en-US" sz="1800" dirty="0"/>
          </a:p>
          <a:p>
            <a:r>
              <a:rPr lang="en-US" sz="1800" dirty="0"/>
              <a:t>Celebrate the progress and success students are having</a:t>
            </a:r>
          </a:p>
          <a:p>
            <a:pPr marL="146050" indent="0">
              <a:buNone/>
            </a:pPr>
            <a:endParaRPr lang="en-US" sz="1800" dirty="0"/>
          </a:p>
          <a:p>
            <a:r>
              <a:rPr lang="en-US" sz="1800" dirty="0"/>
              <a:t>Can be done for specific classes</a:t>
            </a:r>
          </a:p>
          <a:p>
            <a:pPr marL="146050" indent="0">
              <a:buNone/>
            </a:pPr>
            <a:endParaRPr lang="en-US" sz="1800" dirty="0"/>
          </a:p>
          <a:p>
            <a:r>
              <a:rPr lang="en-US" sz="1800" dirty="0"/>
              <a:t>Can be done for cohorts of students</a:t>
            </a:r>
          </a:p>
          <a:p>
            <a:pPr marL="146050" indent="0">
              <a:buNone/>
            </a:pPr>
            <a:endParaRPr lang="en-US" dirty="0"/>
          </a:p>
        </p:txBody>
      </p:sp>
    </p:spTree>
    <p:extLst>
      <p:ext uri="{BB962C8B-B14F-4D97-AF65-F5344CB8AC3E}">
        <p14:creationId xmlns:p14="http://schemas.microsoft.com/office/powerpoint/2010/main" val="1544336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1783F-AC2A-A700-B0F2-FA4B578C6154}"/>
              </a:ext>
            </a:extLst>
          </p:cNvPr>
          <p:cNvSpPr>
            <a:spLocks noGrp="1"/>
          </p:cNvSpPr>
          <p:nvPr>
            <p:ph type="title"/>
          </p:nvPr>
        </p:nvSpPr>
        <p:spPr/>
        <p:txBody>
          <a:bodyPr/>
          <a:lstStyle/>
          <a:p>
            <a:r>
              <a:rPr lang="en-US" b="1" dirty="0"/>
              <a:t>Accessing Navigate</a:t>
            </a:r>
          </a:p>
        </p:txBody>
      </p:sp>
      <p:sp>
        <p:nvSpPr>
          <p:cNvPr id="3" name="Text Placeholder 2">
            <a:extLst>
              <a:ext uri="{FF2B5EF4-FFF2-40B4-BE49-F238E27FC236}">
                <a16:creationId xmlns:a16="http://schemas.microsoft.com/office/drawing/2014/main" id="{7B0E0346-6FE4-0ECF-69CE-78B0FD10132A}"/>
              </a:ext>
            </a:extLst>
          </p:cNvPr>
          <p:cNvSpPr>
            <a:spLocks noGrp="1"/>
          </p:cNvSpPr>
          <p:nvPr>
            <p:ph type="body" idx="1"/>
          </p:nvPr>
        </p:nvSpPr>
        <p:spPr>
          <a:xfrm>
            <a:off x="1297500" y="1632301"/>
            <a:ext cx="7038900" cy="2911200"/>
          </a:xfrm>
        </p:spPr>
        <p:txBody>
          <a:bodyPr/>
          <a:lstStyle/>
          <a:p>
            <a:r>
              <a:rPr lang="en-US" sz="1800" dirty="0"/>
              <a:t>An email is sent directly to instructional faculty, which has a link to the Progress Report. No need to log in to Navigate</a:t>
            </a:r>
          </a:p>
          <a:p>
            <a:endParaRPr lang="en-US" sz="1800" dirty="0"/>
          </a:p>
          <a:p>
            <a:r>
              <a:rPr lang="en-US" sz="1800" dirty="0"/>
              <a:t>If you want to add an Adhoc Alert, Referral, or Kudo after the Progress Report period you can access  Navigate from the </a:t>
            </a:r>
            <a:r>
              <a:rPr lang="en-US" sz="1800" b="1" dirty="0"/>
              <a:t>MyWCU</a:t>
            </a:r>
            <a:r>
              <a:rPr lang="en-US" sz="1800" dirty="0"/>
              <a:t> dropdown on the WCU website, look for the Navigate Tile.</a:t>
            </a:r>
          </a:p>
          <a:p>
            <a:pPr marL="146050" indent="0">
              <a:buNone/>
            </a:pPr>
            <a:endParaRPr lang="en-US" dirty="0"/>
          </a:p>
        </p:txBody>
      </p:sp>
      <p:pic>
        <p:nvPicPr>
          <p:cNvPr id="5" name="Picture 4" descr="A picture containing text, clipart, screenshot&#10;&#10;Description automatically generated">
            <a:extLst>
              <a:ext uri="{FF2B5EF4-FFF2-40B4-BE49-F238E27FC236}">
                <a16:creationId xmlns:a16="http://schemas.microsoft.com/office/drawing/2014/main" id="{AD177638-F646-403F-6E30-56F2A02A8F98}"/>
              </a:ext>
            </a:extLst>
          </p:cNvPr>
          <p:cNvPicPr>
            <a:picLocks noChangeAspect="1"/>
          </p:cNvPicPr>
          <p:nvPr/>
        </p:nvPicPr>
        <p:blipFill>
          <a:blip r:embed="rId2"/>
          <a:stretch>
            <a:fillRect/>
          </a:stretch>
        </p:blipFill>
        <p:spPr>
          <a:xfrm>
            <a:off x="3876543" y="3628970"/>
            <a:ext cx="1607892" cy="852537"/>
          </a:xfrm>
          <a:prstGeom prst="rect">
            <a:avLst/>
          </a:prstGeom>
        </p:spPr>
      </p:pic>
      <p:sp>
        <p:nvSpPr>
          <p:cNvPr id="6" name="TextBox 5">
            <a:extLst>
              <a:ext uri="{FF2B5EF4-FFF2-40B4-BE49-F238E27FC236}">
                <a16:creationId xmlns:a16="http://schemas.microsoft.com/office/drawing/2014/main" id="{82E868AA-CC96-C5D2-9EA5-B8FF8D38FC29}"/>
              </a:ext>
            </a:extLst>
          </p:cNvPr>
          <p:cNvSpPr txBox="1"/>
          <p:nvPr/>
        </p:nvSpPr>
        <p:spPr>
          <a:xfrm>
            <a:off x="1123628" y="4565084"/>
            <a:ext cx="7113722" cy="369332"/>
          </a:xfrm>
          <a:prstGeom prst="rect">
            <a:avLst/>
          </a:prstGeom>
          <a:noFill/>
        </p:spPr>
        <p:txBody>
          <a:bodyPr wrap="square" rtlCol="0">
            <a:spAutoFit/>
          </a:bodyPr>
          <a:lstStyle/>
          <a:p>
            <a:r>
              <a:rPr lang="en-US" b="1" dirty="0">
                <a:solidFill>
                  <a:srgbClr val="FFC000"/>
                </a:solidFill>
              </a:rPr>
              <a:t>Use your WCU username and password to access Navigate</a:t>
            </a:r>
          </a:p>
        </p:txBody>
      </p:sp>
    </p:spTree>
    <p:extLst>
      <p:ext uri="{BB962C8B-B14F-4D97-AF65-F5344CB8AC3E}">
        <p14:creationId xmlns:p14="http://schemas.microsoft.com/office/powerpoint/2010/main" val="350458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976393" y="635797"/>
            <a:ext cx="6279204" cy="64615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FFC000"/>
                </a:solidFill>
                <a:cs typeface="Calibri Light"/>
              </a:rPr>
              <a:t>Progress Reports</a:t>
            </a:r>
            <a:endParaRPr b="1" dirty="0">
              <a:solidFill>
                <a:srgbClr val="FFC000"/>
              </a:solidFill>
            </a:endParaRPr>
          </a:p>
        </p:txBody>
      </p:sp>
      <p:pic>
        <p:nvPicPr>
          <p:cNvPr id="5" name="Picture 4" descr="Graphical user interface&#10;&#10;Description automatically generated">
            <a:extLst>
              <a:ext uri="{FF2B5EF4-FFF2-40B4-BE49-F238E27FC236}">
                <a16:creationId xmlns:a16="http://schemas.microsoft.com/office/drawing/2014/main" id="{C2B94E04-1219-0AB5-6749-986A89A359EC}"/>
              </a:ext>
            </a:extLst>
          </p:cNvPr>
          <p:cNvPicPr>
            <a:picLocks noChangeAspect="1"/>
          </p:cNvPicPr>
          <p:nvPr/>
        </p:nvPicPr>
        <p:blipFill>
          <a:blip r:embed="rId3"/>
          <a:stretch>
            <a:fillRect/>
          </a:stretch>
        </p:blipFill>
        <p:spPr>
          <a:xfrm>
            <a:off x="830172" y="1673817"/>
            <a:ext cx="7701644" cy="3394129"/>
          </a:xfrm>
          <a:prstGeom prst="rect">
            <a:avLst/>
          </a:prstGeom>
        </p:spPr>
      </p:pic>
      <p:sp>
        <p:nvSpPr>
          <p:cNvPr id="6" name="Rectangle 5">
            <a:extLst>
              <a:ext uri="{FF2B5EF4-FFF2-40B4-BE49-F238E27FC236}">
                <a16:creationId xmlns:a16="http://schemas.microsoft.com/office/drawing/2014/main" id="{4FA1919D-A6A8-AF4E-3A85-8636169F20F5}"/>
              </a:ext>
            </a:extLst>
          </p:cNvPr>
          <p:cNvSpPr/>
          <p:nvPr/>
        </p:nvSpPr>
        <p:spPr>
          <a:xfrm>
            <a:off x="976393" y="4959458"/>
            <a:ext cx="240224" cy="108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745BF2-472B-BC9D-84B2-040E27ACD60E}"/>
              </a:ext>
            </a:extLst>
          </p:cNvPr>
          <p:cNvSpPr txBox="1"/>
          <p:nvPr/>
        </p:nvSpPr>
        <p:spPr>
          <a:xfrm>
            <a:off x="3657600" y="2998922"/>
            <a:ext cx="3308888" cy="923330"/>
          </a:xfrm>
          <a:prstGeom prst="rect">
            <a:avLst/>
          </a:prstGeom>
          <a:noFill/>
        </p:spPr>
        <p:txBody>
          <a:bodyPr wrap="square" rtlCol="0">
            <a:spAutoFit/>
          </a:bodyPr>
          <a:lstStyle/>
          <a:p>
            <a:r>
              <a:rPr lang="en-US" dirty="0">
                <a:solidFill>
                  <a:srgbClr val="00B050"/>
                </a:solidFill>
              </a:rPr>
              <a:t>Always say “No” to feedback questions when giving a Kudo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0" name="Rectangle 9">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52A7915-9747-86DE-482D-8F93AA881A9B}"/>
              </a:ext>
            </a:extLst>
          </p:cNvPr>
          <p:cNvSpPr>
            <a:spLocks noGrp="1"/>
          </p:cNvSpPr>
          <p:nvPr>
            <p:ph type="title"/>
          </p:nvPr>
        </p:nvSpPr>
        <p:spPr>
          <a:xfrm>
            <a:off x="866215" y="730251"/>
            <a:ext cx="6571060" cy="530223"/>
          </a:xfrm>
        </p:spPr>
        <p:txBody>
          <a:bodyPr vert="horz" lIns="91440" tIns="45720" rIns="91440" bIns="45720" rtlCol="0" anchor="ctr">
            <a:normAutofit fontScale="90000"/>
          </a:bodyPr>
          <a:lstStyle/>
          <a:p>
            <a:pPr defTabSz="457200">
              <a:lnSpc>
                <a:spcPct val="90000"/>
              </a:lnSpc>
              <a:spcBef>
                <a:spcPct val="0"/>
              </a:spcBef>
            </a:pPr>
            <a:r>
              <a:rPr lang="en-US" sz="3100" dirty="0">
                <a:solidFill>
                  <a:srgbClr val="EBEBEB"/>
                </a:solidFill>
              </a:rPr>
              <a:t>Alerts, Referrals, Cases, and Kudos</a:t>
            </a:r>
          </a:p>
        </p:txBody>
      </p:sp>
      <p:graphicFrame>
        <p:nvGraphicFramePr>
          <p:cNvPr id="5" name="Text Placeholder 2">
            <a:extLst>
              <a:ext uri="{FF2B5EF4-FFF2-40B4-BE49-F238E27FC236}">
                <a16:creationId xmlns:a16="http://schemas.microsoft.com/office/drawing/2014/main" id="{D1873609-B6D2-219C-E4D6-DC00EBC8B4BD}"/>
              </a:ext>
            </a:extLst>
          </p:cNvPr>
          <p:cNvGraphicFramePr/>
          <p:nvPr>
            <p:extLst>
              <p:ext uri="{D42A27DB-BD31-4B8C-83A1-F6EECF244321}">
                <p14:modId xmlns:p14="http://schemas.microsoft.com/office/powerpoint/2010/main" val="1634274638"/>
              </p:ext>
            </p:extLst>
          </p:nvPr>
        </p:nvGraphicFramePr>
        <p:xfrm>
          <a:off x="865692" y="1669508"/>
          <a:ext cx="7405399" cy="3512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559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6"/>
        <p:cNvGrpSpPr/>
        <p:nvPr/>
      </p:nvGrpSpPr>
      <p:grpSpPr>
        <a:xfrm>
          <a:off x="0" y="0"/>
          <a:ext cx="0" cy="0"/>
          <a:chOff x="0" y="0"/>
          <a:chExt cx="0" cy="0"/>
        </a:xfrm>
      </p:grpSpPr>
      <p:grpSp>
        <p:nvGrpSpPr>
          <p:cNvPr id="184" name="Group 183">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85" name="Rectangle 184">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Oval 185">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7" name="Oval 186">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8" name="Oval 187">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9" name="Oval 188">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0" name="Oval 189">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1"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2"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3"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5" name="Rectangle 194">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97" name="Group 196">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98" name="Rectangle 197">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0" name="Oval 199">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1" name="Rectangle 200">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2"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3"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4"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7" name="Google Shape;177;p20"/>
          <p:cNvSpPr txBox="1">
            <a:spLocks noGrp="1"/>
          </p:cNvSpPr>
          <p:nvPr>
            <p:ph type="title"/>
          </p:nvPr>
        </p:nvSpPr>
        <p:spPr>
          <a:xfrm>
            <a:off x="866216" y="730250"/>
            <a:ext cx="2206657" cy="3625309"/>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0"/>
              </a:spcBef>
              <a:spcAft>
                <a:spcPts val="0"/>
              </a:spcAft>
            </a:pPr>
            <a:r>
              <a:rPr lang="en-US" sz="3600" dirty="0">
                <a:solidFill>
                  <a:srgbClr val="EBEBEB"/>
                </a:solidFill>
              </a:rPr>
              <a:t>Tips &amp; tricks: progress reports and alerts</a:t>
            </a:r>
          </a:p>
        </p:txBody>
      </p:sp>
      <p:sp>
        <p:nvSpPr>
          <p:cNvPr id="206" name="Rectangle 205">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80" name="Google Shape;178;p20">
            <a:extLst>
              <a:ext uri="{FF2B5EF4-FFF2-40B4-BE49-F238E27FC236}">
                <a16:creationId xmlns:a16="http://schemas.microsoft.com/office/drawing/2014/main" id="{75842717-3DE3-39EB-43ED-77D53892C929}"/>
              </a:ext>
            </a:extLst>
          </p:cNvPr>
          <p:cNvGraphicFramePr/>
          <p:nvPr>
            <p:extLst>
              <p:ext uri="{D42A27DB-BD31-4B8C-83A1-F6EECF244321}">
                <p14:modId xmlns:p14="http://schemas.microsoft.com/office/powerpoint/2010/main" val="1797399401"/>
              </p:ext>
            </p:extLst>
          </p:nvPr>
        </p:nvGraphicFramePr>
        <p:xfrm>
          <a:off x="3895725" y="606028"/>
          <a:ext cx="4793456" cy="3935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01345"/>
            <a:ext cx="8250178" cy="393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B3E245ED-CEE1-C694-5009-BFE44A1F9263}"/>
              </a:ext>
            </a:extLst>
          </p:cNvPr>
          <p:cNvPicPr>
            <a:picLocks noChangeAspect="1"/>
          </p:cNvPicPr>
          <p:nvPr/>
        </p:nvPicPr>
        <p:blipFill>
          <a:blip r:embed="rId3"/>
          <a:stretch>
            <a:fillRect/>
          </a:stretch>
        </p:blipFill>
        <p:spPr>
          <a:xfrm>
            <a:off x="1077465" y="601345"/>
            <a:ext cx="6919660" cy="39361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TextBox 1">
            <a:extLst>
              <a:ext uri="{FF2B5EF4-FFF2-40B4-BE49-F238E27FC236}">
                <a16:creationId xmlns:a16="http://schemas.microsoft.com/office/drawing/2014/main" id="{4DA947E6-6810-E75D-F80A-119EB12081AB}"/>
              </a:ext>
            </a:extLst>
          </p:cNvPr>
          <p:cNvSpPr txBox="1"/>
          <p:nvPr/>
        </p:nvSpPr>
        <p:spPr>
          <a:xfrm>
            <a:off x="2560320" y="569676"/>
            <a:ext cx="4726004" cy="584775"/>
          </a:xfrm>
          <a:prstGeom prst="rect">
            <a:avLst/>
          </a:prstGeom>
          <a:noFill/>
        </p:spPr>
        <p:txBody>
          <a:bodyPr wrap="square" rtlCol="0">
            <a:spAutoFit/>
          </a:bodyPr>
          <a:lstStyle/>
          <a:p>
            <a:r>
              <a:rPr lang="en-US" sz="3200" dirty="0">
                <a:solidFill>
                  <a:srgbClr val="FFC000"/>
                </a:solidFill>
              </a:rPr>
              <a:t>Navigate Support</a:t>
            </a:r>
          </a:p>
        </p:txBody>
      </p:sp>
      <p:graphicFrame>
        <p:nvGraphicFramePr>
          <p:cNvPr id="3" name="Diagram 2">
            <a:extLst>
              <a:ext uri="{FF2B5EF4-FFF2-40B4-BE49-F238E27FC236}">
                <a16:creationId xmlns:a16="http://schemas.microsoft.com/office/drawing/2014/main" id="{8C827FCD-3E84-B698-E22B-1ECD6AEF3760}"/>
              </a:ext>
            </a:extLst>
          </p:cNvPr>
          <p:cNvGraphicFramePr/>
          <p:nvPr>
            <p:extLst>
              <p:ext uri="{D42A27DB-BD31-4B8C-83A1-F6EECF244321}">
                <p14:modId xmlns:p14="http://schemas.microsoft.com/office/powerpoint/2010/main" val="4143051915"/>
              </p:ext>
            </p:extLst>
          </p:nvPr>
        </p:nvGraphicFramePr>
        <p:xfrm>
          <a:off x="645459" y="1317812"/>
          <a:ext cx="7853082" cy="3897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3D77372AEDBE4887ADDD234C521EE1" ma:contentTypeVersion="14" ma:contentTypeDescription="Create a new document." ma:contentTypeScope="" ma:versionID="b6d68b6d1eec681505cc322e73e5e0cd">
  <xsd:schema xmlns:xsd="http://www.w3.org/2001/XMLSchema" xmlns:xs="http://www.w3.org/2001/XMLSchema" xmlns:p="http://schemas.microsoft.com/office/2006/metadata/properties" xmlns:ns1="http://schemas.microsoft.com/sharepoint/v3" xmlns:ns3="9316040c-de28-4d09-80ad-718841d31c0c" xmlns:ns4="8e66ec0c-8673-4779-9ca5-444b1f4b59de" targetNamespace="http://schemas.microsoft.com/office/2006/metadata/properties" ma:root="true" ma:fieldsID="e9b82031d268a5badaf1adebe549fe30" ns1:_="" ns3:_="" ns4:_="">
    <xsd:import namespace="http://schemas.microsoft.com/sharepoint/v3"/>
    <xsd:import namespace="9316040c-de28-4d09-80ad-718841d31c0c"/>
    <xsd:import namespace="8e66ec0c-8673-4779-9ca5-444b1f4b59d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16040c-de28-4d09-80ad-718841d31c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66ec0c-8673-4779-9ca5-444b1f4b5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DBB1727-2C82-410B-BC26-AA03CE3EE0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16040c-de28-4d09-80ad-718841d31c0c"/>
    <ds:schemaRef ds:uri="8e66ec0c-8673-4779-9ca5-444b1f4b5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5019F0-538A-4C31-BDA7-9B18F2B4482F}">
  <ds:schemaRefs>
    <ds:schemaRef ds:uri="http://schemas.microsoft.com/sharepoint/v3/contenttype/forms"/>
  </ds:schemaRefs>
</ds:datastoreItem>
</file>

<file path=customXml/itemProps3.xml><?xml version="1.0" encoding="utf-8"?>
<ds:datastoreItem xmlns:ds="http://schemas.openxmlformats.org/officeDocument/2006/customXml" ds:itemID="{83ADEED8-E5E1-428A-800A-5E12EF332BCA}">
  <ds:schemaRefs>
    <ds:schemaRef ds:uri="http://purl.org/dc/elements/1.1/"/>
    <ds:schemaRef ds:uri="http://schemas.microsoft.com/office/infopath/2007/PartnerControls"/>
    <ds:schemaRef ds:uri="http://purl.org/dc/terms/"/>
    <ds:schemaRef ds:uri="9316040c-de28-4d09-80ad-718841d31c0c"/>
    <ds:schemaRef ds:uri="http://schemas.microsoft.com/office/2006/documentManagement/types"/>
    <ds:schemaRef ds:uri="http://www.w3.org/XML/1998/namespace"/>
    <ds:schemaRef ds:uri="http://purl.org/dc/dcmitype/"/>
    <ds:schemaRef ds:uri="http://schemas.openxmlformats.org/package/2006/metadata/core-properties"/>
    <ds:schemaRef ds:uri="8e66ec0c-8673-4779-9ca5-444b1f4b59de"/>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Ion Boardroom</Template>
  <TotalTime>2870</TotalTime>
  <Words>1192</Words>
  <Application>Microsoft Office PowerPoint</Application>
  <PresentationFormat>On-screen Show (16:9)</PresentationFormat>
  <Paragraphs>85</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Wingdings 3</vt:lpstr>
      <vt:lpstr>Century Gothic</vt:lpstr>
      <vt:lpstr>Ion Boardroom</vt:lpstr>
      <vt:lpstr>WCU Navigate Progress Reports</vt:lpstr>
      <vt:lpstr>What is WCU Navigate?</vt:lpstr>
      <vt:lpstr>What are Progress Reports?</vt:lpstr>
      <vt:lpstr>Accessing Navigate</vt:lpstr>
      <vt:lpstr>Progress Reports</vt:lpstr>
      <vt:lpstr>Alerts, Referrals, Cases, and Kudos</vt:lpstr>
      <vt:lpstr>Tips &amp; tricks: progress reports and alerts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Faculty Orientation</dc:title>
  <dc:creator>Jerabek, Megan</dc:creator>
  <cp:lastModifiedBy>Jerabek, Megan</cp:lastModifiedBy>
  <cp:revision>4</cp:revision>
  <dcterms:modified xsi:type="dcterms:W3CDTF">2022-08-19T12:13:59Z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0x010100033D77372AEDBE4887ADDD234C521EE1</vt:lpwstr>
  </property>
</Properties>
</file>