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7/30/20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7/30/20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>
            <a:extLst>
              <a:ext uri="{FF2B5EF4-FFF2-40B4-BE49-F238E27FC236}">
                <a16:creationId xmlns:a16="http://schemas.microsoft.com/office/drawing/2014/main" id="{D22D1B95-2B54-43E9-85D9-B489F6C5D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21010068">
            <a:off x="8490951" y="4185117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7D0F3F6D-A49D-4406-8D61-1C4F8D792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455612" y="4241801"/>
            <a:ext cx="11277600" cy="2337161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D953A318-DA8D-4405-9536-D889E45C5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382A3D-2F90-475C-8DF2-F666FEA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030FBE-7A77-41CC-BB3F-BFDEB0735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1583" y="1256745"/>
            <a:ext cx="8825658" cy="3389217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6600" dirty="0">
                <a:solidFill>
                  <a:srgbClr val="FFFFFF"/>
                </a:solidFill>
              </a:rPr>
              <a:t>Course modifications for virtual service-learning &amp; community engagement</a:t>
            </a:r>
            <a:br>
              <a:rPr lang="en-US" sz="6600" dirty="0">
                <a:solidFill>
                  <a:srgbClr val="FFFFFF"/>
                </a:solidFill>
              </a:rPr>
            </a:br>
            <a:endParaRPr lang="en-US" sz="6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85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E90FC-21AB-42A3-900B-47FBF8289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576" y="973668"/>
            <a:ext cx="10201702" cy="706964"/>
          </a:xfrm>
        </p:spPr>
        <p:txBody>
          <a:bodyPr/>
          <a:lstStyle/>
          <a:p>
            <a:r>
              <a:rPr lang="en-US" dirty="0"/>
              <a:t>Transitioning from Direct to Indirect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14E4E-824A-4D0B-9B9C-6D9A1BB05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445" y="2504364"/>
            <a:ext cx="11163867" cy="399879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Direct service – in person interactions for community partner staff, other volunteers, and/or clients</a:t>
            </a:r>
          </a:p>
          <a:p>
            <a:r>
              <a:rPr lang="en-US" dirty="0"/>
              <a:t>Indirect service – activities that benefit the community partner, but do not require in person interactions</a:t>
            </a:r>
          </a:p>
          <a:p>
            <a:endParaRPr lang="en-US" dirty="0"/>
          </a:p>
          <a:p>
            <a:r>
              <a:rPr lang="en-US" dirty="0"/>
              <a:t>Clearly communicate about previous plans for </a:t>
            </a:r>
            <a:r>
              <a:rPr lang="en-US" dirty="0">
                <a:solidFill>
                  <a:srgbClr val="FF0000"/>
                </a:solidFill>
              </a:rPr>
              <a:t>direct service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Students need to be given a clear directive NOT to engage in direct service as part of course work</a:t>
            </a:r>
          </a:p>
          <a:p>
            <a:pPr lvl="1"/>
            <a:r>
              <a:rPr lang="en-US" dirty="0"/>
              <a:t>Community partners need to be notified that students will no longer be able to provide direct service</a:t>
            </a:r>
          </a:p>
          <a:p>
            <a:pPr lvl="1"/>
            <a:endParaRPr lang="en-US" dirty="0"/>
          </a:p>
          <a:p>
            <a:r>
              <a:rPr lang="en-US" dirty="0"/>
              <a:t>Determine if </a:t>
            </a:r>
            <a:r>
              <a:rPr lang="en-US" dirty="0">
                <a:solidFill>
                  <a:srgbClr val="FF0000"/>
                </a:solidFill>
              </a:rPr>
              <a:t>indirect service </a:t>
            </a:r>
            <a:r>
              <a:rPr lang="en-US" dirty="0"/>
              <a:t>could be mutually beneficial</a:t>
            </a:r>
          </a:p>
          <a:p>
            <a:pPr lvl="1"/>
            <a:r>
              <a:rPr lang="en-US" dirty="0"/>
              <a:t>Ask community partners what their needs are:</a:t>
            </a:r>
          </a:p>
          <a:p>
            <a:pPr lvl="2"/>
            <a:r>
              <a:rPr lang="en-US" dirty="0"/>
              <a:t>Many community partners are grappling with a lack of volunteers and resources, as well as increased needs for services</a:t>
            </a:r>
          </a:p>
          <a:p>
            <a:pPr lvl="2"/>
            <a:r>
              <a:rPr lang="en-US" dirty="0"/>
              <a:t>Make sure plans for indirect service will benefit them, and not create additional burdens of work for them</a:t>
            </a:r>
          </a:p>
          <a:p>
            <a:pPr lvl="1"/>
            <a:r>
              <a:rPr lang="en-US" dirty="0"/>
              <a:t>Make sure you and your students have the skills needed to provide the indirect service before committing</a:t>
            </a:r>
          </a:p>
          <a:p>
            <a:pPr lvl="1"/>
            <a:r>
              <a:rPr lang="en-US" dirty="0"/>
              <a:t>Determine how you can tie the indirect service to your course learning goals</a:t>
            </a:r>
          </a:p>
        </p:txBody>
      </p:sp>
    </p:spTree>
    <p:extLst>
      <p:ext uri="{BB962C8B-B14F-4D97-AF65-F5344CB8AC3E}">
        <p14:creationId xmlns:p14="http://schemas.microsoft.com/office/powerpoint/2010/main" val="102215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C49C9-531C-47AC-AA32-93D4D5A0C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326527" cy="706964"/>
          </a:xfrm>
        </p:spPr>
        <p:txBody>
          <a:bodyPr/>
          <a:lstStyle/>
          <a:p>
            <a:r>
              <a:rPr lang="en-US" dirty="0"/>
              <a:t>General Ideas for Indirect Service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F57F2-C6A6-4C66-AEC9-75FF3FB79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696" y="2715904"/>
            <a:ext cx="10481479" cy="3930556"/>
          </a:xfrm>
        </p:spPr>
        <p:txBody>
          <a:bodyPr numCol="1">
            <a:normAutofit/>
          </a:bodyPr>
          <a:lstStyle/>
          <a:p>
            <a:r>
              <a:rPr lang="en-US" dirty="0"/>
              <a:t>Fundraisers via social media and/or other electronic communication</a:t>
            </a:r>
          </a:p>
          <a:p>
            <a:r>
              <a:rPr lang="en-US" dirty="0"/>
              <a:t>Donation requests via social media and/or other electronic communication</a:t>
            </a:r>
          </a:p>
          <a:p>
            <a:pPr lvl="1"/>
            <a:r>
              <a:rPr lang="en-US" dirty="0"/>
              <a:t>Make sure the community partner needs the items you are requesting folks to donate</a:t>
            </a:r>
          </a:p>
          <a:p>
            <a:r>
              <a:rPr lang="en-US" dirty="0"/>
              <a:t>Public information campaigns via social media and/or other electronic communication</a:t>
            </a:r>
          </a:p>
          <a:p>
            <a:r>
              <a:rPr lang="en-US" dirty="0"/>
              <a:t>Art or other forms of encouragement for those in quarantine and/or those experiencing the most impact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870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3BE81-FDF2-43EB-96E0-BA2FF66F4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Ideas: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3025B-9944-442E-AC4C-5F8C8C6BC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087" y="2477069"/>
            <a:ext cx="11402703" cy="4067032"/>
          </a:xfrm>
        </p:spPr>
        <p:txBody>
          <a:bodyPr numCol="2">
            <a:normAutofit/>
          </a:bodyPr>
          <a:lstStyle/>
          <a:p>
            <a:r>
              <a:rPr lang="en-US" dirty="0"/>
              <a:t>Topics for Reflection:</a:t>
            </a:r>
          </a:p>
          <a:p>
            <a:pPr lvl="1"/>
            <a:r>
              <a:rPr lang="en-US" dirty="0"/>
              <a:t>Overall impacts of the pandemic on society as a whole (locally, globally…)</a:t>
            </a:r>
          </a:p>
          <a:p>
            <a:pPr lvl="1"/>
            <a:r>
              <a:rPr lang="en-US" dirty="0"/>
              <a:t>The specific effects the pandemic holds for certain groups: the elderly, students, parents, health care workers, non-profit organizations, service sector workers, laid off workers, the poor, etc. </a:t>
            </a:r>
          </a:p>
          <a:p>
            <a:pPr lvl="2"/>
            <a:r>
              <a:rPr lang="en-US" dirty="0"/>
              <a:t>Connect this to who your organization serves</a:t>
            </a:r>
          </a:p>
          <a:p>
            <a:pPr lvl="1"/>
            <a:r>
              <a:rPr lang="en-US" dirty="0"/>
              <a:t>Effects of xenophobia in discourse about the pandemic </a:t>
            </a:r>
          </a:p>
          <a:p>
            <a:pPr lvl="1"/>
            <a:r>
              <a:rPr lang="en-US" dirty="0"/>
              <a:t>Discourse in the media and/or among political actors about the pandemic </a:t>
            </a:r>
          </a:p>
          <a:p>
            <a:r>
              <a:rPr lang="en-US" dirty="0"/>
              <a:t>Reflection Format Options:</a:t>
            </a:r>
          </a:p>
          <a:p>
            <a:pPr lvl="1"/>
            <a:r>
              <a:rPr lang="en-US" dirty="0"/>
              <a:t>Discussion boards</a:t>
            </a:r>
          </a:p>
          <a:p>
            <a:pPr lvl="1"/>
            <a:r>
              <a:rPr lang="en-US" dirty="0"/>
              <a:t>Class discussions via zoom</a:t>
            </a:r>
          </a:p>
          <a:p>
            <a:pPr lvl="1"/>
            <a:r>
              <a:rPr lang="en-US" dirty="0"/>
              <a:t>E-Journals</a:t>
            </a:r>
          </a:p>
          <a:p>
            <a:pPr lvl="1"/>
            <a:r>
              <a:rPr lang="en-US" dirty="0"/>
              <a:t>Research papers</a:t>
            </a:r>
          </a:p>
          <a:p>
            <a:pPr lvl="1"/>
            <a:r>
              <a:rPr lang="en-US" dirty="0"/>
              <a:t>Videos</a:t>
            </a:r>
          </a:p>
          <a:p>
            <a:pPr lvl="1"/>
            <a:r>
              <a:rPr lang="en-US" dirty="0"/>
              <a:t>Blog posts</a:t>
            </a:r>
          </a:p>
          <a:p>
            <a:pPr lvl="1"/>
            <a:r>
              <a:rPr lang="en-US" dirty="0"/>
              <a:t>Posts to a course social media page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25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9735</TotalTime>
  <Words>360</Words>
  <Application>Microsoft Macintosh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 Boardroom</vt:lpstr>
      <vt:lpstr>Course modifications for virtual service-learning &amp; community engagement </vt:lpstr>
      <vt:lpstr>Transitioning from Direct to Indirect Service</vt:lpstr>
      <vt:lpstr>General Ideas for Indirect Service</vt:lpstr>
      <vt:lpstr>Reflection Ideas: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Service-Learning Course Modifications</dc:title>
  <dc:creator>Delshad, Ashlie B.</dc:creator>
  <cp:lastModifiedBy>Frontino, Pamela</cp:lastModifiedBy>
  <cp:revision>5</cp:revision>
  <dcterms:created xsi:type="dcterms:W3CDTF">2020-03-20T15:02:02Z</dcterms:created>
  <dcterms:modified xsi:type="dcterms:W3CDTF">2020-07-30T13:59:14Z</dcterms:modified>
</cp:coreProperties>
</file>