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68" r:id="rId5"/>
  </p:sldMasterIdLst>
  <p:notesMasterIdLst>
    <p:notesMasterId r:id="rId13"/>
  </p:notesMasterIdLst>
  <p:sldIdLst>
    <p:sldId id="330" r:id="rId6"/>
    <p:sldId id="461" r:id="rId7"/>
    <p:sldId id="463" r:id="rId8"/>
    <p:sldId id="512" r:id="rId9"/>
    <p:sldId id="466" r:id="rId10"/>
    <p:sldId id="470" r:id="rId11"/>
    <p:sldId id="507" r:id="rId12"/>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4563"/>
    <a:srgbClr val="361157"/>
    <a:srgbClr val="D8A425"/>
    <a:srgbClr val="FFE79B"/>
    <a:srgbClr val="46166C"/>
    <a:srgbClr val="C4B6FA"/>
    <a:srgbClr val="3B3B3B"/>
    <a:srgbClr val="7C7C7C"/>
    <a:srgbClr val="461E64"/>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15A742-250C-406B-B9DA-A3A4DC3CC55D}" v="10" dt="2025-02-11T18:35:31.071"/>
    <p1510:client id="{DC162696-C8BE-4ED0-A3D8-65C70FD68488}" v="23" dt="2025-02-12T19:49:16.0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6" autoAdjust="0"/>
    <p:restoredTop sz="83151" autoAdjust="0"/>
  </p:normalViewPr>
  <p:slideViewPr>
    <p:cSldViewPr>
      <p:cViewPr varScale="1">
        <p:scale>
          <a:sx n="112" d="100"/>
          <a:sy n="112" d="100"/>
        </p:scale>
        <p:origin x="762"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DFDD46F-5E4F-48EA-9A6E-CE47BD4706E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E54C4DEF-9546-4E3A-9B8F-0395FEB2A9A3}"/>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panose="020B0604020202020204" pitchFamily="34" charset="0"/>
              </a:defRPr>
            </a:lvl1pPr>
          </a:lstStyle>
          <a:p>
            <a:fld id="{ABEC868E-0213-48B3-A4BF-B9EE6CCD8A8A}" type="datetimeFigureOut">
              <a:rPr lang="en-US" altLang="en-US"/>
              <a:pPr/>
              <a:t>2/12/2025</a:t>
            </a:fld>
            <a:endParaRPr lang="en-US" altLang="en-US"/>
          </a:p>
        </p:txBody>
      </p:sp>
      <p:sp>
        <p:nvSpPr>
          <p:cNvPr id="4" name="Slide Image Placeholder 3">
            <a:extLst>
              <a:ext uri="{FF2B5EF4-FFF2-40B4-BE49-F238E27FC236}">
                <a16:creationId xmlns:a16="http://schemas.microsoft.com/office/drawing/2014/main" id="{4678CD52-5302-446F-ADFB-0C19A5DD283B}"/>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235B121-B7A4-495B-8D91-DA48064C731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732F211-FD51-4973-8494-8913AFFE0B6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EB8D0901-1CA2-4A21-911B-E1EE676A33E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fld id="{96658E82-0C68-4F30-8885-B6BBC8B4F81A}" type="slidenum">
              <a:rPr lang="en-US" altLang="en-US"/>
              <a:pPr/>
              <a:t>‹#›</a:t>
            </a:fld>
            <a:endParaRPr lang="en-US" altLang="en-US"/>
          </a:p>
        </p:txBody>
      </p:sp>
    </p:spTree>
    <p:extLst>
      <p:ext uri="{BB962C8B-B14F-4D97-AF65-F5344CB8AC3E}">
        <p14:creationId xmlns:p14="http://schemas.microsoft.com/office/powerpoint/2010/main" val="20190027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A009B693-24AE-46F6-B3E3-F7B51373E4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27D018A5-D84B-4DB7-AF5B-B06487C8D8DD}"/>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5363" name="Slide Number Placeholder 3">
            <a:extLst>
              <a:ext uri="{FF2B5EF4-FFF2-40B4-BE49-F238E27FC236}">
                <a16:creationId xmlns:a16="http://schemas.microsoft.com/office/drawing/2014/main" id="{2EF4F7C0-8FC0-4340-9C64-86E822D753C4}"/>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94CBD1C2-6272-45F3-82DD-AE6FD83353E8}" type="slidenum">
              <a:rPr lang="en-US" altLang="en-US" sz="1200">
                <a:solidFill>
                  <a:srgbClr val="000000"/>
                </a:solidFill>
              </a:rPr>
              <a:pPr/>
              <a:t>1</a:t>
            </a:fld>
            <a:endParaRPr lang="en-US" altLang="en-US" sz="1200">
              <a:solidFill>
                <a:srgbClr val="000000"/>
              </a:solidFill>
            </a:endParaRPr>
          </a:p>
        </p:txBody>
      </p:sp>
    </p:spTree>
    <p:extLst>
      <p:ext uri="{BB962C8B-B14F-4D97-AF65-F5344CB8AC3E}">
        <p14:creationId xmlns:p14="http://schemas.microsoft.com/office/powerpoint/2010/main" val="844171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It is challenging to begin an internship or job search without knowing a few things about your career goals. You may not be able to answer all of these questions and that is okay. Start reflecting on those you can answer and exploring those question that you are unsure about. A base level of self-reflection will make your search process easier. </a:t>
            </a:r>
          </a:p>
        </p:txBody>
      </p:sp>
      <p:sp>
        <p:nvSpPr>
          <p:cNvPr id="4" name="Slide Number Placeholder 3"/>
          <p:cNvSpPr>
            <a:spLocks noGrp="1"/>
          </p:cNvSpPr>
          <p:nvPr>
            <p:ph type="sldNum" sz="quarter" idx="5"/>
          </p:nvPr>
        </p:nvSpPr>
        <p:spPr/>
        <p:txBody>
          <a:bodyPr/>
          <a:lstStyle/>
          <a:p>
            <a:fld id="{96658E82-0C68-4F30-8885-B6BBC8B4F81A}" type="slidenum">
              <a:rPr lang="en-US" altLang="en-US" smtClean="0"/>
              <a:pPr/>
              <a:t>2</a:t>
            </a:fld>
            <a:endParaRPr lang="en-US" altLang="en-US"/>
          </a:p>
        </p:txBody>
      </p:sp>
    </p:spTree>
    <p:extLst>
      <p:ext uri="{BB962C8B-B14F-4D97-AF65-F5344CB8AC3E}">
        <p14:creationId xmlns:p14="http://schemas.microsoft.com/office/powerpoint/2010/main" val="1757263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Let’s talk about the two categories where job search methods fall into. First, are reactive search methods. This is where you are reactive to an opportunity that is available and publicly posted. For this method it is good to use a mix of sources from large scale job board to direct company human resources pages. You can also explore where past WCU graduates have found work and research those employers for any current opportunities. </a:t>
            </a:r>
          </a:p>
          <a:p>
            <a:endParaRPr lang="en-US" dirty="0"/>
          </a:p>
          <a:p>
            <a:r>
              <a:rPr lang="en-US" dirty="0"/>
              <a:t>Most people spend the majority of their search using reactive methods. While they are necessary, they should not be the only method you use and should be balanced with Proactive Methods. </a:t>
            </a:r>
          </a:p>
        </p:txBody>
      </p:sp>
      <p:sp>
        <p:nvSpPr>
          <p:cNvPr id="4" name="Slide Number Placeholder 3"/>
          <p:cNvSpPr>
            <a:spLocks noGrp="1"/>
          </p:cNvSpPr>
          <p:nvPr>
            <p:ph type="sldNum" sz="quarter" idx="5"/>
          </p:nvPr>
        </p:nvSpPr>
        <p:spPr/>
        <p:txBody>
          <a:bodyPr/>
          <a:lstStyle/>
          <a:p>
            <a:fld id="{96658E82-0C68-4F30-8885-B6BBC8B4F81A}" type="slidenum">
              <a:rPr lang="en-US" altLang="en-US" smtClean="0"/>
              <a:pPr/>
              <a:t>3</a:t>
            </a:fld>
            <a:endParaRPr lang="en-US" altLang="en-US"/>
          </a:p>
        </p:txBody>
      </p:sp>
    </p:spTree>
    <p:extLst>
      <p:ext uri="{BB962C8B-B14F-4D97-AF65-F5344CB8AC3E}">
        <p14:creationId xmlns:p14="http://schemas.microsoft.com/office/powerpoint/2010/main" val="2761952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Proactive methods are grounded in the idea that making connections with people can create a stronger lead to openings (some that may not even be publicly posted) and allow your personal story or brand to make more of an impact (being more than just a resume in a large stack). As you can see these methods are creating opportunity to make career connections and network. The great thing about proactive methods are they are helpful not just for your current search but for you continued career development and future searches. </a:t>
            </a:r>
          </a:p>
        </p:txBody>
      </p:sp>
      <p:sp>
        <p:nvSpPr>
          <p:cNvPr id="4" name="Slide Number Placeholder 3"/>
          <p:cNvSpPr>
            <a:spLocks noGrp="1"/>
          </p:cNvSpPr>
          <p:nvPr>
            <p:ph type="sldNum" sz="quarter" idx="5"/>
          </p:nvPr>
        </p:nvSpPr>
        <p:spPr/>
        <p:txBody>
          <a:bodyPr/>
          <a:lstStyle/>
          <a:p>
            <a:fld id="{96658E82-0C68-4F30-8885-B6BBC8B4F81A}" type="slidenum">
              <a:rPr lang="en-US" altLang="en-US" smtClean="0"/>
              <a:pPr/>
              <a:t>4</a:t>
            </a:fld>
            <a:endParaRPr lang="en-US" altLang="en-US"/>
          </a:p>
        </p:txBody>
      </p:sp>
    </p:spTree>
    <p:extLst>
      <p:ext uri="{BB962C8B-B14F-4D97-AF65-F5344CB8AC3E}">
        <p14:creationId xmlns:p14="http://schemas.microsoft.com/office/powerpoint/2010/main" val="2371113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a:cs typeface="Calibri"/>
              </a:rPr>
              <a:t>Script: A few things to keep in mind as you search:</a:t>
            </a:r>
          </a:p>
          <a:p>
            <a:pPr marL="171450" indent="-171450">
              <a:buFont typeface="Arial"/>
              <a:buChar char="•"/>
            </a:pPr>
            <a:r>
              <a:rPr lang="en-US" dirty="0">
                <a:ea typeface="ＭＳ Ｐゴシック"/>
                <a:cs typeface="Calibri"/>
              </a:rPr>
              <a:t>Good organization will help. You will be managing your access to a lot of different websites, connecting with many new people, and handling various communications happening all at once. Find your personal way to maintain your contacts, deadlines, and other items.</a:t>
            </a:r>
          </a:p>
          <a:p>
            <a:pPr marL="171450" indent="-171450">
              <a:buFont typeface="Arial"/>
              <a:buChar char="•"/>
            </a:pPr>
            <a:r>
              <a:rPr lang="en-US" dirty="0">
                <a:ea typeface="ＭＳ Ｐゴシック"/>
                <a:cs typeface="Calibri"/>
              </a:rPr>
              <a:t>Make sure you are keeping track of emails and phone calls/voicemails in order to quickly response to things related to the search and interviews</a:t>
            </a:r>
          </a:p>
          <a:p>
            <a:pPr marL="171450" indent="-171450">
              <a:buFont typeface="Arial"/>
              <a:buChar char="•"/>
            </a:pPr>
            <a:r>
              <a:rPr lang="en-US" dirty="0">
                <a:ea typeface="ＭＳ Ｐゴシック"/>
                <a:cs typeface="Calibri"/>
              </a:rPr>
              <a:t>You will hear no before you hear yes. Try to keep a positive outlook and lean on your support system when you need to. </a:t>
            </a:r>
            <a:endParaRPr lang="en-US" dirty="0">
              <a:cs typeface="Calibri"/>
            </a:endParaRPr>
          </a:p>
        </p:txBody>
      </p:sp>
      <p:sp>
        <p:nvSpPr>
          <p:cNvPr id="4" name="Slide Number Placeholder 3"/>
          <p:cNvSpPr>
            <a:spLocks noGrp="1"/>
          </p:cNvSpPr>
          <p:nvPr>
            <p:ph type="sldNum" sz="quarter" idx="5"/>
          </p:nvPr>
        </p:nvSpPr>
        <p:spPr/>
        <p:txBody>
          <a:bodyPr/>
          <a:lstStyle/>
          <a:p>
            <a:fld id="{96658E82-0C68-4F30-8885-B6BBC8B4F81A}" type="slidenum">
              <a:rPr lang="en-US" altLang="en-US"/>
              <a:pPr/>
              <a:t>5</a:t>
            </a:fld>
            <a:endParaRPr lang="en-US" altLang="en-US"/>
          </a:p>
        </p:txBody>
      </p:sp>
    </p:spTree>
    <p:extLst>
      <p:ext uri="{BB962C8B-B14F-4D97-AF65-F5344CB8AC3E}">
        <p14:creationId xmlns:p14="http://schemas.microsoft.com/office/powerpoint/2010/main" val="2726146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A009B693-24AE-46F6-B3E3-F7B51373E4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27D018A5-D84B-4DB7-AF5B-B06487C8D8DD}"/>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Script: </a:t>
            </a:r>
          </a:p>
          <a:p>
            <a:pPr eaLnBrk="1" hangingPunct="1">
              <a:spcBef>
                <a:spcPct val="0"/>
              </a:spcBef>
            </a:pPr>
            <a:r>
              <a:rPr lang="en-US" altLang="en-US" dirty="0">
                <a:ea typeface="ＭＳ Ｐゴシック"/>
                <a:cs typeface="Calibri"/>
              </a:rPr>
              <a:t>In order to successfully search, you will need to prepare a resume/cover letter, practice interviews, and understand the job offer process. It is more than just applying to things online. Remember the career center can help with all of these items AND their services are available to you as a WCU alum.</a:t>
            </a:r>
            <a:endParaRPr lang="en-US" altLang="en-US" dirty="0">
              <a:ea typeface="ＭＳ Ｐゴシック" panose="020B0600070205080204" pitchFamily="34" charset="-128"/>
              <a:cs typeface="Calibri"/>
            </a:endParaRPr>
          </a:p>
        </p:txBody>
      </p:sp>
      <p:sp>
        <p:nvSpPr>
          <p:cNvPr id="15363" name="Slide Number Placeholder 3">
            <a:extLst>
              <a:ext uri="{FF2B5EF4-FFF2-40B4-BE49-F238E27FC236}">
                <a16:creationId xmlns:a16="http://schemas.microsoft.com/office/drawing/2014/main" id="{2EF4F7C0-8FC0-4340-9C64-86E822D753C4}"/>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94CBD1C2-6272-45F3-82DD-AE6FD83353E8}" type="slidenum">
              <a:rPr lang="en-US" altLang="en-US" sz="1200">
                <a:solidFill>
                  <a:srgbClr val="000000"/>
                </a:solidFill>
              </a:rPr>
              <a:pPr/>
              <a:t>6</a:t>
            </a:fld>
            <a:endParaRPr lang="en-US" altLang="en-US" sz="1200">
              <a:solidFill>
                <a:srgbClr val="000000"/>
              </a:solidFill>
            </a:endParaRPr>
          </a:p>
        </p:txBody>
      </p:sp>
    </p:spTree>
    <p:extLst>
      <p:ext uri="{BB962C8B-B14F-4D97-AF65-F5344CB8AC3E}">
        <p14:creationId xmlns:p14="http://schemas.microsoft.com/office/powerpoint/2010/main" val="813841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Script:  </a:t>
            </a:r>
            <a:r>
              <a:rPr lang="en-US" dirty="0">
                <a:cs typeface="Calibri"/>
              </a:rPr>
              <a:t>Do not be overwhelmed! - YOU ARE NOT ALONE and visit the Career Development center for individualized help with any of your career needs. </a:t>
            </a:r>
          </a:p>
        </p:txBody>
      </p:sp>
      <p:sp>
        <p:nvSpPr>
          <p:cNvPr id="4" name="Slide Number Placeholder 3"/>
          <p:cNvSpPr>
            <a:spLocks noGrp="1"/>
          </p:cNvSpPr>
          <p:nvPr>
            <p:ph type="sldNum" sz="quarter" idx="10"/>
          </p:nvPr>
        </p:nvSpPr>
        <p:spPr/>
        <p:txBody>
          <a:bodyPr/>
          <a:lstStyle/>
          <a:p>
            <a:fld id="{4F68F9B7-48E6-1943-BD13-50A80396415F}" type="slidenum">
              <a:rPr lang="en-US" smtClean="0"/>
              <a:t>7</a:t>
            </a:fld>
            <a:endParaRPr lang="en-US" dirty="0"/>
          </a:p>
        </p:txBody>
      </p:sp>
    </p:spTree>
    <p:extLst>
      <p:ext uri="{BB962C8B-B14F-4D97-AF65-F5344CB8AC3E}">
        <p14:creationId xmlns:p14="http://schemas.microsoft.com/office/powerpoint/2010/main" val="2208295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99103573-2A2D-409E-B2D0-EC8AC79A9F97}"/>
              </a:ext>
            </a:extLst>
          </p:cNvPr>
          <p:cNvSpPr>
            <a:spLocks noGrp="1"/>
          </p:cNvSpPr>
          <p:nvPr>
            <p:ph type="dt" sz="half" idx="10"/>
          </p:nvPr>
        </p:nvSpPr>
        <p:spPr/>
        <p:txBody>
          <a:bodyPr/>
          <a:lstStyle>
            <a:lvl1pPr>
              <a:defRPr/>
            </a:lvl1pPr>
          </a:lstStyle>
          <a:p>
            <a:fld id="{BC782CB7-BE95-4D49-86C0-F059AA242819}" type="datetimeFigureOut">
              <a:rPr lang="en-US" altLang="en-US"/>
              <a:pPr/>
              <a:t>2/12/2025</a:t>
            </a:fld>
            <a:endParaRPr lang="en-US" altLang="en-US"/>
          </a:p>
        </p:txBody>
      </p:sp>
      <p:sp>
        <p:nvSpPr>
          <p:cNvPr id="5" name="Footer Placeholder 4">
            <a:extLst>
              <a:ext uri="{FF2B5EF4-FFF2-40B4-BE49-F238E27FC236}">
                <a16:creationId xmlns:a16="http://schemas.microsoft.com/office/drawing/2014/main" id="{6ED10148-0920-4081-907C-757F59EF2CD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263033C-C795-4FB8-94C8-9C0BD38A0B37}"/>
              </a:ext>
            </a:extLst>
          </p:cNvPr>
          <p:cNvSpPr>
            <a:spLocks noGrp="1"/>
          </p:cNvSpPr>
          <p:nvPr>
            <p:ph type="sldNum" sz="quarter" idx="12"/>
          </p:nvPr>
        </p:nvSpPr>
        <p:spPr/>
        <p:txBody>
          <a:bodyPr/>
          <a:lstStyle>
            <a:lvl1pPr>
              <a:defRPr/>
            </a:lvl1pPr>
          </a:lstStyle>
          <a:p>
            <a:fld id="{E1AD2A36-DC05-445F-8D5C-A0448AA779CD}" type="slidenum">
              <a:rPr lang="en-US" altLang="en-US"/>
              <a:pPr/>
              <a:t>‹#›</a:t>
            </a:fld>
            <a:endParaRPr lang="en-US" altLang="en-US"/>
          </a:p>
        </p:txBody>
      </p:sp>
    </p:spTree>
    <p:extLst>
      <p:ext uri="{BB962C8B-B14F-4D97-AF65-F5344CB8AC3E}">
        <p14:creationId xmlns:p14="http://schemas.microsoft.com/office/powerpoint/2010/main" val="1300349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DB298B-0785-44FC-9406-850C10B7FC9B}"/>
              </a:ext>
            </a:extLst>
          </p:cNvPr>
          <p:cNvSpPr>
            <a:spLocks noGrp="1"/>
          </p:cNvSpPr>
          <p:nvPr>
            <p:ph type="dt" sz="half" idx="10"/>
          </p:nvPr>
        </p:nvSpPr>
        <p:spPr/>
        <p:txBody>
          <a:bodyPr/>
          <a:lstStyle>
            <a:lvl1pPr>
              <a:defRPr/>
            </a:lvl1pPr>
          </a:lstStyle>
          <a:p>
            <a:fld id="{1F67EE64-D279-4FD8-86A5-6F4812DDDF99}" type="datetimeFigureOut">
              <a:rPr lang="en-US" altLang="en-US"/>
              <a:pPr/>
              <a:t>2/12/2025</a:t>
            </a:fld>
            <a:endParaRPr lang="en-US" altLang="en-US"/>
          </a:p>
        </p:txBody>
      </p:sp>
      <p:sp>
        <p:nvSpPr>
          <p:cNvPr id="5" name="Footer Placeholder 4">
            <a:extLst>
              <a:ext uri="{FF2B5EF4-FFF2-40B4-BE49-F238E27FC236}">
                <a16:creationId xmlns:a16="http://schemas.microsoft.com/office/drawing/2014/main" id="{1F0F9DC2-E9E7-460F-B0A7-3724FA05BC4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463420C-7085-4285-89FE-84018D735819}"/>
              </a:ext>
            </a:extLst>
          </p:cNvPr>
          <p:cNvSpPr>
            <a:spLocks noGrp="1"/>
          </p:cNvSpPr>
          <p:nvPr>
            <p:ph type="sldNum" sz="quarter" idx="12"/>
          </p:nvPr>
        </p:nvSpPr>
        <p:spPr/>
        <p:txBody>
          <a:bodyPr/>
          <a:lstStyle>
            <a:lvl1pPr>
              <a:defRPr/>
            </a:lvl1pPr>
          </a:lstStyle>
          <a:p>
            <a:fld id="{7CB6704E-75B4-4D7C-9151-2E39C2BB69E7}" type="slidenum">
              <a:rPr lang="en-US" altLang="en-US"/>
              <a:pPr/>
              <a:t>‹#›</a:t>
            </a:fld>
            <a:endParaRPr lang="en-US" altLang="en-US"/>
          </a:p>
        </p:txBody>
      </p:sp>
    </p:spTree>
    <p:extLst>
      <p:ext uri="{BB962C8B-B14F-4D97-AF65-F5344CB8AC3E}">
        <p14:creationId xmlns:p14="http://schemas.microsoft.com/office/powerpoint/2010/main" val="3322883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348CD4-3AA2-4B1C-A53E-ED4582718EB0}"/>
              </a:ext>
            </a:extLst>
          </p:cNvPr>
          <p:cNvSpPr>
            <a:spLocks noGrp="1"/>
          </p:cNvSpPr>
          <p:nvPr>
            <p:ph type="dt" sz="half" idx="10"/>
          </p:nvPr>
        </p:nvSpPr>
        <p:spPr/>
        <p:txBody>
          <a:bodyPr/>
          <a:lstStyle>
            <a:lvl1pPr>
              <a:defRPr/>
            </a:lvl1pPr>
          </a:lstStyle>
          <a:p>
            <a:fld id="{2F937A56-0F8D-44BD-96F4-B83631A59E9B}" type="datetimeFigureOut">
              <a:rPr lang="en-US" altLang="en-US"/>
              <a:pPr/>
              <a:t>2/12/2025</a:t>
            </a:fld>
            <a:endParaRPr lang="en-US" altLang="en-US"/>
          </a:p>
        </p:txBody>
      </p:sp>
      <p:sp>
        <p:nvSpPr>
          <p:cNvPr id="5" name="Footer Placeholder 4">
            <a:extLst>
              <a:ext uri="{FF2B5EF4-FFF2-40B4-BE49-F238E27FC236}">
                <a16:creationId xmlns:a16="http://schemas.microsoft.com/office/drawing/2014/main" id="{40AE19B1-7861-4B3E-8841-8CA5E3C400C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4226293-D5F4-4C2D-BD0B-A023C5FCB943}"/>
              </a:ext>
            </a:extLst>
          </p:cNvPr>
          <p:cNvSpPr>
            <a:spLocks noGrp="1"/>
          </p:cNvSpPr>
          <p:nvPr>
            <p:ph type="sldNum" sz="quarter" idx="12"/>
          </p:nvPr>
        </p:nvSpPr>
        <p:spPr/>
        <p:txBody>
          <a:bodyPr/>
          <a:lstStyle>
            <a:lvl1pPr>
              <a:defRPr/>
            </a:lvl1pPr>
          </a:lstStyle>
          <a:p>
            <a:fld id="{073A6E23-00BB-4A89-ACE1-B3E6150FA385}" type="slidenum">
              <a:rPr lang="en-US" altLang="en-US"/>
              <a:pPr/>
              <a:t>‹#›</a:t>
            </a:fld>
            <a:endParaRPr lang="en-US" altLang="en-US"/>
          </a:p>
        </p:txBody>
      </p:sp>
    </p:spTree>
    <p:extLst>
      <p:ext uri="{BB962C8B-B14F-4D97-AF65-F5344CB8AC3E}">
        <p14:creationId xmlns:p14="http://schemas.microsoft.com/office/powerpoint/2010/main" val="2452820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C081A9-DCC2-4F4D-AF1C-110965D38CA2}"/>
              </a:ext>
            </a:extLst>
          </p:cNvPr>
          <p:cNvSpPr>
            <a:spLocks noGrp="1"/>
          </p:cNvSpPr>
          <p:nvPr>
            <p:ph type="dt" sz="half" idx="10"/>
          </p:nvPr>
        </p:nvSpPr>
        <p:spPr/>
        <p:txBody>
          <a:bodyPr/>
          <a:lstStyle>
            <a:lvl1pPr>
              <a:defRPr/>
            </a:lvl1pPr>
          </a:lstStyle>
          <a:p>
            <a:fld id="{EC45BE08-0742-4A60-B03F-D8FD4582287E}" type="datetimeFigureOut">
              <a:rPr lang="en-US" altLang="en-US"/>
              <a:pPr/>
              <a:t>2/12/2025</a:t>
            </a:fld>
            <a:endParaRPr lang="en-US" altLang="en-US"/>
          </a:p>
        </p:txBody>
      </p:sp>
      <p:sp>
        <p:nvSpPr>
          <p:cNvPr id="5" name="Footer Placeholder 4">
            <a:extLst>
              <a:ext uri="{FF2B5EF4-FFF2-40B4-BE49-F238E27FC236}">
                <a16:creationId xmlns:a16="http://schemas.microsoft.com/office/drawing/2014/main" id="{29016C91-7523-4045-8BFF-571FEF5CFB1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1B98A54-06B4-46A8-A7CA-4D0FE8AA8905}"/>
              </a:ext>
            </a:extLst>
          </p:cNvPr>
          <p:cNvSpPr>
            <a:spLocks noGrp="1"/>
          </p:cNvSpPr>
          <p:nvPr>
            <p:ph type="sldNum" sz="quarter" idx="12"/>
          </p:nvPr>
        </p:nvSpPr>
        <p:spPr/>
        <p:txBody>
          <a:bodyPr/>
          <a:lstStyle>
            <a:lvl1pPr>
              <a:defRPr/>
            </a:lvl1pPr>
          </a:lstStyle>
          <a:p>
            <a:fld id="{12F842AC-E6F6-4BC2-8618-69C6D929C6A8}" type="slidenum">
              <a:rPr lang="en-US" altLang="en-US"/>
              <a:pPr/>
              <a:t>‹#›</a:t>
            </a:fld>
            <a:endParaRPr lang="en-US" altLang="en-US"/>
          </a:p>
        </p:txBody>
      </p:sp>
    </p:spTree>
    <p:extLst>
      <p:ext uri="{BB962C8B-B14F-4D97-AF65-F5344CB8AC3E}">
        <p14:creationId xmlns:p14="http://schemas.microsoft.com/office/powerpoint/2010/main" val="202524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B3C04F-B01E-421A-B356-2B85D1504B51}"/>
              </a:ext>
            </a:extLst>
          </p:cNvPr>
          <p:cNvSpPr>
            <a:spLocks noGrp="1"/>
          </p:cNvSpPr>
          <p:nvPr>
            <p:ph type="dt" sz="half" idx="10"/>
          </p:nvPr>
        </p:nvSpPr>
        <p:spPr/>
        <p:txBody>
          <a:bodyPr/>
          <a:lstStyle>
            <a:lvl1pPr>
              <a:defRPr/>
            </a:lvl1pPr>
          </a:lstStyle>
          <a:p>
            <a:fld id="{525958E4-0A03-4EE7-9441-C45B33AFDDFD}" type="datetimeFigureOut">
              <a:rPr lang="en-US" altLang="en-US"/>
              <a:pPr/>
              <a:t>2/12/2025</a:t>
            </a:fld>
            <a:endParaRPr lang="en-US" altLang="en-US"/>
          </a:p>
        </p:txBody>
      </p:sp>
      <p:sp>
        <p:nvSpPr>
          <p:cNvPr id="5" name="Footer Placeholder 4">
            <a:extLst>
              <a:ext uri="{FF2B5EF4-FFF2-40B4-BE49-F238E27FC236}">
                <a16:creationId xmlns:a16="http://schemas.microsoft.com/office/drawing/2014/main" id="{A3708178-C254-4FE1-9EE1-5F170792FAD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8FFA94A-DA0F-4C99-BCE8-3F735383301A}"/>
              </a:ext>
            </a:extLst>
          </p:cNvPr>
          <p:cNvSpPr>
            <a:spLocks noGrp="1"/>
          </p:cNvSpPr>
          <p:nvPr>
            <p:ph type="sldNum" sz="quarter" idx="12"/>
          </p:nvPr>
        </p:nvSpPr>
        <p:spPr/>
        <p:txBody>
          <a:bodyPr/>
          <a:lstStyle>
            <a:lvl1pPr>
              <a:defRPr/>
            </a:lvl1pPr>
          </a:lstStyle>
          <a:p>
            <a:fld id="{64602BC9-34BC-418D-832A-2F9A239C6A71}" type="slidenum">
              <a:rPr lang="en-US" altLang="en-US"/>
              <a:pPr/>
              <a:t>‹#›</a:t>
            </a:fld>
            <a:endParaRPr lang="en-US" altLang="en-US"/>
          </a:p>
        </p:txBody>
      </p:sp>
    </p:spTree>
    <p:extLst>
      <p:ext uri="{BB962C8B-B14F-4D97-AF65-F5344CB8AC3E}">
        <p14:creationId xmlns:p14="http://schemas.microsoft.com/office/powerpoint/2010/main" val="3298799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D1E04ED-CCE0-4C48-A00F-D038A8C8C808}"/>
              </a:ext>
            </a:extLst>
          </p:cNvPr>
          <p:cNvSpPr>
            <a:spLocks noGrp="1"/>
          </p:cNvSpPr>
          <p:nvPr>
            <p:ph type="dt" sz="half" idx="10"/>
          </p:nvPr>
        </p:nvSpPr>
        <p:spPr/>
        <p:txBody>
          <a:bodyPr/>
          <a:lstStyle>
            <a:lvl1pPr>
              <a:defRPr/>
            </a:lvl1pPr>
          </a:lstStyle>
          <a:p>
            <a:fld id="{70AA054D-4C94-4ADC-9259-B7EC73FE9C8F}" type="datetimeFigureOut">
              <a:rPr lang="en-US" altLang="en-US"/>
              <a:pPr/>
              <a:t>2/12/2025</a:t>
            </a:fld>
            <a:endParaRPr lang="en-US" altLang="en-US"/>
          </a:p>
        </p:txBody>
      </p:sp>
      <p:sp>
        <p:nvSpPr>
          <p:cNvPr id="6" name="Footer Placeholder 4">
            <a:extLst>
              <a:ext uri="{FF2B5EF4-FFF2-40B4-BE49-F238E27FC236}">
                <a16:creationId xmlns:a16="http://schemas.microsoft.com/office/drawing/2014/main" id="{0101BDF6-F8FB-4A3A-B275-C4A17583035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66B0DE2-577A-4AE2-8E46-454B2DA01D9D}"/>
              </a:ext>
            </a:extLst>
          </p:cNvPr>
          <p:cNvSpPr>
            <a:spLocks noGrp="1"/>
          </p:cNvSpPr>
          <p:nvPr>
            <p:ph type="sldNum" sz="quarter" idx="12"/>
          </p:nvPr>
        </p:nvSpPr>
        <p:spPr/>
        <p:txBody>
          <a:bodyPr/>
          <a:lstStyle>
            <a:lvl1pPr>
              <a:defRPr/>
            </a:lvl1pPr>
          </a:lstStyle>
          <a:p>
            <a:fld id="{19EFF062-F775-4AE5-A273-26139BEBA01E}" type="slidenum">
              <a:rPr lang="en-US" altLang="en-US"/>
              <a:pPr/>
              <a:t>‹#›</a:t>
            </a:fld>
            <a:endParaRPr lang="en-US" altLang="en-US"/>
          </a:p>
        </p:txBody>
      </p:sp>
    </p:spTree>
    <p:extLst>
      <p:ext uri="{BB962C8B-B14F-4D97-AF65-F5344CB8AC3E}">
        <p14:creationId xmlns:p14="http://schemas.microsoft.com/office/powerpoint/2010/main" val="3292981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36ED3ED-C0B1-41FD-9B26-1FBD65BB6AC7}"/>
              </a:ext>
            </a:extLst>
          </p:cNvPr>
          <p:cNvSpPr>
            <a:spLocks noGrp="1"/>
          </p:cNvSpPr>
          <p:nvPr>
            <p:ph type="dt" sz="half" idx="10"/>
          </p:nvPr>
        </p:nvSpPr>
        <p:spPr/>
        <p:txBody>
          <a:bodyPr/>
          <a:lstStyle>
            <a:lvl1pPr>
              <a:defRPr/>
            </a:lvl1pPr>
          </a:lstStyle>
          <a:p>
            <a:fld id="{4F885544-4B05-4973-84EF-292240672C2B}" type="datetimeFigureOut">
              <a:rPr lang="en-US" altLang="en-US"/>
              <a:pPr/>
              <a:t>2/12/2025</a:t>
            </a:fld>
            <a:endParaRPr lang="en-US" altLang="en-US"/>
          </a:p>
        </p:txBody>
      </p:sp>
      <p:sp>
        <p:nvSpPr>
          <p:cNvPr id="8" name="Footer Placeholder 4">
            <a:extLst>
              <a:ext uri="{FF2B5EF4-FFF2-40B4-BE49-F238E27FC236}">
                <a16:creationId xmlns:a16="http://schemas.microsoft.com/office/drawing/2014/main" id="{28D76E87-EE20-4785-B972-5CE724C6A65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9F529E3-E04E-4C48-A3F3-C40CFDBAF0FD}"/>
              </a:ext>
            </a:extLst>
          </p:cNvPr>
          <p:cNvSpPr>
            <a:spLocks noGrp="1"/>
          </p:cNvSpPr>
          <p:nvPr>
            <p:ph type="sldNum" sz="quarter" idx="12"/>
          </p:nvPr>
        </p:nvSpPr>
        <p:spPr/>
        <p:txBody>
          <a:bodyPr/>
          <a:lstStyle>
            <a:lvl1pPr>
              <a:defRPr/>
            </a:lvl1pPr>
          </a:lstStyle>
          <a:p>
            <a:fld id="{4E9EA6AB-49FD-415B-A0BF-91A740E8ECE7}" type="slidenum">
              <a:rPr lang="en-US" altLang="en-US"/>
              <a:pPr/>
              <a:t>‹#›</a:t>
            </a:fld>
            <a:endParaRPr lang="en-US" altLang="en-US"/>
          </a:p>
        </p:txBody>
      </p:sp>
    </p:spTree>
    <p:extLst>
      <p:ext uri="{BB962C8B-B14F-4D97-AF65-F5344CB8AC3E}">
        <p14:creationId xmlns:p14="http://schemas.microsoft.com/office/powerpoint/2010/main" val="2725823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26E6FEE-7908-4FBC-AEC0-08B437133223}"/>
              </a:ext>
            </a:extLst>
          </p:cNvPr>
          <p:cNvSpPr>
            <a:spLocks noGrp="1"/>
          </p:cNvSpPr>
          <p:nvPr>
            <p:ph type="dt" sz="half" idx="10"/>
          </p:nvPr>
        </p:nvSpPr>
        <p:spPr/>
        <p:txBody>
          <a:bodyPr/>
          <a:lstStyle>
            <a:lvl1pPr>
              <a:defRPr/>
            </a:lvl1pPr>
          </a:lstStyle>
          <a:p>
            <a:fld id="{BD96676D-6E61-43AE-ACFE-F0EC72EA4A20}" type="datetimeFigureOut">
              <a:rPr lang="en-US" altLang="en-US"/>
              <a:pPr/>
              <a:t>2/12/2025</a:t>
            </a:fld>
            <a:endParaRPr lang="en-US" altLang="en-US"/>
          </a:p>
        </p:txBody>
      </p:sp>
      <p:sp>
        <p:nvSpPr>
          <p:cNvPr id="4" name="Footer Placeholder 4">
            <a:extLst>
              <a:ext uri="{FF2B5EF4-FFF2-40B4-BE49-F238E27FC236}">
                <a16:creationId xmlns:a16="http://schemas.microsoft.com/office/drawing/2014/main" id="{49B83DA1-9706-495D-9512-88CE67F55A7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95362E7-7296-4ED5-AF73-10BB5D27EEC1}"/>
              </a:ext>
            </a:extLst>
          </p:cNvPr>
          <p:cNvSpPr>
            <a:spLocks noGrp="1"/>
          </p:cNvSpPr>
          <p:nvPr>
            <p:ph type="sldNum" sz="quarter" idx="12"/>
          </p:nvPr>
        </p:nvSpPr>
        <p:spPr/>
        <p:txBody>
          <a:bodyPr/>
          <a:lstStyle>
            <a:lvl1pPr>
              <a:defRPr/>
            </a:lvl1pPr>
          </a:lstStyle>
          <a:p>
            <a:fld id="{F9284CE4-96B6-450D-81CB-4A0492E7AFF2}" type="slidenum">
              <a:rPr lang="en-US" altLang="en-US"/>
              <a:pPr/>
              <a:t>‹#›</a:t>
            </a:fld>
            <a:endParaRPr lang="en-US" altLang="en-US"/>
          </a:p>
        </p:txBody>
      </p:sp>
    </p:spTree>
    <p:extLst>
      <p:ext uri="{BB962C8B-B14F-4D97-AF65-F5344CB8AC3E}">
        <p14:creationId xmlns:p14="http://schemas.microsoft.com/office/powerpoint/2010/main" val="995931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5D0EC24-D052-4B50-BA9B-E28E35477147}"/>
              </a:ext>
            </a:extLst>
          </p:cNvPr>
          <p:cNvSpPr>
            <a:spLocks noGrp="1"/>
          </p:cNvSpPr>
          <p:nvPr>
            <p:ph type="dt" sz="half" idx="10"/>
          </p:nvPr>
        </p:nvSpPr>
        <p:spPr/>
        <p:txBody>
          <a:bodyPr/>
          <a:lstStyle>
            <a:lvl1pPr>
              <a:defRPr/>
            </a:lvl1pPr>
          </a:lstStyle>
          <a:p>
            <a:fld id="{7E1A3122-C81E-476A-8603-CDEC8FCE26F9}" type="datetimeFigureOut">
              <a:rPr lang="en-US" altLang="en-US"/>
              <a:pPr/>
              <a:t>2/12/2025</a:t>
            </a:fld>
            <a:endParaRPr lang="en-US" altLang="en-US"/>
          </a:p>
        </p:txBody>
      </p:sp>
      <p:sp>
        <p:nvSpPr>
          <p:cNvPr id="3" name="Footer Placeholder 4">
            <a:extLst>
              <a:ext uri="{FF2B5EF4-FFF2-40B4-BE49-F238E27FC236}">
                <a16:creationId xmlns:a16="http://schemas.microsoft.com/office/drawing/2014/main" id="{36E06AF0-3B74-4399-AFC1-FBFE20ECFD7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52A8A16-AEE8-4BF8-9509-C1333216D22B}"/>
              </a:ext>
            </a:extLst>
          </p:cNvPr>
          <p:cNvSpPr>
            <a:spLocks noGrp="1"/>
          </p:cNvSpPr>
          <p:nvPr>
            <p:ph type="sldNum" sz="quarter" idx="12"/>
          </p:nvPr>
        </p:nvSpPr>
        <p:spPr/>
        <p:txBody>
          <a:bodyPr/>
          <a:lstStyle>
            <a:lvl1pPr>
              <a:defRPr/>
            </a:lvl1pPr>
          </a:lstStyle>
          <a:p>
            <a:fld id="{55B1F833-F178-47E9-AB01-5AF33871E54A}" type="slidenum">
              <a:rPr lang="en-US" altLang="en-US"/>
              <a:pPr/>
              <a:t>‹#›</a:t>
            </a:fld>
            <a:endParaRPr lang="en-US" altLang="en-US"/>
          </a:p>
        </p:txBody>
      </p:sp>
    </p:spTree>
    <p:extLst>
      <p:ext uri="{BB962C8B-B14F-4D97-AF65-F5344CB8AC3E}">
        <p14:creationId xmlns:p14="http://schemas.microsoft.com/office/powerpoint/2010/main" val="2920300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FA38CA2-4AE8-4803-B436-90EE83D73997}"/>
              </a:ext>
            </a:extLst>
          </p:cNvPr>
          <p:cNvSpPr>
            <a:spLocks noGrp="1"/>
          </p:cNvSpPr>
          <p:nvPr>
            <p:ph type="dt" sz="half" idx="10"/>
          </p:nvPr>
        </p:nvSpPr>
        <p:spPr/>
        <p:txBody>
          <a:bodyPr/>
          <a:lstStyle>
            <a:lvl1pPr>
              <a:defRPr/>
            </a:lvl1pPr>
          </a:lstStyle>
          <a:p>
            <a:fld id="{2F267F15-4C8C-45F6-A2AC-FD00179E7C2C}" type="datetimeFigureOut">
              <a:rPr lang="en-US" altLang="en-US"/>
              <a:pPr/>
              <a:t>2/12/2025</a:t>
            </a:fld>
            <a:endParaRPr lang="en-US" altLang="en-US"/>
          </a:p>
        </p:txBody>
      </p:sp>
      <p:sp>
        <p:nvSpPr>
          <p:cNvPr id="6" name="Footer Placeholder 4">
            <a:extLst>
              <a:ext uri="{FF2B5EF4-FFF2-40B4-BE49-F238E27FC236}">
                <a16:creationId xmlns:a16="http://schemas.microsoft.com/office/drawing/2014/main" id="{FF64DF28-6EFF-4D18-8D49-3A5E4DFDD38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9D4A066-3A12-4C7A-8CB4-5C03FE9247B3}"/>
              </a:ext>
            </a:extLst>
          </p:cNvPr>
          <p:cNvSpPr>
            <a:spLocks noGrp="1"/>
          </p:cNvSpPr>
          <p:nvPr>
            <p:ph type="sldNum" sz="quarter" idx="12"/>
          </p:nvPr>
        </p:nvSpPr>
        <p:spPr/>
        <p:txBody>
          <a:bodyPr/>
          <a:lstStyle>
            <a:lvl1pPr>
              <a:defRPr/>
            </a:lvl1pPr>
          </a:lstStyle>
          <a:p>
            <a:fld id="{D1C430B5-2ACA-4570-BDDA-74D002DA63CC}" type="slidenum">
              <a:rPr lang="en-US" altLang="en-US"/>
              <a:pPr/>
              <a:t>‹#›</a:t>
            </a:fld>
            <a:endParaRPr lang="en-US" altLang="en-US"/>
          </a:p>
        </p:txBody>
      </p:sp>
    </p:spTree>
    <p:extLst>
      <p:ext uri="{BB962C8B-B14F-4D97-AF65-F5344CB8AC3E}">
        <p14:creationId xmlns:p14="http://schemas.microsoft.com/office/powerpoint/2010/main" val="479888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839EF9E-BE77-47F5-AB6F-69E3AB203166}"/>
              </a:ext>
            </a:extLst>
          </p:cNvPr>
          <p:cNvSpPr>
            <a:spLocks noGrp="1"/>
          </p:cNvSpPr>
          <p:nvPr>
            <p:ph type="dt" sz="half" idx="10"/>
          </p:nvPr>
        </p:nvSpPr>
        <p:spPr/>
        <p:txBody>
          <a:bodyPr/>
          <a:lstStyle>
            <a:lvl1pPr>
              <a:defRPr/>
            </a:lvl1pPr>
          </a:lstStyle>
          <a:p>
            <a:fld id="{F24C2A9E-72FF-4867-8F77-A6EA38CAE938}" type="datetimeFigureOut">
              <a:rPr lang="en-US" altLang="en-US"/>
              <a:pPr/>
              <a:t>2/12/2025</a:t>
            </a:fld>
            <a:endParaRPr lang="en-US" altLang="en-US"/>
          </a:p>
        </p:txBody>
      </p:sp>
      <p:sp>
        <p:nvSpPr>
          <p:cNvPr id="6" name="Footer Placeholder 4">
            <a:extLst>
              <a:ext uri="{FF2B5EF4-FFF2-40B4-BE49-F238E27FC236}">
                <a16:creationId xmlns:a16="http://schemas.microsoft.com/office/drawing/2014/main" id="{53B500D3-D2B7-4647-8188-409C3009DA1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02A0406-91C6-49D0-A621-AC49A66ABAED}"/>
              </a:ext>
            </a:extLst>
          </p:cNvPr>
          <p:cNvSpPr>
            <a:spLocks noGrp="1"/>
          </p:cNvSpPr>
          <p:nvPr>
            <p:ph type="sldNum" sz="quarter" idx="12"/>
          </p:nvPr>
        </p:nvSpPr>
        <p:spPr/>
        <p:txBody>
          <a:bodyPr/>
          <a:lstStyle>
            <a:lvl1pPr>
              <a:defRPr/>
            </a:lvl1pPr>
          </a:lstStyle>
          <a:p>
            <a:fld id="{2D3F4B3E-D1A0-448E-B122-58BCB3156F81}" type="slidenum">
              <a:rPr lang="en-US" altLang="en-US"/>
              <a:pPr/>
              <a:t>‹#›</a:t>
            </a:fld>
            <a:endParaRPr lang="en-US" altLang="en-US"/>
          </a:p>
        </p:txBody>
      </p:sp>
    </p:spTree>
    <p:extLst>
      <p:ext uri="{BB962C8B-B14F-4D97-AF65-F5344CB8AC3E}">
        <p14:creationId xmlns:p14="http://schemas.microsoft.com/office/powerpoint/2010/main" val="788753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BF234F9-4CA1-425D-BDFE-B9098B9FC05B}"/>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E26E27C-8EF1-418E-9ECD-DBD33D187261}"/>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EEAF7CD-6747-4367-BB31-E1B311DC0B9A}"/>
              </a:ext>
            </a:extLst>
          </p:cNvPr>
          <p:cNvSpPr>
            <a:spLocks noGrp="1"/>
          </p:cNvSpPr>
          <p:nvPr>
            <p:ph type="dt" sz="half" idx="2"/>
          </p:nvPr>
        </p:nvSpPr>
        <p:spPr>
          <a:xfrm>
            <a:off x="457200" y="4767263"/>
            <a:ext cx="2133600" cy="27463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cs typeface="Arial" panose="020B0604020202020204" pitchFamily="34" charset="0"/>
              </a:defRPr>
            </a:lvl1pPr>
          </a:lstStyle>
          <a:p>
            <a:fld id="{45E90100-F11B-400A-B068-DEAB55F80F63}" type="datetimeFigureOut">
              <a:rPr lang="en-US" altLang="en-US"/>
              <a:pPr/>
              <a:t>2/12/2025</a:t>
            </a:fld>
            <a:endParaRPr lang="en-US" altLang="en-US"/>
          </a:p>
        </p:txBody>
      </p:sp>
      <p:sp>
        <p:nvSpPr>
          <p:cNvPr id="5" name="Footer Placeholder 4">
            <a:extLst>
              <a:ext uri="{FF2B5EF4-FFF2-40B4-BE49-F238E27FC236}">
                <a16:creationId xmlns:a16="http://schemas.microsoft.com/office/drawing/2014/main" id="{2AE91DF3-ED14-4BE9-AEA3-E2BB319826F2}"/>
              </a:ext>
            </a:extLst>
          </p:cNvPr>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72D6DAB8-A3B3-4516-B72C-541912C426C6}"/>
              </a:ext>
            </a:extLst>
          </p:cNvPr>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panose="020B0604020202020204" pitchFamily="34" charset="0"/>
              </a:defRPr>
            </a:lvl1pPr>
          </a:lstStyle>
          <a:p>
            <a:fld id="{BAF9E742-A22C-45B9-B805-2D60ECB5ADD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86" r:id="rId1"/>
    <p:sldLayoutId id="2147484387" r:id="rId2"/>
    <p:sldLayoutId id="2147484388" r:id="rId3"/>
    <p:sldLayoutId id="2147484389" r:id="rId4"/>
    <p:sldLayoutId id="2147484390" r:id="rId5"/>
    <p:sldLayoutId id="2147484391" r:id="rId6"/>
    <p:sldLayoutId id="2147484392" r:id="rId7"/>
    <p:sldLayoutId id="2147484393" r:id="rId8"/>
    <p:sldLayoutId id="2147484394" r:id="rId9"/>
    <p:sldLayoutId id="2147484395" r:id="rId10"/>
    <p:sldLayoutId id="2147484396"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cupa.edu/cdc" TargetMode="External"/><Relationship Id="rId5" Type="http://schemas.openxmlformats.org/officeDocument/2006/relationships/image" Target="../media/image7.png"/><Relationship Id="rId4" Type="http://schemas.openxmlformats.org/officeDocument/2006/relationships/hyperlink" Target="https://wcupa.joinhandshake.com/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descr="thought-catalog-354861-unsplash.jpg">
            <a:extLst>
              <a:ext uri="{FF2B5EF4-FFF2-40B4-BE49-F238E27FC236}">
                <a16:creationId xmlns:a16="http://schemas.microsoft.com/office/drawing/2014/main" id="{FD73A21A-88C2-4D58-A775-D1610568D630}"/>
              </a:ext>
            </a:extLst>
          </p:cNvPr>
          <p:cNvPicPr>
            <a:picLocks noChangeAspect="1"/>
          </p:cNvPicPr>
          <p:nvPr/>
        </p:nvPicPr>
        <p:blipFill>
          <a:blip r:embed="rId3">
            <a:extLst>
              <a:ext uri="{28A0092B-C50C-407E-A947-70E740481C1C}">
                <a14:useLocalDpi xmlns:a14="http://schemas.microsoft.com/office/drawing/2010/main" val="0"/>
              </a:ext>
            </a:extLst>
          </a:blip>
          <a:srcRect l="499" b="15341"/>
          <a:stretch/>
        </p:blipFill>
        <p:spPr bwMode="auto">
          <a:xfrm>
            <a:off x="0" y="-33552"/>
            <a:ext cx="9144000" cy="51867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6648" y="-59566"/>
            <a:ext cx="9144000" cy="5238751"/>
          </a:xfrm>
          <a:prstGeom prst="rect">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56B3025-07AA-AE0A-FCBC-4D0614ABB15C}"/>
              </a:ext>
            </a:extLst>
          </p:cNvPr>
          <p:cNvSpPr/>
          <p:nvPr/>
        </p:nvSpPr>
        <p:spPr>
          <a:xfrm>
            <a:off x="-6648" y="2876550"/>
            <a:ext cx="9150648" cy="1494431"/>
          </a:xfrm>
          <a:prstGeom prst="rect">
            <a:avLst/>
          </a:prstGeom>
          <a:solidFill>
            <a:srgbClr val="C4B6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400" dirty="0"/>
          </a:p>
        </p:txBody>
      </p:sp>
      <p:pic>
        <p:nvPicPr>
          <p:cNvPr id="7173" name="Picture 4">
            <a:extLst>
              <a:ext uri="{FF2B5EF4-FFF2-40B4-BE49-F238E27FC236}">
                <a16:creationId xmlns:a16="http://schemas.microsoft.com/office/drawing/2014/main" id="{7D6E1269-EBFF-4666-94F0-8BE4AAD19D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05150"/>
            <a:ext cx="1468736" cy="10453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4339" name="Rectangle 24">
            <a:extLst>
              <a:ext uri="{FF2B5EF4-FFF2-40B4-BE49-F238E27FC236}">
                <a16:creationId xmlns:a16="http://schemas.microsoft.com/office/drawing/2014/main" id="{FB2F3682-F78F-4400-ACC9-8D649A5A0238}"/>
              </a:ext>
            </a:extLst>
          </p:cNvPr>
          <p:cNvSpPr>
            <a:spLocks noChangeArrowheads="1"/>
          </p:cNvSpPr>
          <p:nvPr/>
        </p:nvSpPr>
        <p:spPr bwMode="auto">
          <a:xfrm>
            <a:off x="2237342" y="3333750"/>
            <a:ext cx="7059058" cy="7827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lnSpc>
                <a:spcPct val="80000"/>
              </a:lnSpc>
              <a:spcAft>
                <a:spcPts val="600"/>
              </a:spcAft>
            </a:pPr>
            <a:r>
              <a:rPr lang="en-US" altLang="en-US" sz="5400" b="1" dirty="0">
                <a:solidFill>
                  <a:srgbClr val="46166C"/>
                </a:solidFill>
                <a:latin typeface="Arial" panose="020B0604020202020204" pitchFamily="34" charset="0"/>
                <a:cs typeface="Arial" panose="020B0604020202020204" pitchFamily="34" charset="0"/>
              </a:rPr>
              <a:t>Job Search Basics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a:extLst>
              <a:ext uri="{FF2B5EF4-FFF2-40B4-BE49-F238E27FC236}">
                <a16:creationId xmlns:a16="http://schemas.microsoft.com/office/drawing/2014/main" id="{2F3E903C-2B62-418A-A449-7FB6F6B4F850}"/>
              </a:ext>
            </a:extLst>
          </p:cNvPr>
          <p:cNvSpPr>
            <a:spLocks noGrp="1" noChangeArrowheads="1"/>
          </p:cNvSpPr>
          <p:nvPr>
            <p:ph type="title"/>
          </p:nvPr>
        </p:nvSpPr>
        <p:spPr>
          <a:xfrm>
            <a:off x="0" y="0"/>
            <a:ext cx="9144000" cy="971550"/>
          </a:xfrm>
          <a:solidFill>
            <a:srgbClr val="554563"/>
          </a:solidFill>
        </p:spPr>
        <p:txBody>
          <a:bodyPr/>
          <a:lstStyle/>
          <a:p>
            <a:pPr eaLnBrk="1" hangingPunct="1"/>
            <a:r>
              <a:rPr lang="en-US" altLang="en-US" sz="4000" b="1" dirty="0">
                <a:solidFill>
                  <a:schemeClr val="bg1"/>
                </a:solidFill>
              </a:rPr>
              <a:t>FIRST STEP, SELF-EVALUATION </a:t>
            </a:r>
          </a:p>
        </p:txBody>
      </p:sp>
      <p:sp>
        <p:nvSpPr>
          <p:cNvPr id="10244" name="Rectangle 3">
            <a:extLst>
              <a:ext uri="{FF2B5EF4-FFF2-40B4-BE49-F238E27FC236}">
                <a16:creationId xmlns:a16="http://schemas.microsoft.com/office/drawing/2014/main" id="{90FF591A-E0CA-4894-BFE3-408E60FA8A6A}"/>
              </a:ext>
            </a:extLst>
          </p:cNvPr>
          <p:cNvSpPr>
            <a:spLocks noGrp="1" noChangeArrowheads="1"/>
          </p:cNvSpPr>
          <p:nvPr>
            <p:ph idx="1"/>
          </p:nvPr>
        </p:nvSpPr>
        <p:spPr>
          <a:xfrm>
            <a:off x="0" y="1809750"/>
            <a:ext cx="8915400" cy="3607594"/>
          </a:xfrm>
        </p:spPr>
        <p:txBody>
          <a:bodyPr/>
          <a:lstStyle/>
          <a:p>
            <a:pPr marL="0" indent="0" algn="ctr" eaLnBrk="1" hangingPunct="1">
              <a:buNone/>
            </a:pPr>
            <a:endParaRPr lang="en-US" altLang="en-US" sz="2400" dirty="0">
              <a:solidFill>
                <a:schemeClr val="accent4">
                  <a:lumMod val="50000"/>
                </a:schemeClr>
              </a:solidFill>
              <a:latin typeface="Montserrat"/>
            </a:endParaRPr>
          </a:p>
          <a:p>
            <a:pPr lvl="1" eaLnBrk="1" hangingPunct="1"/>
            <a:r>
              <a:rPr lang="en-US" altLang="en-US" sz="1800" dirty="0">
                <a:solidFill>
                  <a:schemeClr val="accent4">
                    <a:lumMod val="50000"/>
                  </a:schemeClr>
                </a:solidFill>
                <a:latin typeface="Montserrat"/>
              </a:rPr>
              <a:t>Are their specific industries or roles you are interested in?</a:t>
            </a:r>
          </a:p>
          <a:p>
            <a:pPr lvl="1" eaLnBrk="1" hangingPunct="1"/>
            <a:r>
              <a:rPr lang="en-US" altLang="en-US" sz="1800" dirty="0">
                <a:solidFill>
                  <a:schemeClr val="accent4">
                    <a:lumMod val="50000"/>
                  </a:schemeClr>
                </a:solidFill>
                <a:latin typeface="Montserrat"/>
              </a:rPr>
              <a:t>What are your top skills you will be using on the job?</a:t>
            </a:r>
          </a:p>
          <a:p>
            <a:pPr lvl="1" eaLnBrk="1" hangingPunct="1"/>
            <a:r>
              <a:rPr lang="en-US" altLang="en-US" sz="1800" dirty="0">
                <a:solidFill>
                  <a:schemeClr val="accent4">
                    <a:lumMod val="50000"/>
                  </a:schemeClr>
                </a:solidFill>
                <a:latin typeface="Montserrat"/>
              </a:rPr>
              <a:t>Are you looking at local opportunities only? Or to relocate?</a:t>
            </a:r>
          </a:p>
          <a:p>
            <a:pPr lvl="1" eaLnBrk="1" hangingPunct="1"/>
            <a:r>
              <a:rPr lang="en-US" altLang="en-US" sz="1800" dirty="0">
                <a:solidFill>
                  <a:schemeClr val="accent4">
                    <a:lumMod val="50000"/>
                  </a:schemeClr>
                </a:solidFill>
                <a:latin typeface="Montserrat"/>
              </a:rPr>
              <a:t>What are you passionate about as you begin your career journey?</a:t>
            </a:r>
          </a:p>
          <a:p>
            <a:pPr lvl="1" eaLnBrk="1" hangingPunct="1"/>
            <a:r>
              <a:rPr lang="en-US" altLang="en-US" sz="1800" dirty="0">
                <a:solidFill>
                  <a:schemeClr val="accent4">
                    <a:lumMod val="50000"/>
                  </a:schemeClr>
                </a:solidFill>
                <a:latin typeface="Montserrat"/>
              </a:rPr>
              <a:t>Are there certain values that are important for you to see reflected in the job? (Ex: work life balance, giving back to the community, changes for quick upward movement)</a:t>
            </a:r>
          </a:p>
          <a:p>
            <a:pPr lvl="1" eaLnBrk="1" hangingPunct="1"/>
            <a:r>
              <a:rPr lang="en-US" altLang="en-US" sz="1800" dirty="0">
                <a:solidFill>
                  <a:schemeClr val="accent4">
                    <a:lumMod val="50000"/>
                  </a:schemeClr>
                </a:solidFill>
                <a:latin typeface="Montserrat"/>
              </a:rPr>
              <a:t>Where do you see yourself in five years?</a:t>
            </a:r>
          </a:p>
        </p:txBody>
      </p:sp>
      <p:cxnSp>
        <p:nvCxnSpPr>
          <p:cNvPr id="3" name="Straight Arrow Connector 2">
            <a:extLst>
              <a:ext uri="{FF2B5EF4-FFF2-40B4-BE49-F238E27FC236}">
                <a16:creationId xmlns:a16="http://schemas.microsoft.com/office/drawing/2014/main" id="{F9B3656A-7A61-45C5-A95E-BEBDA30653A4}"/>
              </a:ext>
            </a:extLst>
          </p:cNvPr>
          <p:cNvCxnSpPr>
            <a:cxnSpLocks/>
          </p:cNvCxnSpPr>
          <p:nvPr/>
        </p:nvCxnSpPr>
        <p:spPr>
          <a:xfrm>
            <a:off x="457200" y="1552932"/>
            <a:ext cx="914400" cy="0"/>
          </a:xfrm>
          <a:prstGeom prst="straightConnector1">
            <a:avLst/>
          </a:prstGeom>
          <a:ln w="57150">
            <a:solidFill>
              <a:srgbClr val="F7C127"/>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91A2899-5C39-445F-BB82-A6858F7D63A3}"/>
              </a:ext>
            </a:extLst>
          </p:cNvPr>
          <p:cNvCxnSpPr>
            <a:cxnSpLocks/>
          </p:cNvCxnSpPr>
          <p:nvPr/>
        </p:nvCxnSpPr>
        <p:spPr>
          <a:xfrm flipH="1">
            <a:off x="7620000" y="1552932"/>
            <a:ext cx="914400" cy="0"/>
          </a:xfrm>
          <a:prstGeom prst="straightConnector1">
            <a:avLst/>
          </a:prstGeom>
          <a:ln w="57150">
            <a:solidFill>
              <a:srgbClr val="F7C127"/>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1011BD5-58A2-47A6-8827-37E05ED8C1FC}"/>
              </a:ext>
            </a:extLst>
          </p:cNvPr>
          <p:cNvSpPr/>
          <p:nvPr/>
        </p:nvSpPr>
        <p:spPr>
          <a:xfrm>
            <a:off x="1104900" y="1200149"/>
            <a:ext cx="6705600" cy="707886"/>
          </a:xfrm>
          <a:prstGeom prst="rect">
            <a:avLst/>
          </a:prstGeom>
        </p:spPr>
        <p:txBody>
          <a:bodyPr wrap="square">
            <a:spAutoFit/>
          </a:bodyPr>
          <a:lstStyle/>
          <a:p>
            <a:pPr marL="0" indent="0" algn="ctr" eaLnBrk="1" hangingPunct="1">
              <a:buNone/>
            </a:pPr>
            <a:r>
              <a:rPr lang="en-US" altLang="en-US" sz="2000" b="1" dirty="0">
                <a:solidFill>
                  <a:schemeClr val="accent4">
                    <a:lumMod val="50000"/>
                  </a:schemeClr>
                </a:solidFill>
                <a:latin typeface="Montserrat"/>
              </a:rPr>
              <a:t>How can you know what to search for, </a:t>
            </a:r>
            <a:br>
              <a:rPr lang="en-US" altLang="en-US" sz="2000" b="1" dirty="0">
                <a:solidFill>
                  <a:schemeClr val="accent4">
                    <a:lumMod val="50000"/>
                  </a:schemeClr>
                </a:solidFill>
                <a:latin typeface="Montserrat"/>
              </a:rPr>
            </a:br>
            <a:r>
              <a:rPr lang="en-US" altLang="en-US" sz="2000" b="1" dirty="0">
                <a:solidFill>
                  <a:schemeClr val="accent4">
                    <a:lumMod val="50000"/>
                  </a:schemeClr>
                </a:solidFill>
                <a:latin typeface="Montserrat"/>
              </a:rPr>
              <a:t>without first knowing yourself?</a:t>
            </a:r>
          </a:p>
        </p:txBody>
      </p:sp>
    </p:spTree>
    <p:extLst>
      <p:ext uri="{BB962C8B-B14F-4D97-AF65-F5344CB8AC3E}">
        <p14:creationId xmlns:p14="http://schemas.microsoft.com/office/powerpoint/2010/main" val="2728222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11D42442-D2DB-44FB-9942-465CC4232D74}"/>
              </a:ext>
            </a:extLst>
          </p:cNvPr>
          <p:cNvSpPr>
            <a:spLocks noGrp="1" noChangeArrowheads="1"/>
          </p:cNvSpPr>
          <p:nvPr>
            <p:ph type="title"/>
          </p:nvPr>
        </p:nvSpPr>
        <p:spPr>
          <a:xfrm>
            <a:off x="0" y="0"/>
            <a:ext cx="9144000" cy="1200150"/>
          </a:xfrm>
          <a:solidFill>
            <a:srgbClr val="554563"/>
          </a:solidFill>
        </p:spPr>
        <p:txBody>
          <a:bodyPr/>
          <a:lstStyle/>
          <a:p>
            <a:pPr eaLnBrk="1" hangingPunct="1"/>
            <a:r>
              <a:rPr lang="en-US" altLang="en-US" sz="4000" b="1" dirty="0">
                <a:solidFill>
                  <a:schemeClr val="bg1"/>
                </a:solidFill>
              </a:rPr>
              <a:t>Reactive Search Methods</a:t>
            </a:r>
          </a:p>
        </p:txBody>
      </p:sp>
      <p:sp>
        <p:nvSpPr>
          <p:cNvPr id="3" name="Rectangle 2">
            <a:extLst>
              <a:ext uri="{FF2B5EF4-FFF2-40B4-BE49-F238E27FC236}">
                <a16:creationId xmlns:a16="http://schemas.microsoft.com/office/drawing/2014/main" id="{46A57889-E4E4-2414-A861-53E1BAD171FC}"/>
              </a:ext>
            </a:extLst>
          </p:cNvPr>
          <p:cNvSpPr/>
          <p:nvPr/>
        </p:nvSpPr>
        <p:spPr>
          <a:xfrm>
            <a:off x="5785247" y="1193545"/>
            <a:ext cx="3358753" cy="3964781"/>
          </a:xfrm>
          <a:prstGeom prst="rect">
            <a:avLst/>
          </a:prstGeom>
          <a:solidFill>
            <a:srgbClr val="FFE7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507" name="Rectangle 3">
            <a:extLst>
              <a:ext uri="{FF2B5EF4-FFF2-40B4-BE49-F238E27FC236}">
                <a16:creationId xmlns:a16="http://schemas.microsoft.com/office/drawing/2014/main" id="{31637A28-E3DD-4FA9-8063-4101AD8D235B}"/>
              </a:ext>
            </a:extLst>
          </p:cNvPr>
          <p:cNvSpPr>
            <a:spLocks noGrp="1" noChangeArrowheads="1"/>
          </p:cNvSpPr>
          <p:nvPr>
            <p:ph idx="1"/>
          </p:nvPr>
        </p:nvSpPr>
        <p:spPr>
          <a:xfrm>
            <a:off x="457201" y="1581150"/>
            <a:ext cx="5181600" cy="3519488"/>
          </a:xfrm>
        </p:spPr>
        <p:txBody>
          <a:bodyPr rtlCol="0">
            <a:normAutofit lnSpcReduction="10000"/>
          </a:bodyPr>
          <a:lstStyle/>
          <a:p>
            <a:pPr eaLnBrk="1" fontAlgn="auto" hangingPunct="1">
              <a:spcAft>
                <a:spcPts val="300"/>
              </a:spcAft>
              <a:defRPr/>
            </a:pPr>
            <a:r>
              <a:rPr lang="en-US" sz="2400" dirty="0">
                <a:solidFill>
                  <a:schemeClr val="accent4">
                    <a:lumMod val="50000"/>
                  </a:schemeClr>
                </a:solidFill>
                <a:latin typeface="Montserrat"/>
              </a:rPr>
              <a:t>Large Scale Job Boards</a:t>
            </a:r>
          </a:p>
          <a:p>
            <a:pPr eaLnBrk="1" fontAlgn="auto" hangingPunct="1">
              <a:spcAft>
                <a:spcPts val="300"/>
              </a:spcAft>
              <a:defRPr/>
            </a:pPr>
            <a:endParaRPr lang="en-US" sz="200" dirty="0">
              <a:solidFill>
                <a:schemeClr val="accent4">
                  <a:lumMod val="50000"/>
                </a:schemeClr>
              </a:solidFill>
              <a:latin typeface="Montserrat"/>
            </a:endParaRPr>
          </a:p>
          <a:p>
            <a:pPr eaLnBrk="1" fontAlgn="auto" hangingPunct="1">
              <a:lnSpc>
                <a:spcPct val="120000"/>
              </a:lnSpc>
              <a:spcAft>
                <a:spcPts val="300"/>
              </a:spcAft>
              <a:defRPr/>
            </a:pPr>
            <a:r>
              <a:rPr lang="en-US" sz="2400" dirty="0">
                <a:solidFill>
                  <a:schemeClr val="accent4">
                    <a:lumMod val="50000"/>
                  </a:schemeClr>
                </a:solidFill>
                <a:latin typeface="Montserrat"/>
              </a:rPr>
              <a:t>Geographically/Industry Specific Boards</a:t>
            </a:r>
          </a:p>
          <a:p>
            <a:pPr eaLnBrk="1" fontAlgn="auto" hangingPunct="1">
              <a:lnSpc>
                <a:spcPct val="120000"/>
              </a:lnSpc>
              <a:spcAft>
                <a:spcPts val="300"/>
              </a:spcAft>
              <a:defRPr/>
            </a:pPr>
            <a:r>
              <a:rPr lang="en-US" sz="2400" dirty="0">
                <a:solidFill>
                  <a:schemeClr val="accent4">
                    <a:lumMod val="50000"/>
                  </a:schemeClr>
                </a:solidFill>
                <a:latin typeface="Montserrat"/>
              </a:rPr>
              <a:t>Professional Organizations/Associations</a:t>
            </a:r>
          </a:p>
          <a:p>
            <a:pPr eaLnBrk="1" fontAlgn="auto" hangingPunct="1">
              <a:lnSpc>
                <a:spcPct val="120000"/>
              </a:lnSpc>
              <a:spcAft>
                <a:spcPts val="300"/>
              </a:spcAft>
              <a:defRPr/>
            </a:pPr>
            <a:r>
              <a:rPr lang="en-US" sz="2400" dirty="0">
                <a:solidFill>
                  <a:schemeClr val="accent4">
                    <a:lumMod val="50000"/>
                  </a:schemeClr>
                </a:solidFill>
                <a:latin typeface="Montserrat"/>
              </a:rPr>
              <a:t>Organization/Company Websites</a:t>
            </a:r>
          </a:p>
          <a:p>
            <a:pPr eaLnBrk="1" fontAlgn="auto" hangingPunct="1">
              <a:spcAft>
                <a:spcPts val="0"/>
              </a:spcAft>
              <a:defRPr/>
            </a:pPr>
            <a:endParaRPr lang="en-US" dirty="0">
              <a:latin typeface="Cambria" pitchFamily="18" charset="0"/>
            </a:endParaRPr>
          </a:p>
          <a:p>
            <a:pPr marL="342900" lvl="1" indent="0" algn="ctr" eaLnBrk="1" fontAlgn="auto" hangingPunct="1">
              <a:spcAft>
                <a:spcPts val="0"/>
              </a:spcAft>
              <a:buNone/>
              <a:defRPr/>
            </a:pPr>
            <a:endParaRPr lang="en-US" sz="1500" dirty="0">
              <a:latin typeface="Cambria" pitchFamily="18" charset="0"/>
            </a:endParaRPr>
          </a:p>
          <a:p>
            <a:pPr marL="0" indent="0" eaLnBrk="1" fontAlgn="auto" hangingPunct="1">
              <a:spcAft>
                <a:spcPts val="0"/>
              </a:spcAft>
              <a:buNone/>
              <a:defRPr/>
            </a:pPr>
            <a:endParaRPr lang="en-US" dirty="0">
              <a:latin typeface="Cambria" pitchFamily="18" charset="0"/>
            </a:endParaRPr>
          </a:p>
        </p:txBody>
      </p:sp>
      <p:pic>
        <p:nvPicPr>
          <p:cNvPr id="5" name="Picture 4" descr="A qr code on a circular white surface&#10;&#10;Description automatically generated">
            <a:extLst>
              <a:ext uri="{FF2B5EF4-FFF2-40B4-BE49-F238E27FC236}">
                <a16:creationId xmlns:a16="http://schemas.microsoft.com/office/drawing/2014/main" id="{453657E8-5B73-F0AA-E52C-B55D767CC0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5632" y="2114550"/>
            <a:ext cx="2122772" cy="2122772"/>
          </a:xfrm>
          <a:prstGeom prst="rect">
            <a:avLst/>
          </a:prstGeom>
        </p:spPr>
      </p:pic>
      <p:sp>
        <p:nvSpPr>
          <p:cNvPr id="6" name="Rectangle 3">
            <a:extLst>
              <a:ext uri="{FF2B5EF4-FFF2-40B4-BE49-F238E27FC236}">
                <a16:creationId xmlns:a16="http://schemas.microsoft.com/office/drawing/2014/main" id="{3FAEC3FA-9BB7-51B1-5054-FA8D1FEA1B9E}"/>
              </a:ext>
            </a:extLst>
          </p:cNvPr>
          <p:cNvSpPr txBox="1">
            <a:spLocks noChangeArrowheads="1"/>
          </p:cNvSpPr>
          <p:nvPr/>
        </p:nvSpPr>
        <p:spPr bwMode="auto">
          <a:xfrm>
            <a:off x="6096000" y="4248150"/>
            <a:ext cx="3035043" cy="5369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fontAlgn="auto" hangingPunct="1">
              <a:spcAft>
                <a:spcPts val="300"/>
              </a:spcAft>
              <a:buNone/>
              <a:defRPr/>
            </a:pPr>
            <a:r>
              <a:rPr lang="en-US" sz="1600" dirty="0">
                <a:solidFill>
                  <a:schemeClr val="accent4">
                    <a:lumMod val="50000"/>
                  </a:schemeClr>
                </a:solidFill>
                <a:latin typeface="Montserrat"/>
              </a:rPr>
              <a:t>wcupa.edu/outcomes</a:t>
            </a:r>
          </a:p>
          <a:p>
            <a:pPr marL="0" indent="0" algn="ctr" eaLnBrk="1" fontAlgn="auto" hangingPunct="1">
              <a:spcAft>
                <a:spcPts val="0"/>
              </a:spcAft>
              <a:buFont typeface="Arial" panose="020B0604020202020204" pitchFamily="34" charset="0"/>
              <a:buNone/>
              <a:defRPr/>
            </a:pPr>
            <a:endParaRPr lang="en-US" sz="2400" dirty="0">
              <a:latin typeface="Cambria" pitchFamily="18" charset="0"/>
            </a:endParaRPr>
          </a:p>
        </p:txBody>
      </p:sp>
      <p:sp>
        <p:nvSpPr>
          <p:cNvPr id="2" name="Rectangle 3">
            <a:extLst>
              <a:ext uri="{FF2B5EF4-FFF2-40B4-BE49-F238E27FC236}">
                <a16:creationId xmlns:a16="http://schemas.microsoft.com/office/drawing/2014/main" id="{7343EDE7-5D78-A227-4685-2A4C4D88B9E9}"/>
              </a:ext>
            </a:extLst>
          </p:cNvPr>
          <p:cNvSpPr txBox="1">
            <a:spLocks noChangeArrowheads="1"/>
          </p:cNvSpPr>
          <p:nvPr/>
        </p:nvSpPr>
        <p:spPr bwMode="auto">
          <a:xfrm>
            <a:off x="6095999" y="1657350"/>
            <a:ext cx="3035043" cy="5369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fontAlgn="auto" hangingPunct="1">
              <a:spcAft>
                <a:spcPts val="300"/>
              </a:spcAft>
              <a:buNone/>
              <a:defRPr/>
            </a:pPr>
            <a:r>
              <a:rPr lang="en-US" sz="1600" dirty="0">
                <a:solidFill>
                  <a:schemeClr val="accent4">
                    <a:lumMod val="50000"/>
                  </a:schemeClr>
                </a:solidFill>
                <a:latin typeface="Montserrat"/>
              </a:rPr>
              <a:t>Check out where new graduates are finding work!</a:t>
            </a:r>
          </a:p>
          <a:p>
            <a:pPr marL="0" indent="0" algn="ctr" eaLnBrk="1" fontAlgn="auto" hangingPunct="1">
              <a:spcAft>
                <a:spcPts val="0"/>
              </a:spcAft>
              <a:buFont typeface="Arial" panose="020B0604020202020204" pitchFamily="34" charset="0"/>
              <a:buNone/>
              <a:defRPr/>
            </a:pPr>
            <a:endParaRPr lang="en-US" sz="2400" dirty="0">
              <a:latin typeface="Cambria" pitchFamily="18" charset="0"/>
            </a:endParaRPr>
          </a:p>
        </p:txBody>
      </p:sp>
    </p:spTree>
    <p:extLst>
      <p:ext uri="{BB962C8B-B14F-4D97-AF65-F5344CB8AC3E}">
        <p14:creationId xmlns:p14="http://schemas.microsoft.com/office/powerpoint/2010/main" val="809401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D9607E23-73B3-4645-837A-1AD87CAD6185}"/>
              </a:ext>
            </a:extLst>
          </p:cNvPr>
          <p:cNvCxnSpPr>
            <a:cxnSpLocks/>
          </p:cNvCxnSpPr>
          <p:nvPr/>
        </p:nvCxnSpPr>
        <p:spPr>
          <a:xfrm>
            <a:off x="4792948" y="461174"/>
            <a:ext cx="0" cy="4343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2771" name="TextBox 275">
            <a:extLst>
              <a:ext uri="{FF2B5EF4-FFF2-40B4-BE49-F238E27FC236}">
                <a16:creationId xmlns:a16="http://schemas.microsoft.com/office/drawing/2014/main" id="{530ABC6C-A5F4-4DD5-87E3-458BD2F537F1}"/>
              </a:ext>
            </a:extLst>
          </p:cNvPr>
          <p:cNvSpPr txBox="1">
            <a:spLocks noChangeArrowheads="1"/>
          </p:cNvSpPr>
          <p:nvPr/>
        </p:nvSpPr>
        <p:spPr bwMode="auto">
          <a:xfrm>
            <a:off x="475591" y="2304662"/>
            <a:ext cx="3561330" cy="250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290" tIns="17145" rIns="34290" bIns="17145">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altLang="en-US" sz="1400">
                <a:solidFill>
                  <a:srgbClr val="361157"/>
                </a:solidFill>
                <a:latin typeface="Arial Black" panose="020B0A04020102020204" pitchFamily="34" charset="0"/>
              </a:rPr>
              <a:t>Job &amp; Internship Search</a:t>
            </a:r>
          </a:p>
        </p:txBody>
      </p:sp>
      <p:sp>
        <p:nvSpPr>
          <p:cNvPr id="7" name="TextBox 275">
            <a:extLst>
              <a:ext uri="{FF2B5EF4-FFF2-40B4-BE49-F238E27FC236}">
                <a16:creationId xmlns:a16="http://schemas.microsoft.com/office/drawing/2014/main" id="{530ABC6C-A5F4-4DD5-87E3-458BD2F537F1}"/>
              </a:ext>
            </a:extLst>
          </p:cNvPr>
          <p:cNvSpPr txBox="1">
            <a:spLocks noChangeArrowheads="1"/>
          </p:cNvSpPr>
          <p:nvPr/>
        </p:nvSpPr>
        <p:spPr bwMode="auto">
          <a:xfrm>
            <a:off x="342626" y="2554779"/>
            <a:ext cx="3928849" cy="657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290" tIns="17145" rIns="34290" bIns="17145">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altLang="en-US" sz="4050">
                <a:solidFill>
                  <a:srgbClr val="361157"/>
                </a:solidFill>
                <a:latin typeface="Arial Black" panose="020B0A04020102020204" pitchFamily="34" charset="0"/>
              </a:rPr>
              <a:t>METHODS</a:t>
            </a:r>
            <a:endParaRPr lang="en-US" altLang="en-US" sz="1013">
              <a:solidFill>
                <a:srgbClr val="361157"/>
              </a:solidFill>
              <a:latin typeface="Arial Black" panose="020B0A04020102020204" pitchFamily="34" charset="0"/>
            </a:endParaRPr>
          </a:p>
        </p:txBody>
      </p:sp>
      <p:cxnSp>
        <p:nvCxnSpPr>
          <p:cNvPr id="10" name="Straight Connector 9">
            <a:extLst>
              <a:ext uri="{FF2B5EF4-FFF2-40B4-BE49-F238E27FC236}">
                <a16:creationId xmlns:a16="http://schemas.microsoft.com/office/drawing/2014/main" id="{B41F7A18-16B4-459E-AEDE-BAD51367638E}"/>
              </a:ext>
            </a:extLst>
          </p:cNvPr>
          <p:cNvCxnSpPr>
            <a:cxnSpLocks/>
          </p:cNvCxnSpPr>
          <p:nvPr/>
        </p:nvCxnSpPr>
        <p:spPr>
          <a:xfrm>
            <a:off x="418825" y="2440184"/>
            <a:ext cx="62686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1F7A18-16B4-459E-AEDE-BAD51367638E}"/>
              </a:ext>
            </a:extLst>
          </p:cNvPr>
          <p:cNvCxnSpPr>
            <a:cxnSpLocks/>
          </p:cNvCxnSpPr>
          <p:nvPr/>
        </p:nvCxnSpPr>
        <p:spPr>
          <a:xfrm>
            <a:off x="3466825" y="2440184"/>
            <a:ext cx="62686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TextBox 74">
            <a:extLst>
              <a:ext uri="{FF2B5EF4-FFF2-40B4-BE49-F238E27FC236}">
                <a16:creationId xmlns:a16="http://schemas.microsoft.com/office/drawing/2014/main" id="{5E22A6D2-B49A-4E2B-BFFE-C4AAC6530751}"/>
              </a:ext>
            </a:extLst>
          </p:cNvPr>
          <p:cNvSpPr txBox="1">
            <a:spLocks noChangeArrowheads="1"/>
          </p:cNvSpPr>
          <p:nvPr/>
        </p:nvSpPr>
        <p:spPr bwMode="auto">
          <a:xfrm>
            <a:off x="5142961" y="1352550"/>
            <a:ext cx="4005312" cy="2835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290" tIns="17145" rIns="34290" bIns="17145">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en-US" sz="2000" dirty="0"/>
              <a:t>LinkedIn</a:t>
            </a:r>
          </a:p>
          <a:p>
            <a:endParaRPr lang="en-US" altLang="en-US" sz="1100" dirty="0"/>
          </a:p>
          <a:p>
            <a:r>
              <a:rPr lang="en-US" altLang="en-US" sz="2000" dirty="0"/>
              <a:t>Professional Associations </a:t>
            </a:r>
          </a:p>
          <a:p>
            <a:r>
              <a:rPr lang="en-US" altLang="en-US" sz="2000" dirty="0"/>
              <a:t>&amp; Conferences Events/Engagement</a:t>
            </a:r>
          </a:p>
          <a:p>
            <a:endParaRPr lang="en-US" altLang="en-US" sz="1100" dirty="0"/>
          </a:p>
          <a:p>
            <a:r>
              <a:rPr lang="en-US" altLang="en-US" sz="2000" dirty="0"/>
              <a:t>Informational Interviews </a:t>
            </a:r>
          </a:p>
          <a:p>
            <a:endParaRPr lang="en-US" altLang="en-US" sz="2000" dirty="0"/>
          </a:p>
          <a:p>
            <a:r>
              <a:rPr lang="en-US" altLang="en-US" sz="2000" dirty="0"/>
              <a:t>Career Fairs </a:t>
            </a:r>
          </a:p>
          <a:p>
            <a:endParaRPr lang="en-US" altLang="en-US" sz="2000" dirty="0"/>
          </a:p>
          <a:p>
            <a:r>
              <a:rPr lang="en-US" altLang="en-US" sz="2000" dirty="0"/>
              <a:t>Networking</a:t>
            </a:r>
            <a:endParaRPr lang="en-US" altLang="en-US" sz="2000" dirty="0">
              <a:solidFill>
                <a:srgbClr val="7C7C7C"/>
              </a:solidFill>
            </a:endParaRPr>
          </a:p>
        </p:txBody>
      </p:sp>
      <p:sp>
        <p:nvSpPr>
          <p:cNvPr id="26" name="AutoShape 2">
            <a:extLst>
              <a:ext uri="{FF2B5EF4-FFF2-40B4-BE49-F238E27FC236}">
                <a16:creationId xmlns:a16="http://schemas.microsoft.com/office/drawing/2014/main" id="{E971FF35-D2E6-416A-9DF2-100B9C578AF3}"/>
              </a:ext>
            </a:extLst>
          </p:cNvPr>
          <p:cNvSpPr>
            <a:spLocks/>
          </p:cNvSpPr>
          <p:nvPr/>
        </p:nvSpPr>
        <p:spPr bwMode="auto">
          <a:xfrm>
            <a:off x="4630412" y="1324274"/>
            <a:ext cx="354013" cy="384175"/>
          </a:xfrm>
          <a:custGeom>
            <a:avLst/>
            <a:gdLst/>
            <a:ahLst/>
            <a:cxnLst/>
            <a:rect l="0" t="0" r="r" b="b"/>
            <a:pathLst>
              <a:path w="21600" h="21251">
                <a:moveTo>
                  <a:pt x="0" y="7472"/>
                </a:moveTo>
                <a:cubicBezTo>
                  <a:pt x="0" y="6079"/>
                  <a:pt x="1085" y="4368"/>
                  <a:pt x="2412" y="3670"/>
                </a:cubicBezTo>
                <a:lnTo>
                  <a:pt x="8389" y="523"/>
                </a:lnTo>
                <a:cubicBezTo>
                  <a:pt x="9715" y="-175"/>
                  <a:pt x="11885" y="-175"/>
                  <a:pt x="13211" y="523"/>
                </a:cubicBezTo>
                <a:lnTo>
                  <a:pt x="19188" y="3670"/>
                </a:lnTo>
                <a:cubicBezTo>
                  <a:pt x="20515" y="4368"/>
                  <a:pt x="21600" y="6079"/>
                  <a:pt x="21600" y="7472"/>
                </a:cubicBezTo>
                <a:lnTo>
                  <a:pt x="21600" y="13778"/>
                </a:lnTo>
                <a:cubicBezTo>
                  <a:pt x="21600" y="15171"/>
                  <a:pt x="20515" y="16882"/>
                  <a:pt x="19188" y="17580"/>
                </a:cubicBezTo>
                <a:lnTo>
                  <a:pt x="13211" y="20727"/>
                </a:lnTo>
                <a:cubicBezTo>
                  <a:pt x="11885" y="21425"/>
                  <a:pt x="9715" y="21425"/>
                  <a:pt x="8389" y="20727"/>
                </a:cubicBezTo>
                <a:lnTo>
                  <a:pt x="2412" y="17580"/>
                </a:lnTo>
                <a:cubicBezTo>
                  <a:pt x="1085" y="16882"/>
                  <a:pt x="0" y="15171"/>
                  <a:pt x="0" y="13778"/>
                </a:cubicBezTo>
                <a:lnTo>
                  <a:pt x="0" y="7472"/>
                </a:lnTo>
                <a:close/>
                <a:moveTo>
                  <a:pt x="0" y="7472"/>
                </a:moveTo>
              </a:path>
            </a:pathLst>
          </a:custGeom>
          <a:solidFill>
            <a:srgbClr val="49385E"/>
          </a:solidFill>
          <a:ln w="76200">
            <a:solidFill>
              <a:schemeClr val="bg1"/>
            </a:solidFill>
          </a:ln>
        </p:spPr>
        <p:txBody>
          <a:bodyPr lIns="0" tIns="0" rIns="0" bIns="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endParaRPr lang="en-US" sz="1800">
              <a:cs typeface="ＭＳ Ｐゴシック" charset="0"/>
            </a:endParaRPr>
          </a:p>
        </p:txBody>
      </p:sp>
      <p:sp>
        <p:nvSpPr>
          <p:cNvPr id="27" name="AutoShape 2">
            <a:extLst>
              <a:ext uri="{FF2B5EF4-FFF2-40B4-BE49-F238E27FC236}">
                <a16:creationId xmlns:a16="http://schemas.microsoft.com/office/drawing/2014/main" id="{FDFFF035-234F-48E2-AE0C-50D2350C0372}"/>
              </a:ext>
            </a:extLst>
          </p:cNvPr>
          <p:cNvSpPr>
            <a:spLocks/>
          </p:cNvSpPr>
          <p:nvPr/>
        </p:nvSpPr>
        <p:spPr bwMode="auto">
          <a:xfrm>
            <a:off x="4617760" y="1907167"/>
            <a:ext cx="354012" cy="384175"/>
          </a:xfrm>
          <a:custGeom>
            <a:avLst/>
            <a:gdLst/>
            <a:ahLst/>
            <a:cxnLst/>
            <a:rect l="0" t="0" r="r" b="b"/>
            <a:pathLst>
              <a:path w="21600" h="21251">
                <a:moveTo>
                  <a:pt x="0" y="7472"/>
                </a:moveTo>
                <a:cubicBezTo>
                  <a:pt x="0" y="6079"/>
                  <a:pt x="1085" y="4368"/>
                  <a:pt x="2412" y="3670"/>
                </a:cubicBezTo>
                <a:lnTo>
                  <a:pt x="8389" y="523"/>
                </a:lnTo>
                <a:cubicBezTo>
                  <a:pt x="9715" y="-175"/>
                  <a:pt x="11885" y="-175"/>
                  <a:pt x="13211" y="523"/>
                </a:cubicBezTo>
                <a:lnTo>
                  <a:pt x="19188" y="3670"/>
                </a:lnTo>
                <a:cubicBezTo>
                  <a:pt x="20515" y="4368"/>
                  <a:pt x="21600" y="6079"/>
                  <a:pt x="21600" y="7472"/>
                </a:cubicBezTo>
                <a:lnTo>
                  <a:pt x="21600" y="13778"/>
                </a:lnTo>
                <a:cubicBezTo>
                  <a:pt x="21600" y="15171"/>
                  <a:pt x="20515" y="16882"/>
                  <a:pt x="19188" y="17580"/>
                </a:cubicBezTo>
                <a:lnTo>
                  <a:pt x="13211" y="20727"/>
                </a:lnTo>
                <a:cubicBezTo>
                  <a:pt x="11885" y="21425"/>
                  <a:pt x="9715" y="21425"/>
                  <a:pt x="8389" y="20727"/>
                </a:cubicBezTo>
                <a:lnTo>
                  <a:pt x="2412" y="17580"/>
                </a:lnTo>
                <a:cubicBezTo>
                  <a:pt x="1085" y="16882"/>
                  <a:pt x="0" y="15171"/>
                  <a:pt x="0" y="13778"/>
                </a:cubicBezTo>
                <a:lnTo>
                  <a:pt x="0" y="7472"/>
                </a:lnTo>
                <a:close/>
                <a:moveTo>
                  <a:pt x="0" y="7472"/>
                </a:moveTo>
              </a:path>
            </a:pathLst>
          </a:custGeom>
          <a:solidFill>
            <a:srgbClr val="49385E"/>
          </a:solidFill>
          <a:ln w="76200">
            <a:solidFill>
              <a:schemeClr val="bg1"/>
            </a:solidFill>
          </a:ln>
        </p:spPr>
        <p:txBody>
          <a:bodyPr lIns="0" tIns="0" rIns="0" bIns="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endParaRPr lang="en-US" sz="1800">
              <a:cs typeface="ＭＳ Ｐゴシック" charset="0"/>
            </a:endParaRPr>
          </a:p>
        </p:txBody>
      </p:sp>
      <p:sp>
        <p:nvSpPr>
          <p:cNvPr id="28" name="AutoShape 2">
            <a:extLst>
              <a:ext uri="{FF2B5EF4-FFF2-40B4-BE49-F238E27FC236}">
                <a16:creationId xmlns:a16="http://schemas.microsoft.com/office/drawing/2014/main" id="{447DA69B-6BD8-4173-8C8E-A41CC65A1A85}"/>
              </a:ext>
            </a:extLst>
          </p:cNvPr>
          <p:cNvSpPr>
            <a:spLocks/>
          </p:cNvSpPr>
          <p:nvPr/>
        </p:nvSpPr>
        <p:spPr bwMode="auto">
          <a:xfrm>
            <a:off x="4617760" y="2567852"/>
            <a:ext cx="354012" cy="384175"/>
          </a:xfrm>
          <a:custGeom>
            <a:avLst/>
            <a:gdLst/>
            <a:ahLst/>
            <a:cxnLst/>
            <a:rect l="0" t="0" r="r" b="b"/>
            <a:pathLst>
              <a:path w="21600" h="21251">
                <a:moveTo>
                  <a:pt x="0" y="7472"/>
                </a:moveTo>
                <a:cubicBezTo>
                  <a:pt x="0" y="6079"/>
                  <a:pt x="1085" y="4368"/>
                  <a:pt x="2412" y="3670"/>
                </a:cubicBezTo>
                <a:lnTo>
                  <a:pt x="8389" y="523"/>
                </a:lnTo>
                <a:cubicBezTo>
                  <a:pt x="9715" y="-175"/>
                  <a:pt x="11885" y="-175"/>
                  <a:pt x="13211" y="523"/>
                </a:cubicBezTo>
                <a:lnTo>
                  <a:pt x="19188" y="3670"/>
                </a:lnTo>
                <a:cubicBezTo>
                  <a:pt x="20515" y="4368"/>
                  <a:pt x="21600" y="6079"/>
                  <a:pt x="21600" y="7472"/>
                </a:cubicBezTo>
                <a:lnTo>
                  <a:pt x="21600" y="13778"/>
                </a:lnTo>
                <a:cubicBezTo>
                  <a:pt x="21600" y="15171"/>
                  <a:pt x="20515" y="16882"/>
                  <a:pt x="19188" y="17580"/>
                </a:cubicBezTo>
                <a:lnTo>
                  <a:pt x="13211" y="20727"/>
                </a:lnTo>
                <a:cubicBezTo>
                  <a:pt x="11885" y="21425"/>
                  <a:pt x="9715" y="21425"/>
                  <a:pt x="8389" y="20727"/>
                </a:cubicBezTo>
                <a:lnTo>
                  <a:pt x="2412" y="17580"/>
                </a:lnTo>
                <a:cubicBezTo>
                  <a:pt x="1085" y="16882"/>
                  <a:pt x="0" y="15171"/>
                  <a:pt x="0" y="13778"/>
                </a:cubicBezTo>
                <a:lnTo>
                  <a:pt x="0" y="7472"/>
                </a:lnTo>
                <a:close/>
                <a:moveTo>
                  <a:pt x="0" y="7472"/>
                </a:moveTo>
              </a:path>
            </a:pathLst>
          </a:custGeom>
          <a:solidFill>
            <a:srgbClr val="49385E"/>
          </a:solidFill>
          <a:ln w="76200">
            <a:solidFill>
              <a:schemeClr val="bg1"/>
            </a:solidFill>
          </a:ln>
        </p:spPr>
        <p:txBody>
          <a:bodyPr lIns="0" tIns="0" rIns="0" bIns="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endParaRPr lang="en-US" sz="1800">
              <a:cs typeface="ＭＳ Ｐゴシック" charset="0"/>
            </a:endParaRPr>
          </a:p>
        </p:txBody>
      </p:sp>
      <p:sp>
        <p:nvSpPr>
          <p:cNvPr id="29" name="AutoShape 2">
            <a:extLst>
              <a:ext uri="{FF2B5EF4-FFF2-40B4-BE49-F238E27FC236}">
                <a16:creationId xmlns:a16="http://schemas.microsoft.com/office/drawing/2014/main" id="{447DA69B-6BD8-4173-8C8E-A41CC65A1A85}"/>
              </a:ext>
            </a:extLst>
          </p:cNvPr>
          <p:cNvSpPr>
            <a:spLocks/>
          </p:cNvSpPr>
          <p:nvPr/>
        </p:nvSpPr>
        <p:spPr bwMode="auto">
          <a:xfrm>
            <a:off x="4617760" y="3166562"/>
            <a:ext cx="354012" cy="384175"/>
          </a:xfrm>
          <a:custGeom>
            <a:avLst/>
            <a:gdLst/>
            <a:ahLst/>
            <a:cxnLst/>
            <a:rect l="0" t="0" r="r" b="b"/>
            <a:pathLst>
              <a:path w="21600" h="21251">
                <a:moveTo>
                  <a:pt x="0" y="7472"/>
                </a:moveTo>
                <a:cubicBezTo>
                  <a:pt x="0" y="6079"/>
                  <a:pt x="1085" y="4368"/>
                  <a:pt x="2412" y="3670"/>
                </a:cubicBezTo>
                <a:lnTo>
                  <a:pt x="8389" y="523"/>
                </a:lnTo>
                <a:cubicBezTo>
                  <a:pt x="9715" y="-175"/>
                  <a:pt x="11885" y="-175"/>
                  <a:pt x="13211" y="523"/>
                </a:cubicBezTo>
                <a:lnTo>
                  <a:pt x="19188" y="3670"/>
                </a:lnTo>
                <a:cubicBezTo>
                  <a:pt x="20515" y="4368"/>
                  <a:pt x="21600" y="6079"/>
                  <a:pt x="21600" y="7472"/>
                </a:cubicBezTo>
                <a:lnTo>
                  <a:pt x="21600" y="13778"/>
                </a:lnTo>
                <a:cubicBezTo>
                  <a:pt x="21600" y="15171"/>
                  <a:pt x="20515" y="16882"/>
                  <a:pt x="19188" y="17580"/>
                </a:cubicBezTo>
                <a:lnTo>
                  <a:pt x="13211" y="20727"/>
                </a:lnTo>
                <a:cubicBezTo>
                  <a:pt x="11885" y="21425"/>
                  <a:pt x="9715" y="21425"/>
                  <a:pt x="8389" y="20727"/>
                </a:cubicBezTo>
                <a:lnTo>
                  <a:pt x="2412" y="17580"/>
                </a:lnTo>
                <a:cubicBezTo>
                  <a:pt x="1085" y="16882"/>
                  <a:pt x="0" y="15171"/>
                  <a:pt x="0" y="13778"/>
                </a:cubicBezTo>
                <a:lnTo>
                  <a:pt x="0" y="7472"/>
                </a:lnTo>
                <a:close/>
                <a:moveTo>
                  <a:pt x="0" y="7472"/>
                </a:moveTo>
              </a:path>
            </a:pathLst>
          </a:custGeom>
          <a:solidFill>
            <a:srgbClr val="49385E"/>
          </a:solidFill>
          <a:ln w="76200">
            <a:solidFill>
              <a:schemeClr val="bg1"/>
            </a:solidFill>
          </a:ln>
        </p:spPr>
        <p:txBody>
          <a:bodyPr lIns="0" tIns="0" rIns="0" bIns="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endParaRPr lang="en-US" sz="1800">
              <a:cs typeface="ＭＳ Ｐゴシック" charset="0"/>
            </a:endParaRPr>
          </a:p>
        </p:txBody>
      </p:sp>
      <p:sp>
        <p:nvSpPr>
          <p:cNvPr id="30" name="AutoShape 2">
            <a:extLst>
              <a:ext uri="{FF2B5EF4-FFF2-40B4-BE49-F238E27FC236}">
                <a16:creationId xmlns:a16="http://schemas.microsoft.com/office/drawing/2014/main" id="{447DA69B-6BD8-4173-8C8E-A41CC65A1A85}"/>
              </a:ext>
            </a:extLst>
          </p:cNvPr>
          <p:cNvSpPr>
            <a:spLocks/>
          </p:cNvSpPr>
          <p:nvPr/>
        </p:nvSpPr>
        <p:spPr bwMode="auto">
          <a:xfrm>
            <a:off x="4646685" y="3776162"/>
            <a:ext cx="354012" cy="384175"/>
          </a:xfrm>
          <a:custGeom>
            <a:avLst/>
            <a:gdLst/>
            <a:ahLst/>
            <a:cxnLst/>
            <a:rect l="0" t="0" r="r" b="b"/>
            <a:pathLst>
              <a:path w="21600" h="21251">
                <a:moveTo>
                  <a:pt x="0" y="7472"/>
                </a:moveTo>
                <a:cubicBezTo>
                  <a:pt x="0" y="6079"/>
                  <a:pt x="1085" y="4368"/>
                  <a:pt x="2412" y="3670"/>
                </a:cubicBezTo>
                <a:lnTo>
                  <a:pt x="8389" y="523"/>
                </a:lnTo>
                <a:cubicBezTo>
                  <a:pt x="9715" y="-175"/>
                  <a:pt x="11885" y="-175"/>
                  <a:pt x="13211" y="523"/>
                </a:cubicBezTo>
                <a:lnTo>
                  <a:pt x="19188" y="3670"/>
                </a:lnTo>
                <a:cubicBezTo>
                  <a:pt x="20515" y="4368"/>
                  <a:pt x="21600" y="6079"/>
                  <a:pt x="21600" y="7472"/>
                </a:cubicBezTo>
                <a:lnTo>
                  <a:pt x="21600" y="13778"/>
                </a:lnTo>
                <a:cubicBezTo>
                  <a:pt x="21600" y="15171"/>
                  <a:pt x="20515" y="16882"/>
                  <a:pt x="19188" y="17580"/>
                </a:cubicBezTo>
                <a:lnTo>
                  <a:pt x="13211" y="20727"/>
                </a:lnTo>
                <a:cubicBezTo>
                  <a:pt x="11885" y="21425"/>
                  <a:pt x="9715" y="21425"/>
                  <a:pt x="8389" y="20727"/>
                </a:cubicBezTo>
                <a:lnTo>
                  <a:pt x="2412" y="17580"/>
                </a:lnTo>
                <a:cubicBezTo>
                  <a:pt x="1085" y="16882"/>
                  <a:pt x="0" y="15171"/>
                  <a:pt x="0" y="13778"/>
                </a:cubicBezTo>
                <a:lnTo>
                  <a:pt x="0" y="7472"/>
                </a:lnTo>
                <a:close/>
                <a:moveTo>
                  <a:pt x="0" y="7472"/>
                </a:moveTo>
              </a:path>
            </a:pathLst>
          </a:custGeom>
          <a:solidFill>
            <a:srgbClr val="49385E"/>
          </a:solidFill>
          <a:ln w="76200">
            <a:solidFill>
              <a:schemeClr val="bg1"/>
            </a:solidFill>
          </a:ln>
        </p:spPr>
        <p:txBody>
          <a:bodyPr lIns="0" tIns="0" rIns="0" bIns="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endParaRPr lang="en-US" sz="1800">
              <a:cs typeface="ＭＳ Ｐゴシック" charset="0"/>
            </a:endParaRPr>
          </a:p>
        </p:txBody>
      </p:sp>
      <p:sp>
        <p:nvSpPr>
          <p:cNvPr id="32" name="TextBox 275">
            <a:extLst>
              <a:ext uri="{FF2B5EF4-FFF2-40B4-BE49-F238E27FC236}">
                <a16:creationId xmlns:a16="http://schemas.microsoft.com/office/drawing/2014/main" id="{530ABC6C-A5F4-4DD5-87E3-458BD2F537F1}"/>
              </a:ext>
            </a:extLst>
          </p:cNvPr>
          <p:cNvSpPr txBox="1">
            <a:spLocks noChangeArrowheads="1"/>
          </p:cNvSpPr>
          <p:nvPr/>
        </p:nvSpPr>
        <p:spPr bwMode="auto">
          <a:xfrm>
            <a:off x="342626" y="1646790"/>
            <a:ext cx="3928849" cy="657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290" tIns="17145" rIns="34290" bIns="17145">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altLang="en-US" sz="4050" dirty="0">
                <a:solidFill>
                  <a:srgbClr val="361157"/>
                </a:solidFill>
                <a:latin typeface="Arial Black" panose="020B0A04020102020204" pitchFamily="34" charset="0"/>
              </a:rPr>
              <a:t>PROACTIVE</a:t>
            </a:r>
            <a:endParaRPr lang="en-US" altLang="en-US" sz="1013" dirty="0">
              <a:solidFill>
                <a:srgbClr val="361157"/>
              </a:solidFill>
              <a:latin typeface="Arial Black" panose="020B0A04020102020204" pitchFamily="34" charset="0"/>
            </a:endParaRPr>
          </a:p>
        </p:txBody>
      </p:sp>
    </p:spTree>
    <p:extLst>
      <p:ext uri="{BB962C8B-B14F-4D97-AF65-F5344CB8AC3E}">
        <p14:creationId xmlns:p14="http://schemas.microsoft.com/office/powerpoint/2010/main" val="40267848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3">
            <a:extLst>
              <a:ext uri="{FF2B5EF4-FFF2-40B4-BE49-F238E27FC236}">
                <a16:creationId xmlns:a16="http://schemas.microsoft.com/office/drawing/2014/main" id="{8FDDD1D3-3FFF-4829-B816-3F7F1478B1AD}"/>
              </a:ext>
            </a:extLst>
          </p:cNvPr>
          <p:cNvSpPr>
            <a:spLocks noGrp="1" noChangeArrowheads="1"/>
          </p:cNvSpPr>
          <p:nvPr>
            <p:ph idx="1"/>
          </p:nvPr>
        </p:nvSpPr>
        <p:spPr>
          <a:xfrm>
            <a:off x="533400" y="1276349"/>
            <a:ext cx="7924800" cy="3838575"/>
          </a:xfrm>
        </p:spPr>
        <p:txBody>
          <a:bodyPr/>
          <a:lstStyle/>
          <a:p>
            <a:pPr eaLnBrk="1" hangingPunct="1"/>
            <a:r>
              <a:rPr lang="en-US" altLang="en-US" sz="2400" dirty="0">
                <a:solidFill>
                  <a:schemeClr val="accent4">
                    <a:lumMod val="50000"/>
                  </a:schemeClr>
                </a:solidFill>
                <a:latin typeface="Montserrat"/>
              </a:rPr>
              <a:t>Stay organized</a:t>
            </a:r>
          </a:p>
          <a:p>
            <a:pPr eaLnBrk="1" hangingPunct="1"/>
            <a:endParaRPr lang="en-US" altLang="en-US" sz="2400" dirty="0">
              <a:solidFill>
                <a:schemeClr val="accent4">
                  <a:lumMod val="50000"/>
                </a:schemeClr>
              </a:solidFill>
              <a:latin typeface="Montserrat"/>
            </a:endParaRPr>
          </a:p>
          <a:p>
            <a:pPr eaLnBrk="1" hangingPunct="1"/>
            <a:endParaRPr lang="en-US" altLang="en-US" sz="2400" dirty="0">
              <a:solidFill>
                <a:schemeClr val="accent4">
                  <a:lumMod val="50000"/>
                </a:schemeClr>
              </a:solidFill>
              <a:latin typeface="Montserrat"/>
            </a:endParaRPr>
          </a:p>
          <a:p>
            <a:pPr eaLnBrk="1" hangingPunct="1"/>
            <a:endParaRPr lang="en-US" altLang="en-US" sz="2400" dirty="0">
              <a:solidFill>
                <a:schemeClr val="accent4">
                  <a:lumMod val="50000"/>
                </a:schemeClr>
              </a:solidFill>
              <a:latin typeface="Montserrat"/>
            </a:endParaRPr>
          </a:p>
          <a:p>
            <a:pPr eaLnBrk="1" hangingPunct="1"/>
            <a:r>
              <a:rPr lang="en-US" altLang="en-US" sz="2400" dirty="0">
                <a:solidFill>
                  <a:schemeClr val="accent4">
                    <a:lumMod val="50000"/>
                  </a:schemeClr>
                </a:solidFill>
                <a:latin typeface="Montserrat"/>
              </a:rPr>
              <a:t>Be timely </a:t>
            </a:r>
          </a:p>
          <a:p>
            <a:pPr eaLnBrk="1" hangingPunct="1"/>
            <a:r>
              <a:rPr lang="en-US" altLang="en-US" sz="2400" dirty="0">
                <a:solidFill>
                  <a:schemeClr val="accent4">
                    <a:lumMod val="50000"/>
                  </a:schemeClr>
                </a:solidFill>
                <a:latin typeface="Montserrat"/>
              </a:rPr>
              <a:t>Know that rejection is part of this process </a:t>
            </a:r>
          </a:p>
          <a:p>
            <a:pPr eaLnBrk="1" hangingPunct="1"/>
            <a:r>
              <a:rPr lang="en-US" altLang="en-US" sz="2400" dirty="0">
                <a:solidFill>
                  <a:schemeClr val="accent4">
                    <a:lumMod val="50000"/>
                  </a:schemeClr>
                </a:solidFill>
                <a:latin typeface="Montserrat"/>
              </a:rPr>
              <a:t>KEEP A POSITIVE OUTLOOK</a:t>
            </a:r>
          </a:p>
          <a:p>
            <a:pPr lvl="1" eaLnBrk="1" hangingPunct="1"/>
            <a:r>
              <a:rPr lang="en-US" altLang="en-US" sz="2000" dirty="0">
                <a:solidFill>
                  <a:schemeClr val="accent4">
                    <a:lumMod val="50000"/>
                  </a:schemeClr>
                </a:solidFill>
                <a:latin typeface="Montserrat"/>
              </a:rPr>
              <a:t>With every ‘no’ you are a step closer to a ‘YES’!</a:t>
            </a:r>
          </a:p>
          <a:p>
            <a:pPr eaLnBrk="1" hangingPunct="1"/>
            <a:endParaRPr lang="en-US" altLang="en-US" dirty="0">
              <a:latin typeface="Cambria" panose="02040503050406030204" pitchFamily="18" charset="0"/>
            </a:endParaRPr>
          </a:p>
        </p:txBody>
      </p:sp>
      <p:pic>
        <p:nvPicPr>
          <p:cNvPr id="16389" name="Picture 4">
            <a:extLst>
              <a:ext uri="{FF2B5EF4-FFF2-40B4-BE49-F238E27FC236}">
                <a16:creationId xmlns:a16="http://schemas.microsoft.com/office/drawing/2014/main" id="{7AB0EFA1-110F-40CC-A5E0-D16A343AF0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733550"/>
            <a:ext cx="6023931" cy="1218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a:extLst>
              <a:ext uri="{FF2B5EF4-FFF2-40B4-BE49-F238E27FC236}">
                <a16:creationId xmlns:a16="http://schemas.microsoft.com/office/drawing/2014/main" id="{02FD3394-408B-864E-6670-FA069E4C7216}"/>
              </a:ext>
            </a:extLst>
          </p:cNvPr>
          <p:cNvSpPr txBox="1">
            <a:spLocks noChangeArrowheads="1"/>
          </p:cNvSpPr>
          <p:nvPr/>
        </p:nvSpPr>
        <p:spPr bwMode="auto">
          <a:xfrm>
            <a:off x="0" y="0"/>
            <a:ext cx="9144000" cy="1200150"/>
          </a:xfrm>
          <a:prstGeom prst="rect">
            <a:avLst/>
          </a:prstGeom>
          <a:solidFill>
            <a:srgbClr val="554563"/>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4000" b="1" dirty="0">
                <a:solidFill>
                  <a:schemeClr val="bg1"/>
                </a:solidFill>
                <a:ea typeface="ＭＳ Ｐゴシック"/>
              </a:rPr>
              <a:t>General Tips</a:t>
            </a:r>
            <a:endParaRPr lang="en-US" dirty="0">
              <a:solidFill>
                <a:schemeClr val="bg1"/>
              </a:solidFill>
            </a:endParaRPr>
          </a:p>
        </p:txBody>
      </p:sp>
    </p:spTree>
    <p:extLst>
      <p:ext uri="{BB962C8B-B14F-4D97-AF65-F5344CB8AC3E}">
        <p14:creationId xmlns:p14="http://schemas.microsoft.com/office/powerpoint/2010/main" val="755810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3473816" cy="5143500"/>
          </a:xfrm>
          <a:prstGeom prst="rect">
            <a:avLst/>
          </a:prstGeom>
        </p:spPr>
      </p:pic>
      <p:sp>
        <p:nvSpPr>
          <p:cNvPr id="3" name="Rectangle 2"/>
          <p:cNvSpPr/>
          <p:nvPr/>
        </p:nvSpPr>
        <p:spPr>
          <a:xfrm>
            <a:off x="0" y="1"/>
            <a:ext cx="3473816" cy="5143500"/>
          </a:xfrm>
          <a:prstGeom prst="rect">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9" name="Rectangle 24">
            <a:extLst>
              <a:ext uri="{FF2B5EF4-FFF2-40B4-BE49-F238E27FC236}">
                <a16:creationId xmlns:a16="http://schemas.microsoft.com/office/drawing/2014/main" id="{FB2F3682-F78F-4400-ACC9-8D649A5A0238}"/>
              </a:ext>
            </a:extLst>
          </p:cNvPr>
          <p:cNvSpPr>
            <a:spLocks noChangeArrowheads="1"/>
          </p:cNvSpPr>
          <p:nvPr/>
        </p:nvSpPr>
        <p:spPr bwMode="auto">
          <a:xfrm>
            <a:off x="3733800" y="307692"/>
            <a:ext cx="6830458" cy="597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lnSpc>
                <a:spcPct val="80000"/>
              </a:lnSpc>
              <a:spcAft>
                <a:spcPts val="600"/>
              </a:spcAft>
            </a:pPr>
            <a:r>
              <a:rPr lang="en-US" altLang="en-US" sz="4000" b="1" dirty="0">
                <a:solidFill>
                  <a:srgbClr val="4F2270"/>
                </a:solidFill>
                <a:latin typeface="Calibri"/>
                <a:cs typeface="Calibri"/>
              </a:rPr>
              <a:t>Don’t Forget…</a:t>
            </a:r>
          </a:p>
        </p:txBody>
      </p:sp>
      <p:sp>
        <p:nvSpPr>
          <p:cNvPr id="4" name="Rectangle 24">
            <a:extLst>
              <a:ext uri="{FF2B5EF4-FFF2-40B4-BE49-F238E27FC236}">
                <a16:creationId xmlns:a16="http://schemas.microsoft.com/office/drawing/2014/main" id="{2F402048-2497-8586-761E-889A8EA7388C}"/>
              </a:ext>
            </a:extLst>
          </p:cNvPr>
          <p:cNvSpPr>
            <a:spLocks noChangeArrowheads="1"/>
          </p:cNvSpPr>
          <p:nvPr/>
        </p:nvSpPr>
        <p:spPr bwMode="auto">
          <a:xfrm>
            <a:off x="3810000" y="3851223"/>
            <a:ext cx="6830458" cy="10895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lnSpc>
                <a:spcPct val="80000"/>
              </a:lnSpc>
              <a:spcAft>
                <a:spcPts val="600"/>
              </a:spcAft>
            </a:pPr>
            <a:r>
              <a:rPr lang="en-US" altLang="en-US" sz="4000" b="1" dirty="0">
                <a:solidFill>
                  <a:srgbClr val="4F2270"/>
                </a:solidFill>
                <a:latin typeface="Calibri"/>
                <a:cs typeface="Calibri"/>
              </a:rPr>
              <a:t>…are all part of the </a:t>
            </a:r>
            <a:br>
              <a:rPr lang="en-US" altLang="en-US" sz="4000" b="1" dirty="0">
                <a:solidFill>
                  <a:srgbClr val="4F2270"/>
                </a:solidFill>
                <a:latin typeface="Calibri"/>
                <a:cs typeface="Calibri"/>
              </a:rPr>
            </a:br>
            <a:r>
              <a:rPr lang="en-US" altLang="en-US" sz="4000" b="1" dirty="0">
                <a:solidFill>
                  <a:srgbClr val="4F2270"/>
                </a:solidFill>
                <a:latin typeface="Calibri"/>
                <a:cs typeface="Calibri"/>
              </a:rPr>
              <a:t>search process too. </a:t>
            </a:r>
          </a:p>
        </p:txBody>
      </p:sp>
      <p:sp>
        <p:nvSpPr>
          <p:cNvPr id="5" name="Rectangle 24">
            <a:extLst>
              <a:ext uri="{FF2B5EF4-FFF2-40B4-BE49-F238E27FC236}">
                <a16:creationId xmlns:a16="http://schemas.microsoft.com/office/drawing/2014/main" id="{571F6222-25F6-8232-4CEE-97132C4820A3}"/>
              </a:ext>
            </a:extLst>
          </p:cNvPr>
          <p:cNvSpPr>
            <a:spLocks noChangeArrowheads="1"/>
          </p:cNvSpPr>
          <p:nvPr/>
        </p:nvSpPr>
        <p:spPr bwMode="auto">
          <a:xfrm>
            <a:off x="4577697" y="1127819"/>
            <a:ext cx="3473816" cy="25003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571500" indent="-571500" eaLnBrk="1" hangingPunct="1">
              <a:lnSpc>
                <a:spcPct val="80000"/>
              </a:lnSpc>
              <a:spcBef>
                <a:spcPts val="1200"/>
              </a:spcBef>
              <a:spcAft>
                <a:spcPts val="600"/>
              </a:spcAft>
              <a:buFont typeface="Arial" panose="020B0604020202020204" pitchFamily="34" charset="0"/>
              <a:buChar char="•"/>
            </a:pPr>
            <a:r>
              <a:rPr lang="en-US" altLang="en-US" b="1" dirty="0">
                <a:solidFill>
                  <a:srgbClr val="4F2270"/>
                </a:solidFill>
                <a:latin typeface="Calibri"/>
                <a:cs typeface="Calibri"/>
              </a:rPr>
              <a:t>Resumes</a:t>
            </a:r>
          </a:p>
          <a:p>
            <a:pPr marL="571500" indent="-571500" eaLnBrk="1" hangingPunct="1">
              <a:lnSpc>
                <a:spcPct val="80000"/>
              </a:lnSpc>
              <a:spcBef>
                <a:spcPts val="1200"/>
              </a:spcBef>
              <a:spcAft>
                <a:spcPts val="600"/>
              </a:spcAft>
              <a:buFont typeface="Arial" panose="020B0604020202020204" pitchFamily="34" charset="0"/>
              <a:buChar char="•"/>
            </a:pPr>
            <a:r>
              <a:rPr lang="en-US" altLang="en-US" b="1" dirty="0">
                <a:solidFill>
                  <a:srgbClr val="4F2270"/>
                </a:solidFill>
                <a:latin typeface="Calibri"/>
                <a:cs typeface="Calibri"/>
              </a:rPr>
              <a:t>Cover letters</a:t>
            </a:r>
          </a:p>
          <a:p>
            <a:pPr marL="571500" indent="-571500" eaLnBrk="1" hangingPunct="1">
              <a:lnSpc>
                <a:spcPct val="80000"/>
              </a:lnSpc>
              <a:spcBef>
                <a:spcPts val="1200"/>
              </a:spcBef>
              <a:spcAft>
                <a:spcPts val="600"/>
              </a:spcAft>
              <a:buFont typeface="Arial" panose="020B0604020202020204" pitchFamily="34" charset="0"/>
              <a:buChar char="•"/>
            </a:pPr>
            <a:r>
              <a:rPr lang="en-US" altLang="en-US" b="1" dirty="0">
                <a:solidFill>
                  <a:srgbClr val="4F2270"/>
                </a:solidFill>
                <a:latin typeface="Calibri"/>
                <a:cs typeface="Calibri"/>
              </a:rPr>
              <a:t>Interviews</a:t>
            </a:r>
          </a:p>
          <a:p>
            <a:pPr marL="571500" indent="-571500" eaLnBrk="1" hangingPunct="1">
              <a:lnSpc>
                <a:spcPct val="80000"/>
              </a:lnSpc>
              <a:spcBef>
                <a:spcPts val="1200"/>
              </a:spcBef>
              <a:spcAft>
                <a:spcPts val="600"/>
              </a:spcAft>
              <a:buFont typeface="Arial" panose="020B0604020202020204" pitchFamily="34" charset="0"/>
              <a:buChar char="•"/>
            </a:pPr>
            <a:r>
              <a:rPr lang="en-US" altLang="en-US" b="1" dirty="0">
                <a:solidFill>
                  <a:srgbClr val="4F2270"/>
                </a:solidFill>
                <a:latin typeface="Calibri"/>
                <a:cs typeface="Calibri"/>
              </a:rPr>
              <a:t>Job offers</a:t>
            </a:r>
          </a:p>
          <a:p>
            <a:pPr marL="571500" indent="-571500" eaLnBrk="1" hangingPunct="1">
              <a:lnSpc>
                <a:spcPct val="80000"/>
              </a:lnSpc>
              <a:spcBef>
                <a:spcPts val="1200"/>
              </a:spcBef>
              <a:spcAft>
                <a:spcPts val="600"/>
              </a:spcAft>
              <a:buFont typeface="Arial" panose="020B0604020202020204" pitchFamily="34" charset="0"/>
              <a:buChar char="•"/>
            </a:pPr>
            <a:r>
              <a:rPr lang="en-US" altLang="en-US" b="1" dirty="0">
                <a:solidFill>
                  <a:srgbClr val="4F2270"/>
                </a:solidFill>
                <a:latin typeface="Calibri"/>
                <a:cs typeface="Calibri"/>
              </a:rPr>
              <a:t>Negotiations</a:t>
            </a:r>
          </a:p>
        </p:txBody>
      </p:sp>
    </p:spTree>
    <p:extLst>
      <p:ext uri="{BB962C8B-B14F-4D97-AF65-F5344CB8AC3E}">
        <p14:creationId xmlns:p14="http://schemas.microsoft.com/office/powerpoint/2010/main" val="504640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Isosceles Triangle 20">
            <a:extLst>
              <a:ext uri="{FF2B5EF4-FFF2-40B4-BE49-F238E27FC236}">
                <a16:creationId xmlns:a16="http://schemas.microsoft.com/office/drawing/2014/main" id="{227D65D1-E2C1-4AB1-96DE-50C4AC32B388}"/>
              </a:ext>
            </a:extLst>
          </p:cNvPr>
          <p:cNvSpPr/>
          <p:nvPr/>
        </p:nvSpPr>
        <p:spPr>
          <a:xfrm rot="5400000">
            <a:off x="-819152" y="819149"/>
            <a:ext cx="5143501" cy="3505203"/>
          </a:xfrm>
          <a:prstGeom prst="triangle">
            <a:avLst>
              <a:gd name="adj" fmla="val 0"/>
            </a:avLst>
          </a:prstGeom>
          <a:solidFill>
            <a:srgbClr val="554563"/>
          </a:solidFill>
          <a:ln>
            <a:solidFill>
              <a:srgbClr val="5545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screenshot of a cell phone&#10;&#10;Description automatically generated">
            <a:extLst>
              <a:ext uri="{FF2B5EF4-FFF2-40B4-BE49-F238E27FC236}">
                <a16:creationId xmlns:a16="http://schemas.microsoft.com/office/drawing/2014/main" id="{F74AA738-F978-624E-8937-AF592AAF9C2E}"/>
              </a:ext>
            </a:extLst>
          </p:cNvPr>
          <p:cNvPicPr>
            <a:picLocks noChangeAspect="1"/>
          </p:cNvPicPr>
          <p:nvPr/>
        </p:nvPicPr>
        <p:blipFill rotWithShape="1">
          <a:blip r:embed="rId3">
            <a:extLst>
              <a:ext uri="{28A0092B-C50C-407E-A947-70E740481C1C}">
                <a14:useLocalDpi xmlns:a14="http://schemas.microsoft.com/office/drawing/2010/main" val="0"/>
              </a:ext>
            </a:extLst>
          </a:blip>
          <a:srcRect l="44628" t="17029" r="46343" b="72434"/>
          <a:stretch/>
        </p:blipFill>
        <p:spPr>
          <a:xfrm>
            <a:off x="3847318" y="3035995"/>
            <a:ext cx="832484" cy="553998"/>
          </a:xfrm>
          <a:prstGeom prst="rect">
            <a:avLst/>
          </a:prstGeom>
        </p:spPr>
      </p:pic>
      <p:sp>
        <p:nvSpPr>
          <p:cNvPr id="5" name="TextBox 4">
            <a:extLst>
              <a:ext uri="{FF2B5EF4-FFF2-40B4-BE49-F238E27FC236}">
                <a16:creationId xmlns:a16="http://schemas.microsoft.com/office/drawing/2014/main" id="{A04F25CF-5B47-F44F-AD0A-88DFAD8D3A5E}"/>
              </a:ext>
            </a:extLst>
          </p:cNvPr>
          <p:cNvSpPr txBox="1"/>
          <p:nvPr/>
        </p:nvSpPr>
        <p:spPr>
          <a:xfrm>
            <a:off x="1533751" y="3913678"/>
            <a:ext cx="3146051" cy="553998"/>
          </a:xfrm>
          <a:prstGeom prst="rect">
            <a:avLst/>
          </a:prstGeom>
          <a:noFill/>
        </p:spPr>
        <p:txBody>
          <a:bodyPr wrap="square" rtlCol="0">
            <a:spAutoFit/>
          </a:bodyPr>
          <a:lstStyle/>
          <a:p>
            <a:pPr algn="r"/>
            <a:r>
              <a:rPr lang="en-US" sz="1500" dirty="0">
                <a:latin typeface="+mj-lt"/>
              </a:rPr>
              <a:t>Get help with any career need by meeting with a career counselor. </a:t>
            </a:r>
          </a:p>
        </p:txBody>
      </p:sp>
      <p:sp>
        <p:nvSpPr>
          <p:cNvPr id="6" name="TextBox 5">
            <a:extLst>
              <a:ext uri="{FF2B5EF4-FFF2-40B4-BE49-F238E27FC236}">
                <a16:creationId xmlns:a16="http://schemas.microsoft.com/office/drawing/2014/main" id="{3D75BA3B-1564-3D41-9D88-0C60239CB1D7}"/>
              </a:ext>
            </a:extLst>
          </p:cNvPr>
          <p:cNvSpPr txBox="1"/>
          <p:nvPr/>
        </p:nvSpPr>
        <p:spPr>
          <a:xfrm>
            <a:off x="5354997" y="3904579"/>
            <a:ext cx="3055077" cy="784830"/>
          </a:xfrm>
          <a:prstGeom prst="rect">
            <a:avLst/>
          </a:prstGeom>
          <a:noFill/>
        </p:spPr>
        <p:txBody>
          <a:bodyPr wrap="square" rtlCol="0">
            <a:spAutoFit/>
          </a:bodyPr>
          <a:lstStyle/>
          <a:p>
            <a:pPr algn="r"/>
            <a:r>
              <a:rPr lang="en-US" sz="1500" dirty="0">
                <a:latin typeface="+mj-lt"/>
              </a:rPr>
              <a:t>Career fairs, industry meet ups, employer tables and more! </a:t>
            </a:r>
            <a:br>
              <a:rPr lang="en-US" sz="1500" dirty="0">
                <a:latin typeface="+mj-lt"/>
              </a:rPr>
            </a:br>
            <a:r>
              <a:rPr lang="en-US" sz="1500" dirty="0">
                <a:latin typeface="+mj-lt"/>
              </a:rPr>
              <a:t>Visit </a:t>
            </a:r>
            <a:r>
              <a:rPr lang="en-US" altLang="en-US" sz="1500" dirty="0">
                <a:latin typeface="+mj-lt"/>
                <a:hlinkClick r:id="rId4"/>
              </a:rPr>
              <a:t>wcupa.joinhandshake.com</a:t>
            </a:r>
            <a:endParaRPr lang="en-US" sz="1500" dirty="0">
              <a:latin typeface="+mj-lt"/>
            </a:endParaRPr>
          </a:p>
        </p:txBody>
      </p:sp>
      <p:pic>
        <p:nvPicPr>
          <p:cNvPr id="10" name="Picture 9" descr="A screenshot of a cell phone&#10;&#10;Description automatically generated">
            <a:extLst>
              <a:ext uri="{FF2B5EF4-FFF2-40B4-BE49-F238E27FC236}">
                <a16:creationId xmlns:a16="http://schemas.microsoft.com/office/drawing/2014/main" id="{C9BCF0CF-26F4-40BB-82F6-F3BF979F53CB}"/>
              </a:ext>
            </a:extLst>
          </p:cNvPr>
          <p:cNvPicPr>
            <a:picLocks noChangeAspect="1"/>
          </p:cNvPicPr>
          <p:nvPr/>
        </p:nvPicPr>
        <p:blipFill rotWithShape="1">
          <a:blip r:embed="rId3">
            <a:extLst>
              <a:ext uri="{28A0092B-C50C-407E-A947-70E740481C1C}">
                <a14:useLocalDpi xmlns:a14="http://schemas.microsoft.com/office/drawing/2010/main" val="0"/>
              </a:ext>
            </a:extLst>
          </a:blip>
          <a:srcRect l="77734" t="16494" r="12379" b="72969"/>
          <a:stretch/>
        </p:blipFill>
        <p:spPr>
          <a:xfrm>
            <a:off x="7562039" y="3020686"/>
            <a:ext cx="911543" cy="553998"/>
          </a:xfrm>
          <a:prstGeom prst="rect">
            <a:avLst/>
          </a:prstGeom>
        </p:spPr>
      </p:pic>
      <p:cxnSp>
        <p:nvCxnSpPr>
          <p:cNvPr id="4" name="Straight Connector 3">
            <a:extLst>
              <a:ext uri="{FF2B5EF4-FFF2-40B4-BE49-F238E27FC236}">
                <a16:creationId xmlns:a16="http://schemas.microsoft.com/office/drawing/2014/main" id="{1C3F65A1-AB7C-4321-B4BF-771B3D0BA7B3}"/>
              </a:ext>
            </a:extLst>
          </p:cNvPr>
          <p:cNvCxnSpPr>
            <a:cxnSpLocks/>
          </p:cNvCxnSpPr>
          <p:nvPr/>
        </p:nvCxnSpPr>
        <p:spPr>
          <a:xfrm>
            <a:off x="4864108" y="2927353"/>
            <a:ext cx="0" cy="908491"/>
          </a:xfrm>
          <a:prstGeom prst="line">
            <a:avLst/>
          </a:prstGeom>
          <a:ln w="76200">
            <a:solidFill>
              <a:srgbClr val="55456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A5C2327-A620-428A-AF3B-601C86758525}"/>
              </a:ext>
            </a:extLst>
          </p:cNvPr>
          <p:cNvCxnSpPr>
            <a:cxnSpLocks/>
          </p:cNvCxnSpPr>
          <p:nvPr/>
        </p:nvCxnSpPr>
        <p:spPr>
          <a:xfrm>
            <a:off x="8514893" y="2927353"/>
            <a:ext cx="0" cy="908491"/>
          </a:xfrm>
          <a:prstGeom prst="line">
            <a:avLst/>
          </a:prstGeom>
          <a:ln w="76200">
            <a:solidFill>
              <a:srgbClr val="554563"/>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3EB1D9C-FA3E-4BBD-AA3C-EC5569C4232E}"/>
              </a:ext>
            </a:extLst>
          </p:cNvPr>
          <p:cNvSpPr txBox="1"/>
          <p:nvPr/>
        </p:nvSpPr>
        <p:spPr>
          <a:xfrm>
            <a:off x="-124669" y="384373"/>
            <a:ext cx="3162299" cy="1077218"/>
          </a:xfrm>
          <a:prstGeom prst="rect">
            <a:avLst/>
          </a:prstGeom>
          <a:noFill/>
        </p:spPr>
        <p:txBody>
          <a:bodyPr wrap="square" rtlCol="0">
            <a:spAutoFit/>
          </a:bodyPr>
          <a:lstStyle/>
          <a:p>
            <a:pPr algn="ctr"/>
            <a:r>
              <a:rPr lang="en-US" sz="3200" dirty="0">
                <a:solidFill>
                  <a:srgbClr val="F7F7F7"/>
                </a:solidFill>
                <a:latin typeface="Montserrat Black" panose="00000A00000000000000" pitchFamily="2" charset="0"/>
              </a:rPr>
              <a:t>Visit the CDC!</a:t>
            </a:r>
          </a:p>
        </p:txBody>
      </p:sp>
      <p:sp>
        <p:nvSpPr>
          <p:cNvPr id="29" name="Oval 28">
            <a:extLst>
              <a:ext uri="{FF2B5EF4-FFF2-40B4-BE49-F238E27FC236}">
                <a16:creationId xmlns:a16="http://schemas.microsoft.com/office/drawing/2014/main" id="{A2B91B9C-160E-4F00-A5AA-E0B698E463C2}"/>
              </a:ext>
            </a:extLst>
          </p:cNvPr>
          <p:cNvSpPr/>
          <p:nvPr/>
        </p:nvSpPr>
        <p:spPr>
          <a:xfrm>
            <a:off x="252437" y="1591358"/>
            <a:ext cx="2157429" cy="2157429"/>
          </a:xfrm>
          <a:prstGeom prst="ellipse">
            <a:avLst/>
          </a:prstGeom>
          <a:solidFill>
            <a:srgbClr val="D8A425"/>
          </a:solidFill>
          <a:ln>
            <a:solidFill>
              <a:srgbClr val="D8A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id="{DCA2454B-C318-460A-A546-9E2FE4053E82}"/>
              </a:ext>
            </a:extLst>
          </p:cNvPr>
          <p:cNvPicPr>
            <a:picLocks noChangeAspect="1"/>
          </p:cNvPicPr>
          <p:nvPr/>
        </p:nvPicPr>
        <p:blipFill>
          <a:blip r:embed="rId5">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296270" y="1833278"/>
            <a:ext cx="2157429" cy="1765169"/>
          </a:xfrm>
          <a:prstGeom prst="rect">
            <a:avLst/>
          </a:prstGeom>
        </p:spPr>
      </p:pic>
      <p:sp>
        <p:nvSpPr>
          <p:cNvPr id="2" name="TextBox 1">
            <a:extLst>
              <a:ext uri="{FF2B5EF4-FFF2-40B4-BE49-F238E27FC236}">
                <a16:creationId xmlns:a16="http://schemas.microsoft.com/office/drawing/2014/main" id="{9532987E-ECCF-F85F-3AD6-956DACBB9BA5}"/>
              </a:ext>
            </a:extLst>
          </p:cNvPr>
          <p:cNvSpPr txBox="1"/>
          <p:nvPr/>
        </p:nvSpPr>
        <p:spPr>
          <a:xfrm>
            <a:off x="5303783" y="3574684"/>
            <a:ext cx="3128489" cy="323165"/>
          </a:xfrm>
          <a:prstGeom prst="rect">
            <a:avLst/>
          </a:prstGeom>
          <a:noFill/>
        </p:spPr>
        <p:txBody>
          <a:bodyPr wrap="square" rtlCol="0">
            <a:spAutoFit/>
          </a:bodyPr>
          <a:lstStyle/>
          <a:p>
            <a:pPr algn="r"/>
            <a:r>
              <a:rPr lang="en-US" sz="1500" b="1" dirty="0">
                <a:solidFill>
                  <a:srgbClr val="3E2B4D"/>
                </a:solidFill>
                <a:latin typeface="+mj-lt"/>
              </a:rPr>
              <a:t>CHECK OUT EVENTS</a:t>
            </a:r>
          </a:p>
        </p:txBody>
      </p:sp>
      <p:sp>
        <p:nvSpPr>
          <p:cNvPr id="13" name="TextBox 12">
            <a:extLst>
              <a:ext uri="{FF2B5EF4-FFF2-40B4-BE49-F238E27FC236}">
                <a16:creationId xmlns:a16="http://schemas.microsoft.com/office/drawing/2014/main" id="{CE62B6DF-11FB-CDD5-0257-A283F1B69AB2}"/>
              </a:ext>
            </a:extLst>
          </p:cNvPr>
          <p:cNvSpPr txBox="1"/>
          <p:nvPr/>
        </p:nvSpPr>
        <p:spPr>
          <a:xfrm>
            <a:off x="1643466" y="3574684"/>
            <a:ext cx="3128489" cy="323165"/>
          </a:xfrm>
          <a:prstGeom prst="rect">
            <a:avLst/>
          </a:prstGeom>
          <a:noFill/>
        </p:spPr>
        <p:txBody>
          <a:bodyPr wrap="square" rtlCol="0">
            <a:spAutoFit/>
          </a:bodyPr>
          <a:lstStyle/>
          <a:p>
            <a:pPr algn="r"/>
            <a:r>
              <a:rPr lang="en-US" sz="1500" b="1" dirty="0">
                <a:solidFill>
                  <a:srgbClr val="3E2B4D"/>
                </a:solidFill>
                <a:latin typeface="+mj-lt"/>
              </a:rPr>
              <a:t>SCHEDULE 1-1 APPOINTMENT</a:t>
            </a:r>
          </a:p>
        </p:txBody>
      </p:sp>
      <p:sp>
        <p:nvSpPr>
          <p:cNvPr id="14" name="TextBox 13">
            <a:extLst>
              <a:ext uri="{FF2B5EF4-FFF2-40B4-BE49-F238E27FC236}">
                <a16:creationId xmlns:a16="http://schemas.microsoft.com/office/drawing/2014/main" id="{981E02DD-F24E-EF60-6C2D-97CEDF8C90DE}"/>
              </a:ext>
            </a:extLst>
          </p:cNvPr>
          <p:cNvSpPr txBox="1"/>
          <p:nvPr/>
        </p:nvSpPr>
        <p:spPr>
          <a:xfrm>
            <a:off x="3510216" y="520654"/>
            <a:ext cx="4999661" cy="646331"/>
          </a:xfrm>
          <a:prstGeom prst="rect">
            <a:avLst/>
          </a:prstGeom>
          <a:noFill/>
        </p:spPr>
        <p:txBody>
          <a:bodyPr wrap="square" rtlCol="0">
            <a:spAutoFit/>
          </a:bodyPr>
          <a:lstStyle/>
          <a:p>
            <a:pPr algn="ctr"/>
            <a:r>
              <a:rPr lang="en-US" b="1" dirty="0">
                <a:solidFill>
                  <a:srgbClr val="3E2B4D"/>
                </a:solidFill>
                <a:latin typeface="+mj-lt"/>
              </a:rPr>
              <a:t>The Career Development Center is here to support you through the search process!</a:t>
            </a:r>
          </a:p>
        </p:txBody>
      </p:sp>
      <p:sp>
        <p:nvSpPr>
          <p:cNvPr id="15" name="TextBox 14">
            <a:extLst>
              <a:ext uri="{FF2B5EF4-FFF2-40B4-BE49-F238E27FC236}">
                <a16:creationId xmlns:a16="http://schemas.microsoft.com/office/drawing/2014/main" id="{9D0B4831-C639-735B-1AD6-85ED600F7963}"/>
              </a:ext>
            </a:extLst>
          </p:cNvPr>
          <p:cNvSpPr txBox="1"/>
          <p:nvPr/>
        </p:nvSpPr>
        <p:spPr>
          <a:xfrm>
            <a:off x="3306278" y="1224693"/>
            <a:ext cx="5327580" cy="1223412"/>
          </a:xfrm>
          <a:prstGeom prst="rect">
            <a:avLst/>
          </a:prstGeom>
          <a:noFill/>
        </p:spPr>
        <p:txBody>
          <a:bodyPr wrap="square" lIns="68580" tIns="34290" rIns="68580" bIns="34290" rtlCol="0" anchor="t">
            <a:spAutoFit/>
          </a:bodyPr>
          <a:lstStyle/>
          <a:p>
            <a:pPr algn="ctr"/>
            <a:r>
              <a:rPr lang="en-US" sz="1500" dirty="0">
                <a:latin typeface="+mj-lt"/>
              </a:rPr>
              <a:t>Our office can help prior with all elements of the search, application, and interview processes.</a:t>
            </a:r>
          </a:p>
          <a:p>
            <a:pPr algn="ctr"/>
            <a:endParaRPr lang="en-US" sz="1500" dirty="0">
              <a:latin typeface="+mj-lt"/>
            </a:endParaRPr>
          </a:p>
          <a:p>
            <a:pPr algn="ctr"/>
            <a:r>
              <a:rPr lang="en-US" sz="1500" dirty="0">
                <a:latin typeface="+mj-lt"/>
              </a:rPr>
              <a:t>The CDC website has great resources for resume development, interview prep, and more. Visit: </a:t>
            </a:r>
            <a:r>
              <a:rPr lang="en-US" sz="1500" dirty="0">
                <a:latin typeface="+mj-lt"/>
                <a:hlinkClick r:id="rId6"/>
              </a:rPr>
              <a:t>wcupa.edu/cdc </a:t>
            </a:r>
          </a:p>
        </p:txBody>
      </p:sp>
    </p:spTree>
    <p:extLst>
      <p:ext uri="{BB962C8B-B14F-4D97-AF65-F5344CB8AC3E}">
        <p14:creationId xmlns:p14="http://schemas.microsoft.com/office/powerpoint/2010/main" val="280209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8DFA515A64014D8424AC2E47A8EAD6" ma:contentTypeVersion="17" ma:contentTypeDescription="Create a new document." ma:contentTypeScope="" ma:versionID="6e24f786452d81c7d57d51498ef39bfa">
  <xsd:schema xmlns:xsd="http://www.w3.org/2001/XMLSchema" xmlns:xs="http://www.w3.org/2001/XMLSchema" xmlns:p="http://schemas.microsoft.com/office/2006/metadata/properties" xmlns:ns2="90d0076d-6670-422f-b53d-d10e5ad3b8a9" xmlns:ns3="335fbbaf-fb00-4dcf-bfc4-bcedf28b13f3" targetNamespace="http://schemas.microsoft.com/office/2006/metadata/properties" ma:root="true" ma:fieldsID="84c7e450f36fd9a2b8473e219a9b84a9" ns2:_="" ns3:_="">
    <xsd:import namespace="90d0076d-6670-422f-b53d-d10e5ad3b8a9"/>
    <xsd:import namespace="335fbbaf-fb00-4dcf-bfc4-bcedf28b13f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d0076d-6670-422f-b53d-d10e5ad3b8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feaa485-091a-453e-9962-d1ee3888fd2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35fbbaf-fb00-4dcf-bfc4-bcedf28b13f3"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342670ea-fc34-406f-b849-0c83af648298}" ma:internalName="TaxCatchAll" ma:showField="CatchAllData" ma:web="335fbbaf-fb00-4dcf-bfc4-bcedf28b13f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335fbbaf-fb00-4dcf-bfc4-bcedf28b13f3" xsi:nil="true"/>
    <lcf76f155ced4ddcb4097134ff3c332f xmlns="90d0076d-6670-422f-b53d-d10e5ad3b8a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E082589-C570-4F43-8F1A-1AA946E6BB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d0076d-6670-422f-b53d-d10e5ad3b8a9"/>
    <ds:schemaRef ds:uri="335fbbaf-fb00-4dcf-bfc4-bcedf28b13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62ABCA-0CDB-4648-82F0-DA522DCA2C00}">
  <ds:schemaRefs>
    <ds:schemaRef ds:uri="http://schemas.microsoft.com/office/2006/metadata/longProperties"/>
  </ds:schemaRefs>
</ds:datastoreItem>
</file>

<file path=customXml/itemProps3.xml><?xml version="1.0" encoding="utf-8"?>
<ds:datastoreItem xmlns:ds="http://schemas.openxmlformats.org/officeDocument/2006/customXml" ds:itemID="{2AA6D749-5DCB-4EAF-94CE-977E217D01F5}">
  <ds:schemaRefs>
    <ds:schemaRef ds:uri="http://schemas.microsoft.com/sharepoint/v3/contenttype/forms"/>
  </ds:schemaRefs>
</ds:datastoreItem>
</file>

<file path=customXml/itemProps4.xml><?xml version="1.0" encoding="utf-8"?>
<ds:datastoreItem xmlns:ds="http://schemas.openxmlformats.org/officeDocument/2006/customXml" ds:itemID="{C8E172BD-539C-496E-91D4-9C6D9083560A}">
  <ds:schemaRefs>
    <ds:schemaRef ds:uri="335fbbaf-fb00-4dcf-bfc4-bcedf28b13f3"/>
    <ds:schemaRef ds:uri="http://purl.org/dc/terms/"/>
    <ds:schemaRef ds:uri="http://schemas.openxmlformats.org/package/2006/metadata/core-propertie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http://schemas.microsoft.com/office/infopath/2007/PartnerControls"/>
    <ds:schemaRef ds:uri="90d0076d-6670-422f-b53d-d10e5ad3b8a9"/>
  </ds:schemaRefs>
</ds:datastoreItem>
</file>

<file path=docProps/app.xml><?xml version="1.0" encoding="utf-8"?>
<Properties xmlns="http://schemas.openxmlformats.org/officeDocument/2006/extended-properties" xmlns:vt="http://schemas.openxmlformats.org/officeDocument/2006/docPropsVTypes">
  <Template/>
  <TotalTime>13149</TotalTime>
  <Words>761</Words>
  <Application>Microsoft Office PowerPoint</Application>
  <PresentationFormat>On-screen Show (16:9)</PresentationFormat>
  <Paragraphs>80</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1_Office Theme</vt:lpstr>
      <vt:lpstr>PowerPoint Presentation</vt:lpstr>
      <vt:lpstr>FIRST STEP, SELF-EVALUATION </vt:lpstr>
      <vt:lpstr>Reactive Search Methods</vt:lpstr>
      <vt:lpstr>PowerPoint Presentation</vt:lpstr>
      <vt:lpstr>PowerPoint Presentation</vt:lpstr>
      <vt:lpstr>PowerPoint Presentation</vt:lpstr>
      <vt:lpstr>PowerPoint Presentation</vt:lpstr>
    </vt:vector>
  </TitlesOfParts>
  <Company>West Chester University of Pennsylvania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West Chester University</dc:creator>
  <cp:lastModifiedBy>Shellaway, Katelyn</cp:lastModifiedBy>
  <cp:revision>383</cp:revision>
  <cp:lastPrinted>2018-07-23T22:07:31Z</cp:lastPrinted>
  <dcterms:created xsi:type="dcterms:W3CDTF">2012-06-18T16:04:05Z</dcterms:created>
  <dcterms:modified xsi:type="dcterms:W3CDTF">2025-02-12T20:06:45Z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DNU3T6ERYKS2-143-395</vt:lpwstr>
  </property>
  <property fmtid="{D5CDD505-2E9C-101B-9397-08002B2CF9AE}" pid="3" name="_dlc_DocIdItemGuid">
    <vt:lpwstr>76921a64-22b6-484c-8ed0-3efacb983676</vt:lpwstr>
  </property>
  <property fmtid="{D5CDD505-2E9C-101B-9397-08002B2CF9AE}" pid="4" name="_dlc_DocIdUrl">
    <vt:lpwstr>https://sharepoint.wcupa.edu/vp/sa/tcdc/peers/_layouts/15/DocIdRedir.aspx?ID=DNU3T6ERYKS2-143-395, DNU3T6ERYKS2-143-395</vt:lpwstr>
  </property>
  <property fmtid="{D5CDD505-2E9C-101B-9397-08002B2CF9AE}" pid="5" name="ContentTypeId">
    <vt:lpwstr>0x0101000E8DFA515A64014D8424AC2E47A8EAD6</vt:lpwstr>
  </property>
  <property fmtid="{D5CDD505-2E9C-101B-9397-08002B2CF9AE}" pid="6" name="MediaServiceImageTags">
    <vt:lpwstr/>
  </property>
</Properties>
</file>