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21"/>
  </p:notes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89" d="100"/>
          <a:sy n="89" d="100"/>
        </p:scale>
        <p:origin x="105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179B01-541E-4939-B858-E9D49BF8403E}" type="datetimeFigureOut">
              <a:rPr lang="en-US" smtClean="0"/>
              <a:t>4/26/2019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D79EF-2814-49F0-9F9D-C384E20E5DC4}" type="slidenum">
              <a:rPr lang="en-US" smtClean="0"/>
              <a:t>‹#›</a:t>
            </a:fld>
            <a:endParaRPr lang="en-US"/>
          </a:p>
        </p:txBody>
      </p:sp>
    </p:spTree>
    <p:extLst>
      <p:ext uri="{BB962C8B-B14F-4D97-AF65-F5344CB8AC3E}">
        <p14:creationId xmlns:p14="http://schemas.microsoft.com/office/powerpoint/2010/main" val="1360432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0D0C57AD-6FA0-4A3D-B7E0-99BFEE129B26}" type="datetime1">
              <a:rPr lang="en-US" smtClean="0"/>
              <a:t>4/26/2019</a:t>
            </a:fld>
            <a:endParaRPr lang="en-US"/>
          </a:p>
        </p:txBody>
      </p:sp>
      <p:sp>
        <p:nvSpPr>
          <p:cNvPr id="5" name="Footer Placeholder 4"/>
          <p:cNvSpPr>
            <a:spLocks noGrp="1"/>
          </p:cNvSpPr>
          <p:nvPr>
            <p:ph type="ftr" sz="quarter" idx="11"/>
          </p:nvPr>
        </p:nvSpPr>
        <p:spPr>
          <a:xfrm>
            <a:off x="1921934" y="5054602"/>
            <a:ext cx="4064860" cy="279400"/>
          </a:xfrm>
        </p:spPr>
        <p:txBody>
          <a:bodyPr/>
          <a:lstStyle/>
          <a:p>
            <a:r>
              <a:rPr lang="en-US" smtClean="0"/>
              <a:t>Developed July 2018</a:t>
            </a:r>
            <a:endParaRPr lang="en-US"/>
          </a:p>
        </p:txBody>
      </p:sp>
      <p:sp>
        <p:nvSpPr>
          <p:cNvPr id="6" name="Slide Number Placeholder 5"/>
          <p:cNvSpPr>
            <a:spLocks noGrp="1"/>
          </p:cNvSpPr>
          <p:nvPr>
            <p:ph type="sldNum" sz="quarter" idx="12"/>
          </p:nvPr>
        </p:nvSpPr>
        <p:spPr>
          <a:xfrm>
            <a:off x="6817317" y="5054602"/>
            <a:ext cx="413483" cy="279400"/>
          </a:xfrm>
        </p:spPr>
        <p:txBody>
          <a:bodyPr/>
          <a:lstStyle/>
          <a:p>
            <a:fld id="{B24BB1F4-76B6-422E-A65F-AE8E9CDC48A8}" type="slidenum">
              <a:rPr lang="en-US" smtClean="0"/>
              <a:t>‹#›</a:t>
            </a:fld>
            <a:endParaRPr lang="en-US"/>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64972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80FFCB6-D91E-4F9F-8D58-0010EFC12831}" type="datetime1">
              <a:rPr lang="en-US" smtClean="0"/>
              <a:t>4/26/2019</a:t>
            </a:fld>
            <a:endParaRPr lang="en-US"/>
          </a:p>
        </p:txBody>
      </p:sp>
      <p:sp>
        <p:nvSpPr>
          <p:cNvPr id="6" name="Footer Placeholder 5"/>
          <p:cNvSpPr>
            <a:spLocks noGrp="1"/>
          </p:cNvSpPr>
          <p:nvPr>
            <p:ph type="ftr" sz="quarter" idx="11"/>
          </p:nvPr>
        </p:nvSpPr>
        <p:spPr/>
        <p:txBody>
          <a:bodyPr/>
          <a:lstStyle/>
          <a:p>
            <a:r>
              <a:rPr lang="en-US" smtClean="0"/>
              <a:t>Developed July 2018</a:t>
            </a:r>
            <a:endParaRPr lang="en-US"/>
          </a:p>
        </p:txBody>
      </p:sp>
      <p:sp>
        <p:nvSpPr>
          <p:cNvPr id="7" name="Slide Number Placeholder 6"/>
          <p:cNvSpPr>
            <a:spLocks noGrp="1"/>
          </p:cNvSpPr>
          <p:nvPr>
            <p:ph type="sldNum" sz="quarter" idx="12"/>
          </p:nvPr>
        </p:nvSpPr>
        <p:spPr/>
        <p:txBody>
          <a:bodyPr/>
          <a:lstStyle/>
          <a:p>
            <a:fld id="{B24BB1F4-76B6-422E-A65F-AE8E9CDC48A8}" type="slidenum">
              <a:rPr lang="en-US" smtClean="0"/>
              <a:t>‹#›</a:t>
            </a:fld>
            <a:endParaRPr lang="en-US"/>
          </a:p>
        </p:txBody>
      </p:sp>
    </p:spTree>
    <p:extLst>
      <p:ext uri="{BB962C8B-B14F-4D97-AF65-F5344CB8AC3E}">
        <p14:creationId xmlns:p14="http://schemas.microsoft.com/office/powerpoint/2010/main" val="2106211953"/>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0FFCB6-D91E-4F9F-8D58-0010EFC12831}" type="datetime1">
              <a:rPr lang="en-US" smtClean="0"/>
              <a:t>4/26/2019</a:t>
            </a:fld>
            <a:endParaRPr lang="en-US"/>
          </a:p>
        </p:txBody>
      </p:sp>
      <p:sp>
        <p:nvSpPr>
          <p:cNvPr id="5" name="Footer Placeholder 4"/>
          <p:cNvSpPr>
            <a:spLocks noGrp="1"/>
          </p:cNvSpPr>
          <p:nvPr>
            <p:ph type="ftr" sz="quarter" idx="11"/>
          </p:nvPr>
        </p:nvSpPr>
        <p:spPr/>
        <p:txBody>
          <a:bodyPr/>
          <a:lstStyle/>
          <a:p>
            <a:r>
              <a:rPr lang="en-US" smtClean="0"/>
              <a:t>Developed July 2018</a:t>
            </a:r>
            <a:endParaRPr lang="en-US"/>
          </a:p>
        </p:txBody>
      </p:sp>
      <p:sp>
        <p:nvSpPr>
          <p:cNvPr id="6" name="Slide Number Placeholder 5"/>
          <p:cNvSpPr>
            <a:spLocks noGrp="1"/>
          </p:cNvSpPr>
          <p:nvPr>
            <p:ph type="sldNum" sz="quarter" idx="12"/>
          </p:nvPr>
        </p:nvSpPr>
        <p:spPr/>
        <p:txBody>
          <a:bodyPr/>
          <a:lstStyle/>
          <a:p>
            <a:fld id="{B24BB1F4-76B6-422E-A65F-AE8E9CDC48A8}" type="slidenum">
              <a:rPr lang="en-US" smtClean="0"/>
              <a:t>‹#›</a:t>
            </a:fld>
            <a:endParaRPr lang="en-US"/>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38734591"/>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0FFCB6-D91E-4F9F-8D58-0010EFC12831}" type="datetime1">
              <a:rPr lang="en-US" smtClean="0"/>
              <a:t>4/26/2019</a:t>
            </a:fld>
            <a:endParaRPr lang="en-US"/>
          </a:p>
        </p:txBody>
      </p:sp>
      <p:sp>
        <p:nvSpPr>
          <p:cNvPr id="5" name="Footer Placeholder 4"/>
          <p:cNvSpPr>
            <a:spLocks noGrp="1"/>
          </p:cNvSpPr>
          <p:nvPr>
            <p:ph type="ftr" sz="quarter" idx="11"/>
          </p:nvPr>
        </p:nvSpPr>
        <p:spPr/>
        <p:txBody>
          <a:bodyPr/>
          <a:lstStyle/>
          <a:p>
            <a:r>
              <a:rPr lang="en-US" smtClean="0"/>
              <a:t>Developed July 2018</a:t>
            </a:r>
            <a:endParaRPr lang="en-US"/>
          </a:p>
        </p:txBody>
      </p:sp>
      <p:sp>
        <p:nvSpPr>
          <p:cNvPr id="6" name="Slide Number Placeholder 5"/>
          <p:cNvSpPr>
            <a:spLocks noGrp="1"/>
          </p:cNvSpPr>
          <p:nvPr>
            <p:ph type="sldNum" sz="quarter" idx="12"/>
          </p:nvPr>
        </p:nvSpPr>
        <p:spPr/>
        <p:txBody>
          <a:bodyPr/>
          <a:lstStyle/>
          <a:p>
            <a:fld id="{B24BB1F4-76B6-422E-A65F-AE8E9CDC48A8}" type="slidenum">
              <a:rPr lang="en-US" smtClean="0"/>
              <a:t>‹#›</a:t>
            </a:fld>
            <a:endParaRPr lang="en-US"/>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29950265"/>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0FFCB6-D91E-4F9F-8D58-0010EFC12831}" type="datetime1">
              <a:rPr lang="en-US" smtClean="0"/>
              <a:t>4/26/2019</a:t>
            </a:fld>
            <a:endParaRPr lang="en-US"/>
          </a:p>
        </p:txBody>
      </p:sp>
      <p:sp>
        <p:nvSpPr>
          <p:cNvPr id="5" name="Footer Placeholder 4"/>
          <p:cNvSpPr>
            <a:spLocks noGrp="1"/>
          </p:cNvSpPr>
          <p:nvPr>
            <p:ph type="ftr" sz="quarter" idx="11"/>
          </p:nvPr>
        </p:nvSpPr>
        <p:spPr/>
        <p:txBody>
          <a:bodyPr/>
          <a:lstStyle/>
          <a:p>
            <a:r>
              <a:rPr lang="en-US" smtClean="0"/>
              <a:t>Developed July 2018</a:t>
            </a:r>
            <a:endParaRPr lang="en-US"/>
          </a:p>
        </p:txBody>
      </p:sp>
      <p:sp>
        <p:nvSpPr>
          <p:cNvPr id="6" name="Slide Number Placeholder 5"/>
          <p:cNvSpPr>
            <a:spLocks noGrp="1"/>
          </p:cNvSpPr>
          <p:nvPr>
            <p:ph type="sldNum" sz="quarter" idx="12"/>
          </p:nvPr>
        </p:nvSpPr>
        <p:spPr/>
        <p:txBody>
          <a:bodyPr/>
          <a:lstStyle/>
          <a:p>
            <a:fld id="{B24BB1F4-76B6-422E-A65F-AE8E9CDC48A8}" type="slidenum">
              <a:rPr lang="en-US" smtClean="0"/>
              <a:t>‹#›</a:t>
            </a:fld>
            <a:endParaRPr lang="en-US"/>
          </a:p>
        </p:txBody>
      </p:sp>
    </p:spTree>
    <p:extLst>
      <p:ext uri="{BB962C8B-B14F-4D97-AF65-F5344CB8AC3E}">
        <p14:creationId xmlns:p14="http://schemas.microsoft.com/office/powerpoint/2010/main" val="2733107690"/>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0FFCB6-D91E-4F9F-8D58-0010EFC12831}" type="datetime1">
              <a:rPr lang="en-US" smtClean="0"/>
              <a:t>4/26/2019</a:t>
            </a:fld>
            <a:endParaRPr lang="en-US"/>
          </a:p>
        </p:txBody>
      </p:sp>
      <p:sp>
        <p:nvSpPr>
          <p:cNvPr id="5" name="Footer Placeholder 4"/>
          <p:cNvSpPr>
            <a:spLocks noGrp="1"/>
          </p:cNvSpPr>
          <p:nvPr>
            <p:ph type="ftr" sz="quarter" idx="11"/>
          </p:nvPr>
        </p:nvSpPr>
        <p:spPr/>
        <p:txBody>
          <a:bodyPr/>
          <a:lstStyle/>
          <a:p>
            <a:r>
              <a:rPr lang="en-US" smtClean="0"/>
              <a:t>Developed July 2018</a:t>
            </a:r>
            <a:endParaRPr lang="en-US"/>
          </a:p>
        </p:txBody>
      </p:sp>
      <p:sp>
        <p:nvSpPr>
          <p:cNvPr id="6" name="Slide Number Placeholder 5"/>
          <p:cNvSpPr>
            <a:spLocks noGrp="1"/>
          </p:cNvSpPr>
          <p:nvPr>
            <p:ph type="sldNum" sz="quarter" idx="12"/>
          </p:nvPr>
        </p:nvSpPr>
        <p:spPr/>
        <p:txBody>
          <a:bodyPr/>
          <a:lstStyle/>
          <a:p>
            <a:fld id="{B24BB1F4-76B6-422E-A65F-AE8E9CDC48A8}" type="slidenum">
              <a:rPr lang="en-US" smtClean="0"/>
              <a:t>‹#›</a:t>
            </a:fld>
            <a:endParaRPr lang="en-US"/>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04413124"/>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0FFCB6-D91E-4F9F-8D58-0010EFC12831}" type="datetime1">
              <a:rPr lang="en-US" smtClean="0"/>
              <a:t>4/26/2019</a:t>
            </a:fld>
            <a:endParaRPr lang="en-US"/>
          </a:p>
        </p:txBody>
      </p:sp>
      <p:sp>
        <p:nvSpPr>
          <p:cNvPr id="5" name="Footer Placeholder 4"/>
          <p:cNvSpPr>
            <a:spLocks noGrp="1"/>
          </p:cNvSpPr>
          <p:nvPr>
            <p:ph type="ftr" sz="quarter" idx="11"/>
          </p:nvPr>
        </p:nvSpPr>
        <p:spPr/>
        <p:txBody>
          <a:bodyPr/>
          <a:lstStyle/>
          <a:p>
            <a:r>
              <a:rPr lang="en-US" smtClean="0"/>
              <a:t>Developed July 2018</a:t>
            </a:r>
            <a:endParaRPr lang="en-US"/>
          </a:p>
        </p:txBody>
      </p:sp>
      <p:sp>
        <p:nvSpPr>
          <p:cNvPr id="6" name="Slide Number Placeholder 5"/>
          <p:cNvSpPr>
            <a:spLocks noGrp="1"/>
          </p:cNvSpPr>
          <p:nvPr>
            <p:ph type="sldNum" sz="quarter" idx="12"/>
          </p:nvPr>
        </p:nvSpPr>
        <p:spPr/>
        <p:txBody>
          <a:bodyPr/>
          <a:lstStyle/>
          <a:p>
            <a:fld id="{B24BB1F4-76B6-422E-A65F-AE8E9CDC48A8}" type="slidenum">
              <a:rPr lang="en-US" smtClean="0"/>
              <a:t>‹#›</a:t>
            </a:fld>
            <a:endParaRPr lang="en-US"/>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51711742"/>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64A8FC4-7DF2-4402-AF96-8E1645B1B0AD}" type="datetime1">
              <a:rPr lang="en-US" smtClean="0"/>
              <a:t>4/26/2019</a:t>
            </a:fld>
            <a:endParaRPr lang="en-US"/>
          </a:p>
        </p:txBody>
      </p:sp>
      <p:sp>
        <p:nvSpPr>
          <p:cNvPr id="5" name="Footer Placeholder 4"/>
          <p:cNvSpPr>
            <a:spLocks noGrp="1"/>
          </p:cNvSpPr>
          <p:nvPr>
            <p:ph type="ftr" sz="quarter" idx="11"/>
          </p:nvPr>
        </p:nvSpPr>
        <p:spPr/>
        <p:txBody>
          <a:bodyPr/>
          <a:lstStyle/>
          <a:p>
            <a:r>
              <a:rPr lang="en-US" smtClean="0"/>
              <a:t>Developed July 2018</a:t>
            </a:r>
            <a:endParaRPr lang="en-US"/>
          </a:p>
        </p:txBody>
      </p:sp>
      <p:sp>
        <p:nvSpPr>
          <p:cNvPr id="6" name="Slide Number Placeholder 5"/>
          <p:cNvSpPr>
            <a:spLocks noGrp="1"/>
          </p:cNvSpPr>
          <p:nvPr>
            <p:ph type="sldNum" sz="quarter" idx="12"/>
          </p:nvPr>
        </p:nvSpPr>
        <p:spPr/>
        <p:txBody>
          <a:bodyPr/>
          <a:lstStyle/>
          <a:p>
            <a:fld id="{B24BB1F4-76B6-422E-A65F-AE8E9CDC48A8}" type="slidenum">
              <a:rPr lang="en-US" smtClean="0"/>
              <a:t>‹#›</a:t>
            </a:fld>
            <a:endParaRPr lang="en-US"/>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25988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F12965-9844-4166-A466-CD2B803BB038}" type="datetime1">
              <a:rPr lang="en-US" smtClean="0"/>
              <a:t>4/26/2019</a:t>
            </a:fld>
            <a:endParaRPr lang="en-US"/>
          </a:p>
        </p:txBody>
      </p:sp>
      <p:sp>
        <p:nvSpPr>
          <p:cNvPr id="5" name="Footer Placeholder 4"/>
          <p:cNvSpPr>
            <a:spLocks noGrp="1"/>
          </p:cNvSpPr>
          <p:nvPr>
            <p:ph type="ftr" sz="quarter" idx="11"/>
          </p:nvPr>
        </p:nvSpPr>
        <p:spPr/>
        <p:txBody>
          <a:bodyPr/>
          <a:lstStyle/>
          <a:p>
            <a:r>
              <a:rPr lang="en-US" smtClean="0"/>
              <a:t>Developed July 2018</a:t>
            </a:r>
            <a:endParaRPr lang="en-US"/>
          </a:p>
        </p:txBody>
      </p:sp>
      <p:sp>
        <p:nvSpPr>
          <p:cNvPr id="6" name="Slide Number Placeholder 5"/>
          <p:cNvSpPr>
            <a:spLocks noGrp="1"/>
          </p:cNvSpPr>
          <p:nvPr>
            <p:ph type="sldNum" sz="quarter" idx="12"/>
          </p:nvPr>
        </p:nvSpPr>
        <p:spPr/>
        <p:txBody>
          <a:bodyPr/>
          <a:lstStyle/>
          <a:p>
            <a:fld id="{B24BB1F4-76B6-422E-A65F-AE8E9CDC48A8}" type="slidenum">
              <a:rPr lang="en-US" smtClean="0"/>
              <a:t>‹#›</a:t>
            </a:fld>
            <a:endParaRPr lang="en-US"/>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045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99BBEE-B593-4740-A6E2-C08F8D9DF474}" type="datetime1">
              <a:rPr lang="en-US" smtClean="0"/>
              <a:t>4/26/2019</a:t>
            </a:fld>
            <a:endParaRPr lang="en-US"/>
          </a:p>
        </p:txBody>
      </p:sp>
      <p:sp>
        <p:nvSpPr>
          <p:cNvPr id="5" name="Footer Placeholder 4"/>
          <p:cNvSpPr>
            <a:spLocks noGrp="1"/>
          </p:cNvSpPr>
          <p:nvPr>
            <p:ph type="ftr" sz="quarter" idx="11"/>
          </p:nvPr>
        </p:nvSpPr>
        <p:spPr/>
        <p:txBody>
          <a:bodyPr/>
          <a:lstStyle/>
          <a:p>
            <a:r>
              <a:rPr lang="en-US" smtClean="0"/>
              <a:t>Developed July 2018</a:t>
            </a:r>
            <a:endParaRPr lang="en-US"/>
          </a:p>
        </p:txBody>
      </p:sp>
      <p:sp>
        <p:nvSpPr>
          <p:cNvPr id="6" name="Slide Number Placeholder 5"/>
          <p:cNvSpPr>
            <a:spLocks noGrp="1"/>
          </p:cNvSpPr>
          <p:nvPr>
            <p:ph type="sldNum" sz="quarter" idx="12"/>
          </p:nvPr>
        </p:nvSpPr>
        <p:spPr/>
        <p:txBody>
          <a:bodyPr/>
          <a:lstStyle/>
          <a:p>
            <a:fld id="{B24BB1F4-76B6-422E-A65F-AE8E9CDC48A8}" type="slidenum">
              <a:rPr lang="en-US" smtClean="0"/>
              <a:t>‹#›</a:t>
            </a:fld>
            <a:endParaRPr lang="en-US"/>
          </a:p>
        </p:txBody>
      </p:sp>
    </p:spTree>
    <p:extLst>
      <p:ext uri="{BB962C8B-B14F-4D97-AF65-F5344CB8AC3E}">
        <p14:creationId xmlns:p14="http://schemas.microsoft.com/office/powerpoint/2010/main" val="3073572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A5CBD8-FD83-48BC-9B46-413D79370CB0}" type="datetime1">
              <a:rPr lang="en-US" smtClean="0"/>
              <a:t>4/26/2019</a:t>
            </a:fld>
            <a:endParaRPr lang="en-US"/>
          </a:p>
        </p:txBody>
      </p:sp>
      <p:sp>
        <p:nvSpPr>
          <p:cNvPr id="5" name="Footer Placeholder 4"/>
          <p:cNvSpPr>
            <a:spLocks noGrp="1"/>
          </p:cNvSpPr>
          <p:nvPr>
            <p:ph type="ftr" sz="quarter" idx="11"/>
          </p:nvPr>
        </p:nvSpPr>
        <p:spPr/>
        <p:txBody>
          <a:bodyPr/>
          <a:lstStyle/>
          <a:p>
            <a:r>
              <a:rPr lang="en-US" smtClean="0"/>
              <a:t>Developed July 2018</a:t>
            </a:r>
            <a:endParaRPr lang="en-US"/>
          </a:p>
        </p:txBody>
      </p:sp>
      <p:sp>
        <p:nvSpPr>
          <p:cNvPr id="6" name="Slide Number Placeholder 5"/>
          <p:cNvSpPr>
            <a:spLocks noGrp="1"/>
          </p:cNvSpPr>
          <p:nvPr>
            <p:ph type="sldNum" sz="quarter" idx="12"/>
          </p:nvPr>
        </p:nvSpPr>
        <p:spPr/>
        <p:txBody>
          <a:bodyPr/>
          <a:lstStyle/>
          <a:p>
            <a:fld id="{B24BB1F4-76B6-422E-A65F-AE8E9CDC48A8}" type="slidenum">
              <a:rPr lang="en-US" smtClean="0"/>
              <a:t>‹#›</a:t>
            </a:fld>
            <a:endParaRPr lang="en-US"/>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698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C27087-5FC5-4CF0-8D5D-337B64C593B9}" type="datetime1">
              <a:rPr lang="en-US" smtClean="0"/>
              <a:t>4/26/2019</a:t>
            </a:fld>
            <a:endParaRPr lang="en-US"/>
          </a:p>
        </p:txBody>
      </p:sp>
      <p:sp>
        <p:nvSpPr>
          <p:cNvPr id="6" name="Footer Placeholder 5"/>
          <p:cNvSpPr>
            <a:spLocks noGrp="1"/>
          </p:cNvSpPr>
          <p:nvPr>
            <p:ph type="ftr" sz="quarter" idx="11"/>
          </p:nvPr>
        </p:nvSpPr>
        <p:spPr/>
        <p:txBody>
          <a:bodyPr/>
          <a:lstStyle/>
          <a:p>
            <a:r>
              <a:rPr lang="en-US" smtClean="0"/>
              <a:t>Developed July 2018</a:t>
            </a:r>
            <a:endParaRPr lang="en-US"/>
          </a:p>
        </p:txBody>
      </p:sp>
      <p:sp>
        <p:nvSpPr>
          <p:cNvPr id="7" name="Slide Number Placeholder 6"/>
          <p:cNvSpPr>
            <a:spLocks noGrp="1"/>
          </p:cNvSpPr>
          <p:nvPr>
            <p:ph type="sldNum" sz="quarter" idx="12"/>
          </p:nvPr>
        </p:nvSpPr>
        <p:spPr/>
        <p:txBody>
          <a:bodyPr/>
          <a:lstStyle/>
          <a:p>
            <a:fld id="{B24BB1F4-76B6-422E-A65F-AE8E9CDC48A8}" type="slidenum">
              <a:rPr lang="en-US" smtClean="0"/>
              <a:t>‹#›</a:t>
            </a:fld>
            <a:endParaRPr lang="en-US"/>
          </a:p>
        </p:txBody>
      </p:sp>
    </p:spTree>
    <p:extLst>
      <p:ext uri="{BB962C8B-B14F-4D97-AF65-F5344CB8AC3E}">
        <p14:creationId xmlns:p14="http://schemas.microsoft.com/office/powerpoint/2010/main" val="1011826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013FD1-BAA4-4E2A-B0FA-38B39AF5A626}" type="datetime1">
              <a:rPr lang="en-US" smtClean="0"/>
              <a:t>4/26/2019</a:t>
            </a:fld>
            <a:endParaRPr lang="en-US"/>
          </a:p>
        </p:txBody>
      </p:sp>
      <p:sp>
        <p:nvSpPr>
          <p:cNvPr id="8" name="Footer Placeholder 7"/>
          <p:cNvSpPr>
            <a:spLocks noGrp="1"/>
          </p:cNvSpPr>
          <p:nvPr>
            <p:ph type="ftr" sz="quarter" idx="11"/>
          </p:nvPr>
        </p:nvSpPr>
        <p:spPr/>
        <p:txBody>
          <a:bodyPr/>
          <a:lstStyle/>
          <a:p>
            <a:r>
              <a:rPr lang="en-US" smtClean="0"/>
              <a:t>Developed July 2018</a:t>
            </a:r>
            <a:endParaRPr lang="en-US"/>
          </a:p>
        </p:txBody>
      </p:sp>
      <p:sp>
        <p:nvSpPr>
          <p:cNvPr id="9" name="Slide Number Placeholder 8"/>
          <p:cNvSpPr>
            <a:spLocks noGrp="1"/>
          </p:cNvSpPr>
          <p:nvPr>
            <p:ph type="sldNum" sz="quarter" idx="12"/>
          </p:nvPr>
        </p:nvSpPr>
        <p:spPr/>
        <p:txBody>
          <a:bodyPr/>
          <a:lstStyle/>
          <a:p>
            <a:fld id="{B24BB1F4-76B6-422E-A65F-AE8E9CDC48A8}" type="slidenum">
              <a:rPr lang="en-US" smtClean="0"/>
              <a:t>‹#›</a:t>
            </a:fld>
            <a:endParaRPr lang="en-US"/>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64209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2C5C81B-3E29-4358-9948-67E0882B27F5}" type="datetime1">
              <a:rPr lang="en-US" smtClean="0"/>
              <a:t>4/26/2019</a:t>
            </a:fld>
            <a:endParaRPr lang="en-US"/>
          </a:p>
        </p:txBody>
      </p:sp>
      <p:sp>
        <p:nvSpPr>
          <p:cNvPr id="4" name="Footer Placeholder 3"/>
          <p:cNvSpPr>
            <a:spLocks noGrp="1"/>
          </p:cNvSpPr>
          <p:nvPr>
            <p:ph type="ftr" sz="quarter" idx="11"/>
          </p:nvPr>
        </p:nvSpPr>
        <p:spPr/>
        <p:txBody>
          <a:bodyPr/>
          <a:lstStyle/>
          <a:p>
            <a:r>
              <a:rPr lang="en-US" smtClean="0"/>
              <a:t>Developed July 2018</a:t>
            </a:r>
            <a:endParaRPr lang="en-US"/>
          </a:p>
        </p:txBody>
      </p:sp>
      <p:sp>
        <p:nvSpPr>
          <p:cNvPr id="5" name="Slide Number Placeholder 4"/>
          <p:cNvSpPr>
            <a:spLocks noGrp="1"/>
          </p:cNvSpPr>
          <p:nvPr>
            <p:ph type="sldNum" sz="quarter" idx="12"/>
          </p:nvPr>
        </p:nvSpPr>
        <p:spPr/>
        <p:txBody>
          <a:bodyPr/>
          <a:lstStyle/>
          <a:p>
            <a:fld id="{B24BB1F4-76B6-422E-A65F-AE8E9CDC48A8}" type="slidenum">
              <a:rPr lang="en-US" smtClean="0"/>
              <a:t>‹#›</a:t>
            </a:fld>
            <a:endParaRPr lang="en-US"/>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1404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53A88E-A1CE-42FE-881E-A2028B2BB06E}" type="datetime1">
              <a:rPr lang="en-US" smtClean="0"/>
              <a:t>4/26/2019</a:t>
            </a:fld>
            <a:endParaRPr lang="en-US"/>
          </a:p>
        </p:txBody>
      </p:sp>
      <p:sp>
        <p:nvSpPr>
          <p:cNvPr id="3" name="Footer Placeholder 2"/>
          <p:cNvSpPr>
            <a:spLocks noGrp="1"/>
          </p:cNvSpPr>
          <p:nvPr>
            <p:ph type="ftr" sz="quarter" idx="11"/>
          </p:nvPr>
        </p:nvSpPr>
        <p:spPr/>
        <p:txBody>
          <a:bodyPr/>
          <a:lstStyle/>
          <a:p>
            <a:r>
              <a:rPr lang="en-US" smtClean="0"/>
              <a:t>Developed July 2018</a:t>
            </a:r>
            <a:endParaRPr lang="en-US"/>
          </a:p>
        </p:txBody>
      </p:sp>
      <p:sp>
        <p:nvSpPr>
          <p:cNvPr id="4" name="Slide Number Placeholder 3"/>
          <p:cNvSpPr>
            <a:spLocks noGrp="1"/>
          </p:cNvSpPr>
          <p:nvPr>
            <p:ph type="sldNum" sz="quarter" idx="12"/>
          </p:nvPr>
        </p:nvSpPr>
        <p:spPr/>
        <p:txBody>
          <a:bodyPr/>
          <a:lstStyle/>
          <a:p>
            <a:fld id="{B24BB1F4-76B6-422E-A65F-AE8E9CDC48A8}" type="slidenum">
              <a:rPr lang="en-US" smtClean="0"/>
              <a:t>‹#›</a:t>
            </a:fld>
            <a:endParaRPr lang="en-US"/>
          </a:p>
        </p:txBody>
      </p:sp>
    </p:spTree>
    <p:extLst>
      <p:ext uri="{BB962C8B-B14F-4D97-AF65-F5344CB8AC3E}">
        <p14:creationId xmlns:p14="http://schemas.microsoft.com/office/powerpoint/2010/main" val="565572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064E73E-7697-4245-8A12-13C4CBF28F73}" type="datetime1">
              <a:rPr lang="en-US" smtClean="0"/>
              <a:t>4/26/2019</a:t>
            </a:fld>
            <a:endParaRPr lang="en-US"/>
          </a:p>
        </p:txBody>
      </p:sp>
      <p:sp>
        <p:nvSpPr>
          <p:cNvPr id="6" name="Footer Placeholder 5"/>
          <p:cNvSpPr>
            <a:spLocks noGrp="1"/>
          </p:cNvSpPr>
          <p:nvPr>
            <p:ph type="ftr" sz="quarter" idx="11"/>
          </p:nvPr>
        </p:nvSpPr>
        <p:spPr/>
        <p:txBody>
          <a:bodyPr/>
          <a:lstStyle/>
          <a:p>
            <a:r>
              <a:rPr lang="en-US" smtClean="0"/>
              <a:t>Developed July 2018</a:t>
            </a:r>
            <a:endParaRPr lang="en-US"/>
          </a:p>
        </p:txBody>
      </p:sp>
      <p:sp>
        <p:nvSpPr>
          <p:cNvPr id="7" name="Slide Number Placeholder 6"/>
          <p:cNvSpPr>
            <a:spLocks noGrp="1"/>
          </p:cNvSpPr>
          <p:nvPr>
            <p:ph type="sldNum" sz="quarter" idx="12"/>
          </p:nvPr>
        </p:nvSpPr>
        <p:spPr/>
        <p:txBody>
          <a:bodyPr/>
          <a:lstStyle/>
          <a:p>
            <a:fld id="{B24BB1F4-76B6-422E-A65F-AE8E9CDC48A8}" type="slidenum">
              <a:rPr lang="en-US" smtClean="0"/>
              <a:t>‹#›</a:t>
            </a:fld>
            <a:endParaRPr lang="en-US"/>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92765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3630B7-29CF-4D2D-9AC6-628AF3EC05E0}" type="datetime1">
              <a:rPr lang="en-US" smtClean="0"/>
              <a:t>4/26/2019</a:t>
            </a:fld>
            <a:endParaRPr lang="en-US"/>
          </a:p>
        </p:txBody>
      </p:sp>
      <p:sp>
        <p:nvSpPr>
          <p:cNvPr id="6" name="Footer Placeholder 5"/>
          <p:cNvSpPr>
            <a:spLocks noGrp="1"/>
          </p:cNvSpPr>
          <p:nvPr>
            <p:ph type="ftr" sz="quarter" idx="11"/>
          </p:nvPr>
        </p:nvSpPr>
        <p:spPr/>
        <p:txBody>
          <a:bodyPr/>
          <a:lstStyle/>
          <a:p>
            <a:r>
              <a:rPr lang="en-US" smtClean="0"/>
              <a:t>Developed July 2018</a:t>
            </a:r>
            <a:endParaRPr lang="en-US"/>
          </a:p>
        </p:txBody>
      </p:sp>
      <p:sp>
        <p:nvSpPr>
          <p:cNvPr id="7" name="Slide Number Placeholder 6"/>
          <p:cNvSpPr>
            <a:spLocks noGrp="1"/>
          </p:cNvSpPr>
          <p:nvPr>
            <p:ph type="sldNum" sz="quarter" idx="12"/>
          </p:nvPr>
        </p:nvSpPr>
        <p:spPr/>
        <p:txBody>
          <a:bodyPr/>
          <a:lstStyle/>
          <a:p>
            <a:fld id="{B24BB1F4-76B6-422E-A65F-AE8E9CDC48A8}" type="slidenum">
              <a:rPr lang="en-US" smtClean="0"/>
              <a:t>‹#›</a:t>
            </a:fld>
            <a:endParaRPr lang="en-US"/>
          </a:p>
        </p:txBody>
      </p:sp>
    </p:spTree>
    <p:extLst>
      <p:ext uri="{BB962C8B-B14F-4D97-AF65-F5344CB8AC3E}">
        <p14:creationId xmlns:p14="http://schemas.microsoft.com/office/powerpoint/2010/main" val="2394917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80FFCB6-D91E-4F9F-8D58-0010EFC12831}" type="datetime1">
              <a:rPr lang="en-US" smtClean="0"/>
              <a:t>4/26/2019</a:t>
            </a:fld>
            <a:endParaRPr lang="en-US"/>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smtClean="0"/>
              <a:t>Developed July 2018</a:t>
            </a:r>
            <a:endParaRPr lang="en-US"/>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24BB1F4-76B6-422E-A65F-AE8E9CDC48A8}" type="slidenum">
              <a:rPr lang="en-US" smtClean="0"/>
              <a:t>‹#›</a:t>
            </a:fld>
            <a:endParaRPr lang="en-US"/>
          </a:p>
        </p:txBody>
      </p:sp>
    </p:spTree>
    <p:extLst>
      <p:ext uri="{BB962C8B-B14F-4D97-AF65-F5344CB8AC3E}">
        <p14:creationId xmlns:p14="http://schemas.microsoft.com/office/powerpoint/2010/main" val="2639390024"/>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hf sldNum="0" hdr="0" dt="0"/>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Introduction to Student Affairs Theories </a:t>
            </a:r>
            <a:endParaRPr lang="en-US" dirty="0"/>
          </a:p>
        </p:txBody>
      </p:sp>
      <p:sp>
        <p:nvSpPr>
          <p:cNvPr id="3" name="Subtitle 2"/>
          <p:cNvSpPr>
            <a:spLocks noGrp="1"/>
          </p:cNvSpPr>
          <p:nvPr>
            <p:ph type="subTitle" idx="1"/>
          </p:nvPr>
        </p:nvSpPr>
        <p:spPr/>
        <p:txBody>
          <a:bodyPr/>
          <a:lstStyle/>
          <a:p>
            <a:r>
              <a:rPr lang="en-US" dirty="0" smtClean="0"/>
              <a:t>For the Division of Student Affairs On-Boarding </a:t>
            </a:r>
          </a:p>
          <a:p>
            <a:endParaRPr lang="en-US" dirty="0"/>
          </a:p>
        </p:txBody>
      </p:sp>
      <p:sp>
        <p:nvSpPr>
          <p:cNvPr id="4" name="Footer Placeholder 3"/>
          <p:cNvSpPr>
            <a:spLocks noGrp="1"/>
          </p:cNvSpPr>
          <p:nvPr>
            <p:ph type="ftr" sz="quarter" idx="11"/>
          </p:nvPr>
        </p:nvSpPr>
        <p:spPr>
          <a:xfrm>
            <a:off x="4914900" y="6183169"/>
            <a:ext cx="3086100" cy="365125"/>
          </a:xfrm>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799529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Identity Theories</a:t>
            </a:r>
            <a:endParaRPr lang="en-US" dirty="0"/>
          </a:p>
        </p:txBody>
      </p:sp>
      <p:sp>
        <p:nvSpPr>
          <p:cNvPr id="5" name="Text Placeholder 4"/>
          <p:cNvSpPr>
            <a:spLocks noGrp="1"/>
          </p:cNvSpPr>
          <p:nvPr>
            <p:ph sz="half" idx="1"/>
          </p:nvPr>
        </p:nvSpPr>
        <p:spPr>
          <a:xfrm>
            <a:off x="628650" y="1825625"/>
            <a:ext cx="8210550" cy="4351338"/>
          </a:xfrm>
        </p:spPr>
        <p:txBody>
          <a:bodyPr/>
          <a:lstStyle/>
          <a:p>
            <a:pPr marL="0" indent="0" algn="ctr">
              <a:buNone/>
            </a:pPr>
            <a:r>
              <a:rPr lang="en-US" u="sng" dirty="0"/>
              <a:t>Definition</a:t>
            </a:r>
          </a:p>
          <a:p>
            <a:pPr marL="0" indent="0">
              <a:buNone/>
            </a:pPr>
            <a:r>
              <a:rPr lang="en-US" dirty="0"/>
              <a:t>Theories that address the behaviors, emotions and thought patterns that are unique to a person.  Identity can be general and unique (who am I?) or multiple (what are my identity components?). </a:t>
            </a:r>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3417077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Identity Theories: General </a:t>
            </a:r>
            <a:r>
              <a:rPr lang="en-US" b="1" dirty="0" smtClean="0"/>
              <a:t>Identities</a:t>
            </a:r>
            <a:endParaRPr lang="en-US" dirty="0"/>
          </a:p>
        </p:txBody>
      </p:sp>
      <p:sp>
        <p:nvSpPr>
          <p:cNvPr id="5" name="Text Placeholder 4"/>
          <p:cNvSpPr>
            <a:spLocks noGrp="1"/>
          </p:cNvSpPr>
          <p:nvPr>
            <p:ph type="body" idx="1"/>
          </p:nvPr>
        </p:nvSpPr>
        <p:spPr/>
        <p:txBody>
          <a:bodyPr>
            <a:normAutofit fontScale="77500" lnSpcReduction="20000"/>
          </a:bodyPr>
          <a:lstStyle/>
          <a:p>
            <a:r>
              <a:rPr lang="en-US" dirty="0" err="1"/>
              <a:t>Chickering</a:t>
            </a:r>
            <a:r>
              <a:rPr lang="en-US" dirty="0"/>
              <a:t> and </a:t>
            </a:r>
            <a:r>
              <a:rPr lang="en-US" dirty="0" err="1"/>
              <a:t>Reisser’s</a:t>
            </a:r>
            <a:r>
              <a:rPr lang="en-US" dirty="0"/>
              <a:t> Theory of Identity Development (1993)</a:t>
            </a:r>
          </a:p>
        </p:txBody>
      </p:sp>
      <p:sp>
        <p:nvSpPr>
          <p:cNvPr id="3" name="Content Placeholder 2"/>
          <p:cNvSpPr>
            <a:spLocks noGrp="1"/>
          </p:cNvSpPr>
          <p:nvPr>
            <p:ph sz="half" idx="2"/>
          </p:nvPr>
        </p:nvSpPr>
        <p:spPr/>
        <p:txBody>
          <a:bodyPr>
            <a:normAutofit fontScale="85000" lnSpcReduction="20000"/>
          </a:bodyPr>
          <a:lstStyle/>
          <a:p>
            <a:r>
              <a:rPr lang="en-US" dirty="0" smtClean="0"/>
              <a:t>An expand theory including </a:t>
            </a:r>
            <a:r>
              <a:rPr lang="en-US" dirty="0"/>
              <a:t>additional research on gender, race, and non- traditional students. The resulting model identifies seven vectors that provide a comprehensive representation of the development that occurs during the collegiate years. </a:t>
            </a:r>
          </a:p>
        </p:txBody>
      </p:sp>
      <p:sp>
        <p:nvSpPr>
          <p:cNvPr id="7" name="Content Placeholder 6"/>
          <p:cNvSpPr>
            <a:spLocks noGrp="1"/>
          </p:cNvSpPr>
          <p:nvPr>
            <p:ph sz="quarter" idx="4"/>
          </p:nvPr>
        </p:nvSpPr>
        <p:spPr/>
        <p:txBody>
          <a:bodyPr>
            <a:normAutofit fontScale="92500" lnSpcReduction="20000"/>
          </a:bodyPr>
          <a:lstStyle/>
          <a:p>
            <a:r>
              <a:rPr lang="en-US" dirty="0" smtClean="0"/>
              <a:t>Explores </a:t>
            </a:r>
            <a:r>
              <a:rPr lang="en-US" dirty="0"/>
              <a:t>why some women encounter a crisis, and whether or not they integrate that into their identity. </a:t>
            </a:r>
            <a:r>
              <a:rPr lang="en-US" dirty="0" smtClean="0"/>
              <a:t>Women </a:t>
            </a:r>
            <a:r>
              <a:rPr lang="en-US" dirty="0"/>
              <a:t>fit into one of </a:t>
            </a:r>
            <a:r>
              <a:rPr lang="en-US" dirty="0" smtClean="0"/>
              <a:t>four </a:t>
            </a:r>
            <a:r>
              <a:rPr lang="en-US" dirty="0"/>
              <a:t>groups based on experiencing a crisis and commitment of identity.</a:t>
            </a:r>
          </a:p>
          <a:p>
            <a:endParaRPr lang="en-US" dirty="0"/>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
        <p:nvSpPr>
          <p:cNvPr id="8" name="Text Placeholder 4"/>
          <p:cNvSpPr>
            <a:spLocks noGrp="1"/>
          </p:cNvSpPr>
          <p:nvPr>
            <p:ph type="body" idx="1"/>
          </p:nvPr>
        </p:nvSpPr>
        <p:spPr>
          <a:xfrm>
            <a:off x="4576233" y="2656355"/>
            <a:ext cx="3337560" cy="576262"/>
          </a:xfrm>
        </p:spPr>
        <p:txBody>
          <a:bodyPr>
            <a:normAutofit fontScale="77500" lnSpcReduction="20000"/>
          </a:bodyPr>
          <a:lstStyle/>
          <a:p>
            <a:r>
              <a:rPr lang="en-US" dirty="0" err="1"/>
              <a:t>Josselson’s</a:t>
            </a:r>
            <a:r>
              <a:rPr lang="en-US" dirty="0"/>
              <a:t> Theory of Identity Development in Women (1996)</a:t>
            </a:r>
          </a:p>
        </p:txBody>
      </p:sp>
    </p:spTree>
    <p:extLst>
      <p:ext uri="{BB962C8B-B14F-4D97-AF65-F5344CB8AC3E}">
        <p14:creationId xmlns:p14="http://schemas.microsoft.com/office/powerpoint/2010/main" val="1144027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Identity Theories</a:t>
            </a:r>
            <a:r>
              <a:rPr lang="en-US" b="1" dirty="0" smtClean="0"/>
              <a:t>: Racial </a:t>
            </a:r>
            <a:r>
              <a:rPr lang="en-US" b="1" dirty="0"/>
              <a:t>– Cultural </a:t>
            </a:r>
            <a:r>
              <a:rPr lang="en-US" b="1" dirty="0" smtClean="0"/>
              <a:t>Models</a:t>
            </a:r>
            <a:endParaRPr lang="en-US" dirty="0"/>
          </a:p>
        </p:txBody>
      </p:sp>
      <p:sp>
        <p:nvSpPr>
          <p:cNvPr id="5" name="Text Placeholder 4"/>
          <p:cNvSpPr>
            <a:spLocks noGrp="1"/>
          </p:cNvSpPr>
          <p:nvPr>
            <p:ph type="body" idx="1"/>
          </p:nvPr>
        </p:nvSpPr>
        <p:spPr/>
        <p:txBody>
          <a:bodyPr>
            <a:normAutofit fontScale="77500" lnSpcReduction="20000"/>
          </a:bodyPr>
          <a:lstStyle/>
          <a:p>
            <a:r>
              <a:rPr lang="en-US" dirty="0"/>
              <a:t>Cross Model of Psychological </a:t>
            </a:r>
            <a:r>
              <a:rPr lang="en-US" dirty="0" err="1"/>
              <a:t>Nigrescence</a:t>
            </a:r>
            <a:r>
              <a:rPr lang="en-US" dirty="0"/>
              <a:t> (2010)</a:t>
            </a:r>
          </a:p>
        </p:txBody>
      </p:sp>
      <p:sp>
        <p:nvSpPr>
          <p:cNvPr id="3" name="Content Placeholder 2"/>
          <p:cNvSpPr>
            <a:spLocks noGrp="1"/>
          </p:cNvSpPr>
          <p:nvPr>
            <p:ph sz="half" idx="2"/>
          </p:nvPr>
        </p:nvSpPr>
        <p:spPr/>
        <p:txBody>
          <a:bodyPr>
            <a:normAutofit fontScale="92500" lnSpcReduction="10000"/>
          </a:bodyPr>
          <a:lstStyle/>
          <a:p>
            <a:r>
              <a:rPr lang="en-US" dirty="0" smtClean="0"/>
              <a:t>Explains </a:t>
            </a:r>
            <a:r>
              <a:rPr lang="en-US" dirty="0"/>
              <a:t>how </a:t>
            </a:r>
            <a:r>
              <a:rPr lang="en-US" dirty="0" smtClean="0"/>
              <a:t>“Blacks” </a:t>
            </a:r>
            <a:r>
              <a:rPr lang="en-US" dirty="0"/>
              <a:t>come to conceptualize their racial and ethnic </a:t>
            </a:r>
            <a:r>
              <a:rPr lang="en-US" dirty="0" smtClean="0"/>
              <a:t>identity. For </a:t>
            </a:r>
            <a:r>
              <a:rPr lang="en-US" dirty="0"/>
              <a:t>Black students, the process of adult </a:t>
            </a:r>
            <a:r>
              <a:rPr lang="en-US" dirty="0" err="1"/>
              <a:t>nigrescence</a:t>
            </a:r>
            <a:r>
              <a:rPr lang="en-US" dirty="0"/>
              <a:t> is heavily influence by the college.</a:t>
            </a:r>
          </a:p>
          <a:p>
            <a:endParaRPr lang="en-US" dirty="0"/>
          </a:p>
        </p:txBody>
      </p:sp>
      <p:sp>
        <p:nvSpPr>
          <p:cNvPr id="7" name="Content Placeholder 6"/>
          <p:cNvSpPr>
            <a:spLocks noGrp="1"/>
          </p:cNvSpPr>
          <p:nvPr>
            <p:ph sz="quarter" idx="4"/>
          </p:nvPr>
        </p:nvSpPr>
        <p:spPr/>
        <p:txBody>
          <a:bodyPr>
            <a:normAutofit fontScale="70000" lnSpcReduction="20000"/>
          </a:bodyPr>
          <a:lstStyle/>
          <a:p>
            <a:r>
              <a:rPr lang="en-US" sz="2900" dirty="0" smtClean="0"/>
              <a:t>A model </a:t>
            </a:r>
            <a:r>
              <a:rPr lang="en-US" sz="2900" dirty="0"/>
              <a:t>that emphasizes racial identity and external influences, such as traditional Asian family and cultural values. These areas likely affect how Asian American students see themselves as individuals, in relation to others, and their life </a:t>
            </a:r>
            <a:r>
              <a:rPr lang="en-US" sz="2900" dirty="0" smtClean="0"/>
              <a:t>purpose.</a:t>
            </a:r>
            <a:endParaRPr lang="en-US" sz="2900" dirty="0"/>
          </a:p>
          <a:p>
            <a:endParaRPr lang="en-US" dirty="0"/>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
        <p:nvSpPr>
          <p:cNvPr id="8" name="Text Placeholder 4"/>
          <p:cNvSpPr>
            <a:spLocks noGrp="1"/>
          </p:cNvSpPr>
          <p:nvPr>
            <p:ph type="body" idx="1"/>
          </p:nvPr>
        </p:nvSpPr>
        <p:spPr>
          <a:xfrm>
            <a:off x="4641832" y="2667001"/>
            <a:ext cx="3337560" cy="576262"/>
          </a:xfrm>
        </p:spPr>
        <p:txBody>
          <a:bodyPr>
            <a:normAutofit fontScale="77500" lnSpcReduction="20000"/>
          </a:bodyPr>
          <a:lstStyle/>
          <a:p>
            <a:r>
              <a:rPr lang="en-US" dirty="0" smtClean="0"/>
              <a:t>Kim’s </a:t>
            </a:r>
            <a:r>
              <a:rPr lang="en-US" dirty="0"/>
              <a:t>Asian American Identity Development Model (1981)</a:t>
            </a:r>
          </a:p>
        </p:txBody>
      </p:sp>
    </p:spTree>
    <p:extLst>
      <p:ext uri="{BB962C8B-B14F-4D97-AF65-F5344CB8AC3E}">
        <p14:creationId xmlns:p14="http://schemas.microsoft.com/office/powerpoint/2010/main" val="3945642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Identity Theories: Racial – Cultural Models</a:t>
            </a:r>
            <a:endParaRPr lang="en-US" dirty="0"/>
          </a:p>
        </p:txBody>
      </p:sp>
      <p:sp>
        <p:nvSpPr>
          <p:cNvPr id="5" name="Text Placeholder 4"/>
          <p:cNvSpPr>
            <a:spLocks noGrp="1"/>
          </p:cNvSpPr>
          <p:nvPr>
            <p:ph type="body" idx="1"/>
          </p:nvPr>
        </p:nvSpPr>
        <p:spPr/>
        <p:txBody>
          <a:bodyPr>
            <a:normAutofit fontScale="77500" lnSpcReduction="20000"/>
          </a:bodyPr>
          <a:lstStyle/>
          <a:p>
            <a:r>
              <a:rPr lang="en-US" dirty="0" smtClean="0"/>
              <a:t>Torres’s Model of Hispanic Identity Development (2003)</a:t>
            </a:r>
            <a:endParaRPr lang="en-US" dirty="0"/>
          </a:p>
        </p:txBody>
      </p:sp>
      <p:sp>
        <p:nvSpPr>
          <p:cNvPr id="3" name="Content Placeholder 2"/>
          <p:cNvSpPr>
            <a:spLocks noGrp="1"/>
          </p:cNvSpPr>
          <p:nvPr>
            <p:ph sz="half" idx="2"/>
          </p:nvPr>
        </p:nvSpPr>
        <p:spPr/>
        <p:txBody>
          <a:bodyPr>
            <a:noAutofit/>
          </a:bodyPr>
          <a:lstStyle/>
          <a:p>
            <a:r>
              <a:rPr lang="en-US" sz="2000" dirty="0" smtClean="0"/>
              <a:t>Ethnic </a:t>
            </a:r>
            <a:r>
              <a:rPr lang="en-US" sz="2000" dirty="0"/>
              <a:t>identity </a:t>
            </a:r>
            <a:r>
              <a:rPr lang="en-US" sz="2000" dirty="0" smtClean="0"/>
              <a:t>is the </a:t>
            </a:r>
            <a:r>
              <a:rPr lang="en-US" sz="2000" dirty="0"/>
              <a:t>maintenance of </a:t>
            </a:r>
            <a:r>
              <a:rPr lang="en-US" sz="2000" dirty="0" smtClean="0"/>
              <a:t>a culture. The model  recognizes the </a:t>
            </a:r>
            <a:r>
              <a:rPr lang="en-US" sz="2000" dirty="0"/>
              <a:t>influences of where </a:t>
            </a:r>
            <a:r>
              <a:rPr lang="en-US" sz="2000" dirty="0" smtClean="0"/>
              <a:t>one </a:t>
            </a:r>
            <a:r>
              <a:rPr lang="en-US" sz="2000" dirty="0"/>
              <a:t>grew up, generational status, and self-perception of societal status </a:t>
            </a:r>
            <a:r>
              <a:rPr lang="en-US" sz="2000" dirty="0" smtClean="0"/>
              <a:t>on identity development of </a:t>
            </a:r>
            <a:r>
              <a:rPr lang="en-US" sz="2000" dirty="0"/>
              <a:t>Latino college </a:t>
            </a:r>
            <a:r>
              <a:rPr lang="en-US" sz="2000" dirty="0" smtClean="0"/>
              <a:t>students.</a:t>
            </a:r>
            <a:endParaRPr lang="en-US" sz="2000" dirty="0"/>
          </a:p>
        </p:txBody>
      </p:sp>
      <p:sp>
        <p:nvSpPr>
          <p:cNvPr id="7" name="Content Placeholder 6"/>
          <p:cNvSpPr>
            <a:spLocks noGrp="1"/>
          </p:cNvSpPr>
          <p:nvPr>
            <p:ph sz="quarter" idx="4"/>
          </p:nvPr>
        </p:nvSpPr>
        <p:spPr/>
        <p:txBody>
          <a:bodyPr>
            <a:normAutofit fontScale="77500" lnSpcReduction="20000"/>
          </a:bodyPr>
          <a:lstStyle/>
          <a:p>
            <a:r>
              <a:rPr lang="en-US" sz="2600" dirty="0" smtClean="0"/>
              <a:t>A </a:t>
            </a:r>
            <a:r>
              <a:rPr lang="en-US" sz="2600" dirty="0"/>
              <a:t>theory of majority </a:t>
            </a:r>
            <a:r>
              <a:rPr lang="en-US" sz="2600" dirty="0" smtClean="0"/>
              <a:t>(Caucasian) member </a:t>
            </a:r>
            <a:r>
              <a:rPr lang="en-US" sz="2600" dirty="0"/>
              <a:t>cultural awareness that helps explain how the majority group, by virtue of its control of the economic and cultural dimensions of our society, directly and adversely affects minority groups and itself indirectly. </a:t>
            </a:r>
          </a:p>
          <a:p>
            <a:endParaRPr lang="en-US" dirty="0"/>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
        <p:nvSpPr>
          <p:cNvPr id="8" name="Text Placeholder 4"/>
          <p:cNvSpPr>
            <a:spLocks noGrp="1"/>
          </p:cNvSpPr>
          <p:nvPr>
            <p:ph type="body" idx="1"/>
          </p:nvPr>
        </p:nvSpPr>
        <p:spPr>
          <a:xfrm>
            <a:off x="4669123" y="2658533"/>
            <a:ext cx="3337560" cy="576262"/>
          </a:xfrm>
        </p:spPr>
        <p:txBody>
          <a:bodyPr>
            <a:normAutofit fontScale="77500" lnSpcReduction="20000"/>
          </a:bodyPr>
          <a:lstStyle/>
          <a:p>
            <a:r>
              <a:rPr lang="en-US" dirty="0"/>
              <a:t>Helms’ White Racial Identity Development Model (1995)</a:t>
            </a:r>
          </a:p>
        </p:txBody>
      </p:sp>
    </p:spTree>
    <p:extLst>
      <p:ext uri="{BB962C8B-B14F-4D97-AF65-F5344CB8AC3E}">
        <p14:creationId xmlns:p14="http://schemas.microsoft.com/office/powerpoint/2010/main" val="2730898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Identity Theories: Racial – Cultural Models</a:t>
            </a:r>
            <a:endParaRPr lang="en-US" dirty="0"/>
          </a:p>
        </p:txBody>
      </p:sp>
      <p:sp>
        <p:nvSpPr>
          <p:cNvPr id="5" name="Text Placeholder 4"/>
          <p:cNvSpPr>
            <a:spLocks noGrp="1"/>
          </p:cNvSpPr>
          <p:nvPr>
            <p:ph idx="1"/>
          </p:nvPr>
        </p:nvSpPr>
        <p:spPr>
          <a:xfrm>
            <a:off x="1306889" y="3333481"/>
            <a:ext cx="6537282" cy="2627052"/>
          </a:xfrm>
        </p:spPr>
        <p:txBody>
          <a:bodyPr>
            <a:normAutofit fontScale="92500" lnSpcReduction="10000"/>
          </a:bodyPr>
          <a:lstStyle/>
          <a:p>
            <a:pPr marL="0" indent="0">
              <a:buNone/>
            </a:pPr>
            <a:r>
              <a:rPr lang="en-US" dirty="0" err="1"/>
              <a:t>Renn</a:t>
            </a:r>
            <a:r>
              <a:rPr lang="en-US" dirty="0"/>
              <a:t> (2003) argued that an ecological perspective would better illustrate the development of mixed race students</a:t>
            </a:r>
            <a:r>
              <a:rPr lang="en-US" dirty="0" smtClean="0"/>
              <a:t>.</a:t>
            </a:r>
            <a:r>
              <a:rPr lang="en-US" dirty="0"/>
              <a:t> Many models of identity formation for college students focus on a student’s transition through stages. </a:t>
            </a:r>
            <a:r>
              <a:rPr lang="en-US" dirty="0" smtClean="0"/>
              <a:t>Application </a:t>
            </a:r>
            <a:r>
              <a:rPr lang="en-US" dirty="0"/>
              <a:t>of these stage models to minority students or those students of mixed race can be problematic because of the different types of social and environmental influences to which they are exposed. </a:t>
            </a:r>
            <a:endParaRPr lang="en-US" b="1" dirty="0"/>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
        <p:nvSpPr>
          <p:cNvPr id="9" name="Text Placeholder 4"/>
          <p:cNvSpPr txBox="1">
            <a:spLocks/>
          </p:cNvSpPr>
          <p:nvPr/>
        </p:nvSpPr>
        <p:spPr>
          <a:xfrm>
            <a:off x="1176867" y="2658533"/>
            <a:ext cx="6667303" cy="576262"/>
          </a:xfrm>
          <a:prstGeom prst="rect">
            <a:avLst/>
          </a:prstGeom>
        </p:spPr>
        <p:txBody>
          <a:bodyPr vert="horz" lIns="91440" tIns="45720" rIns="91440" bIns="45720" rtlCol="0" anchor="t">
            <a:normAutofit fontScale="77500" lnSpcReduction="20000"/>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buNone/>
            </a:pPr>
            <a:r>
              <a:rPr lang="en-US" dirty="0" err="1"/>
              <a:t>Renn</a:t>
            </a:r>
            <a:r>
              <a:rPr lang="en-US" dirty="0"/>
              <a:t> Ecological Model of Multiracial Identity Development (2003)</a:t>
            </a:r>
          </a:p>
        </p:txBody>
      </p:sp>
    </p:spTree>
    <p:extLst>
      <p:ext uri="{BB962C8B-B14F-4D97-AF65-F5344CB8AC3E}">
        <p14:creationId xmlns:p14="http://schemas.microsoft.com/office/powerpoint/2010/main" val="3384460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Identity Theories: LGBTQIAA Theories</a:t>
            </a:r>
            <a:br>
              <a:rPr lang="en-US" b="1" dirty="0"/>
            </a:br>
            <a:endParaRPr lang="en-US" dirty="0"/>
          </a:p>
        </p:txBody>
      </p:sp>
      <p:sp>
        <p:nvSpPr>
          <p:cNvPr id="5" name="Text Placeholder 4"/>
          <p:cNvSpPr>
            <a:spLocks noGrp="1"/>
          </p:cNvSpPr>
          <p:nvPr>
            <p:ph type="body" idx="1"/>
          </p:nvPr>
        </p:nvSpPr>
        <p:spPr/>
        <p:txBody>
          <a:bodyPr>
            <a:normAutofit fontScale="70000" lnSpcReduction="20000"/>
          </a:bodyPr>
          <a:lstStyle/>
          <a:p>
            <a:r>
              <a:rPr lang="en-US" dirty="0" err="1"/>
              <a:t>D’Augelli</a:t>
            </a:r>
            <a:r>
              <a:rPr lang="en-US" dirty="0"/>
              <a:t> Model of Lesbian, Gay, Bisexual Development (1994)</a:t>
            </a:r>
          </a:p>
        </p:txBody>
      </p:sp>
      <p:sp>
        <p:nvSpPr>
          <p:cNvPr id="3" name="Content Placeholder 2"/>
          <p:cNvSpPr>
            <a:spLocks noGrp="1"/>
          </p:cNvSpPr>
          <p:nvPr>
            <p:ph sz="half" idx="2"/>
          </p:nvPr>
        </p:nvSpPr>
        <p:spPr/>
        <p:txBody>
          <a:bodyPr>
            <a:normAutofit fontScale="85000" lnSpcReduction="20000"/>
          </a:bodyPr>
          <a:lstStyle/>
          <a:p>
            <a:r>
              <a:rPr lang="en-US" dirty="0" smtClean="0"/>
              <a:t>This model suggests identity </a:t>
            </a:r>
            <a:r>
              <a:rPr lang="en-US" dirty="0"/>
              <a:t>i</a:t>
            </a:r>
            <a:r>
              <a:rPr lang="en-US" dirty="0" smtClean="0"/>
              <a:t>s </a:t>
            </a:r>
            <a:r>
              <a:rPr lang="en-US" dirty="0"/>
              <a:t>influenced by one’s social environment and the support one receives while beginning to conceptualize his/her sexuality. </a:t>
            </a:r>
            <a:r>
              <a:rPr lang="en-US" dirty="0" smtClean="0"/>
              <a:t>The </a:t>
            </a:r>
            <a:r>
              <a:rPr lang="en-US" dirty="0"/>
              <a:t>process </a:t>
            </a:r>
            <a:r>
              <a:rPr lang="en-US" dirty="0" smtClean="0"/>
              <a:t>is </a:t>
            </a:r>
            <a:r>
              <a:rPr lang="en-US" dirty="0"/>
              <a:t>not linear, but rather a complex evolution that occurs over one’s life span.</a:t>
            </a:r>
          </a:p>
          <a:p>
            <a:endParaRPr lang="en-US" dirty="0"/>
          </a:p>
          <a:p>
            <a:endParaRPr lang="en-US" dirty="0"/>
          </a:p>
        </p:txBody>
      </p:sp>
      <p:sp>
        <p:nvSpPr>
          <p:cNvPr id="7" name="Content Placeholder 6"/>
          <p:cNvSpPr>
            <a:spLocks noGrp="1"/>
          </p:cNvSpPr>
          <p:nvPr>
            <p:ph sz="quarter" idx="4"/>
          </p:nvPr>
        </p:nvSpPr>
        <p:spPr/>
        <p:txBody>
          <a:bodyPr>
            <a:normAutofit fontScale="85000" lnSpcReduction="20000"/>
          </a:bodyPr>
          <a:lstStyle/>
          <a:p>
            <a:r>
              <a:rPr lang="en-US" dirty="0" smtClean="0"/>
              <a:t>Describes </a:t>
            </a:r>
            <a:r>
              <a:rPr lang="en-US" dirty="0"/>
              <a:t>the development of a transgender identity. </a:t>
            </a:r>
            <a:r>
              <a:rPr lang="en-US" dirty="0" smtClean="0"/>
              <a:t>Transgender </a:t>
            </a:r>
            <a:r>
              <a:rPr lang="en-US" dirty="0"/>
              <a:t>identity development is a lifespan process, allowing for a multidimensional, fluid understanding for how a person’s identity is influenced by experiences and specific contexts.</a:t>
            </a:r>
          </a:p>
          <a:p>
            <a:endParaRPr lang="en-US" dirty="0"/>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
        <p:nvSpPr>
          <p:cNvPr id="8" name="Text Placeholder 4"/>
          <p:cNvSpPr>
            <a:spLocks noGrp="1"/>
          </p:cNvSpPr>
          <p:nvPr>
            <p:ph type="body" idx="1"/>
          </p:nvPr>
        </p:nvSpPr>
        <p:spPr>
          <a:xfrm>
            <a:off x="4641832" y="2656355"/>
            <a:ext cx="3337560" cy="576262"/>
          </a:xfrm>
        </p:spPr>
        <p:txBody>
          <a:bodyPr>
            <a:normAutofit fontScale="77500" lnSpcReduction="20000"/>
          </a:bodyPr>
          <a:lstStyle/>
          <a:p>
            <a:r>
              <a:rPr lang="en-US" dirty="0" err="1"/>
              <a:t>Beemyn</a:t>
            </a:r>
            <a:r>
              <a:rPr lang="en-US" dirty="0"/>
              <a:t> and Rankin’s The Lives of Transgender People (2011)</a:t>
            </a:r>
          </a:p>
        </p:txBody>
      </p:sp>
    </p:spTree>
    <p:extLst>
      <p:ext uri="{BB962C8B-B14F-4D97-AF65-F5344CB8AC3E}">
        <p14:creationId xmlns:p14="http://schemas.microsoft.com/office/powerpoint/2010/main" val="1612537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Identity Theories: Faith, Religion, and Meaning Making </a:t>
            </a:r>
            <a:r>
              <a:rPr lang="en-US" b="1" dirty="0" smtClean="0"/>
              <a:t>Theory</a:t>
            </a:r>
            <a:endParaRPr lang="en-US" dirty="0"/>
          </a:p>
        </p:txBody>
      </p:sp>
      <p:sp>
        <p:nvSpPr>
          <p:cNvPr id="5" name="Text Placeholder 4"/>
          <p:cNvSpPr>
            <a:spLocks noGrp="1"/>
          </p:cNvSpPr>
          <p:nvPr>
            <p:ph type="body" idx="1"/>
          </p:nvPr>
        </p:nvSpPr>
        <p:spPr>
          <a:xfrm>
            <a:off x="1289843" y="2667001"/>
            <a:ext cx="6607890" cy="576262"/>
          </a:xfrm>
        </p:spPr>
        <p:txBody>
          <a:bodyPr>
            <a:normAutofit/>
          </a:bodyPr>
          <a:lstStyle/>
          <a:p>
            <a:r>
              <a:rPr lang="en-US" dirty="0" err="1"/>
              <a:t>Dolaz</a:t>
            </a:r>
            <a:r>
              <a:rPr lang="en-US" dirty="0"/>
              <a:t> Parks Faith Development Theory (2000)</a:t>
            </a:r>
          </a:p>
        </p:txBody>
      </p:sp>
      <p:sp>
        <p:nvSpPr>
          <p:cNvPr id="3" name="Content Placeholder 2"/>
          <p:cNvSpPr>
            <a:spLocks noGrp="1"/>
          </p:cNvSpPr>
          <p:nvPr>
            <p:ph sz="half" idx="2"/>
          </p:nvPr>
        </p:nvSpPr>
        <p:spPr>
          <a:xfrm>
            <a:off x="1289842" y="3243263"/>
            <a:ext cx="6607889" cy="2706624"/>
          </a:xfrm>
        </p:spPr>
        <p:txBody>
          <a:bodyPr>
            <a:normAutofit fontScale="85000" lnSpcReduction="20000"/>
          </a:bodyPr>
          <a:lstStyle/>
          <a:p>
            <a:r>
              <a:rPr lang="en-US" dirty="0"/>
              <a:t>Faith as defined by Parks is, “the activity of seeking and discovering meaning in the most comprehensive dimensions of our experience” (Parks, p. 7).  Parks developed four periods associated with faith development: adolescent/conventional, young adult, tested adult, and mature adult. As individuals develop they have new ways of understanding, which Parks refers to as “forms of knowing.” These forms are authority-bound, unqualified relativism, probing commitment, tested commitment, and conviction commitment. </a:t>
            </a:r>
          </a:p>
          <a:p>
            <a:endParaRPr lang="en-US" dirty="0"/>
          </a:p>
          <a:p>
            <a:endParaRPr lang="en-US" dirty="0"/>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503854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Morals, Ethics, and Personality Theories</a:t>
            </a:r>
            <a:endParaRPr lang="en-US" dirty="0"/>
          </a:p>
        </p:txBody>
      </p:sp>
      <p:sp>
        <p:nvSpPr>
          <p:cNvPr id="5" name="Text Placeholder 4"/>
          <p:cNvSpPr>
            <a:spLocks noGrp="1"/>
          </p:cNvSpPr>
          <p:nvPr>
            <p:ph sz="half" idx="1"/>
          </p:nvPr>
        </p:nvSpPr>
        <p:spPr>
          <a:xfrm>
            <a:off x="644236" y="2376055"/>
            <a:ext cx="8194964" cy="3800908"/>
          </a:xfrm>
        </p:spPr>
        <p:txBody>
          <a:bodyPr/>
          <a:lstStyle/>
          <a:p>
            <a:pPr marL="0" indent="0" algn="ctr">
              <a:buNone/>
            </a:pPr>
            <a:r>
              <a:rPr lang="en-US" u="sng" dirty="0"/>
              <a:t>Definition</a:t>
            </a:r>
            <a:endParaRPr lang="en-US" dirty="0"/>
          </a:p>
          <a:p>
            <a:pPr marL="0" indent="0">
              <a:buNone/>
            </a:pPr>
            <a:r>
              <a:rPr lang="en-US" dirty="0"/>
              <a:t>Theories that address how morals. ethics, and personality are integrated to form the character of a person. </a:t>
            </a:r>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2177837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Morals, Ethics, and Personality Theories</a:t>
            </a:r>
            <a:endParaRPr lang="en-US" dirty="0"/>
          </a:p>
        </p:txBody>
      </p:sp>
      <p:sp>
        <p:nvSpPr>
          <p:cNvPr id="5" name="Text Placeholder 4"/>
          <p:cNvSpPr>
            <a:spLocks noGrp="1"/>
          </p:cNvSpPr>
          <p:nvPr>
            <p:ph type="body" idx="1"/>
          </p:nvPr>
        </p:nvSpPr>
        <p:spPr>
          <a:xfrm>
            <a:off x="650647" y="2288593"/>
            <a:ext cx="3863781" cy="885281"/>
          </a:xfrm>
        </p:spPr>
        <p:txBody>
          <a:bodyPr>
            <a:normAutofit/>
          </a:bodyPr>
          <a:lstStyle/>
          <a:p>
            <a:r>
              <a:rPr lang="en-US" dirty="0"/>
              <a:t>Gilligan’s Theory of Women’s Moral Development (1982)</a:t>
            </a:r>
          </a:p>
        </p:txBody>
      </p:sp>
      <p:sp>
        <p:nvSpPr>
          <p:cNvPr id="3" name="Content Placeholder 2"/>
          <p:cNvSpPr>
            <a:spLocks noGrp="1"/>
          </p:cNvSpPr>
          <p:nvPr>
            <p:ph sz="half" idx="2"/>
          </p:nvPr>
        </p:nvSpPr>
        <p:spPr/>
        <p:txBody>
          <a:bodyPr>
            <a:normAutofit fontScale="77500" lnSpcReduction="20000"/>
          </a:bodyPr>
          <a:lstStyle/>
          <a:p>
            <a:pPr marL="0" indent="0">
              <a:buNone/>
            </a:pPr>
            <a:r>
              <a:rPr lang="en-US" sz="2900" dirty="0" smtClean="0"/>
              <a:t>Concerning moral development, men </a:t>
            </a:r>
            <a:r>
              <a:rPr lang="en-US" sz="2900" dirty="0"/>
              <a:t>focused on rules, rights, and </a:t>
            </a:r>
            <a:r>
              <a:rPr lang="en-US" sz="2900" dirty="0" smtClean="0"/>
              <a:t>justice; women focused on </a:t>
            </a:r>
            <a:r>
              <a:rPr lang="en-US" sz="2900" dirty="0"/>
              <a:t>relationships</a:t>
            </a:r>
            <a:r>
              <a:rPr lang="en-US" sz="2900" dirty="0" smtClean="0"/>
              <a:t>. The theory’s focus is on </a:t>
            </a:r>
            <a:r>
              <a:rPr lang="en-US" sz="2900" dirty="0"/>
              <a:t>the relationship one has with others and how those relationships impact one’s understanding of self.</a:t>
            </a:r>
          </a:p>
          <a:p>
            <a:endParaRPr lang="en-US" dirty="0"/>
          </a:p>
        </p:txBody>
      </p:sp>
      <p:sp>
        <p:nvSpPr>
          <p:cNvPr id="8" name="Text Placeholder 4"/>
          <p:cNvSpPr>
            <a:spLocks noGrp="1"/>
          </p:cNvSpPr>
          <p:nvPr>
            <p:ph type="body" sz="quarter" idx="3"/>
          </p:nvPr>
        </p:nvSpPr>
        <p:spPr>
          <a:xfrm>
            <a:off x="4641832" y="2288049"/>
            <a:ext cx="3863975" cy="885825"/>
          </a:xfrm>
        </p:spPr>
        <p:txBody>
          <a:bodyPr>
            <a:normAutofit/>
          </a:bodyPr>
          <a:lstStyle/>
          <a:p>
            <a:r>
              <a:rPr lang="en-US" dirty="0"/>
              <a:t>Myer’s-Briggs’ Type Inventory (1985)</a:t>
            </a:r>
          </a:p>
        </p:txBody>
      </p:sp>
      <p:sp>
        <p:nvSpPr>
          <p:cNvPr id="7" name="Content Placeholder 6"/>
          <p:cNvSpPr>
            <a:spLocks noGrp="1"/>
          </p:cNvSpPr>
          <p:nvPr>
            <p:ph sz="quarter" idx="4"/>
          </p:nvPr>
        </p:nvSpPr>
        <p:spPr/>
        <p:txBody>
          <a:bodyPr>
            <a:noAutofit/>
          </a:bodyPr>
          <a:lstStyle/>
          <a:p>
            <a:r>
              <a:rPr lang="en-US" sz="2000" dirty="0" smtClean="0"/>
              <a:t>People have preferred </a:t>
            </a:r>
            <a:r>
              <a:rPr lang="en-US" sz="2000" dirty="0"/>
              <a:t>approaches to interaction with others and making sense of the environment. Gradually, people identify that personality types may shift slightly </a:t>
            </a:r>
            <a:r>
              <a:rPr lang="en-US" sz="2000" dirty="0" smtClean="0"/>
              <a:t>depending </a:t>
            </a:r>
            <a:r>
              <a:rPr lang="en-US" sz="2000" dirty="0"/>
              <a:t>on the context and can shift across the lifespan.</a:t>
            </a:r>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3207546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References</a:t>
            </a:r>
            <a:endParaRPr lang="en-US" dirty="0"/>
          </a:p>
        </p:txBody>
      </p:sp>
      <p:sp>
        <p:nvSpPr>
          <p:cNvPr id="5" name="Text Placeholder 4"/>
          <p:cNvSpPr>
            <a:spLocks noGrp="1"/>
          </p:cNvSpPr>
          <p:nvPr>
            <p:ph sz="half" idx="1"/>
          </p:nvPr>
        </p:nvSpPr>
        <p:spPr>
          <a:xfrm>
            <a:off x="628650" y="1825625"/>
            <a:ext cx="8210550" cy="4351338"/>
          </a:xfrm>
        </p:spPr>
        <p:txBody>
          <a:bodyPr>
            <a:normAutofit fontScale="85000" lnSpcReduction="10000"/>
          </a:bodyPr>
          <a:lstStyle/>
          <a:p>
            <a:endParaRPr lang="en-US" i="1" dirty="0" smtClean="0"/>
          </a:p>
          <a:p>
            <a:endParaRPr lang="en-US" i="1" dirty="0"/>
          </a:p>
          <a:p>
            <a:r>
              <a:rPr lang="en-US" dirty="0">
                <a:solidFill>
                  <a:schemeClr val="tx1"/>
                </a:solidFill>
              </a:rPr>
              <a:t>Sanford, N. (1962). </a:t>
            </a:r>
            <a:r>
              <a:rPr lang="en-US" i="1" dirty="0">
                <a:solidFill>
                  <a:schemeClr val="tx1"/>
                </a:solidFill>
              </a:rPr>
              <a:t>The American college. </a:t>
            </a:r>
            <a:r>
              <a:rPr lang="en-US" dirty="0">
                <a:solidFill>
                  <a:schemeClr val="tx1"/>
                </a:solidFill>
              </a:rPr>
              <a:t>New York: Wiley.</a:t>
            </a:r>
          </a:p>
          <a:p>
            <a:r>
              <a:rPr lang="en-US" dirty="0">
                <a:solidFill>
                  <a:schemeClr val="tx1"/>
                </a:solidFill>
              </a:rPr>
              <a:t>Sanford, N. (1966). </a:t>
            </a:r>
            <a:r>
              <a:rPr lang="en-US" i="1" dirty="0">
                <a:solidFill>
                  <a:schemeClr val="tx1"/>
                </a:solidFill>
              </a:rPr>
              <a:t>Self and society: Social change and individual development. </a:t>
            </a:r>
            <a:r>
              <a:rPr lang="en-US" dirty="0">
                <a:solidFill>
                  <a:schemeClr val="tx1"/>
                </a:solidFill>
              </a:rPr>
              <a:t>New York: Atherton.</a:t>
            </a:r>
          </a:p>
          <a:p>
            <a:r>
              <a:rPr lang="en-US" i="1" dirty="0" smtClean="0">
                <a:solidFill>
                  <a:schemeClr val="tx1"/>
                </a:solidFill>
              </a:rPr>
              <a:t>Student </a:t>
            </a:r>
            <a:r>
              <a:rPr lang="en-US" i="1" dirty="0">
                <a:solidFill>
                  <a:schemeClr val="tx1"/>
                </a:solidFill>
              </a:rPr>
              <a:t>Development Theories: A Primer</a:t>
            </a:r>
            <a:r>
              <a:rPr lang="en-US" dirty="0">
                <a:solidFill>
                  <a:schemeClr val="tx1"/>
                </a:solidFill>
              </a:rPr>
              <a:t>, For use in the College Student Personnel Administration Program  Southern Illinois University Edwardsville, Dr. Pietro </a:t>
            </a:r>
            <a:r>
              <a:rPr lang="en-US" dirty="0" err="1">
                <a:solidFill>
                  <a:schemeClr val="tx1"/>
                </a:solidFill>
              </a:rPr>
              <a:t>Sasso</a:t>
            </a:r>
            <a:r>
              <a:rPr lang="en-US" dirty="0">
                <a:solidFill>
                  <a:schemeClr val="tx1"/>
                </a:solidFill>
              </a:rPr>
              <a:t>, Edited in 2017 by Meagan T. </a:t>
            </a:r>
            <a:r>
              <a:rPr lang="en-US" dirty="0" smtClean="0">
                <a:solidFill>
                  <a:schemeClr val="tx1"/>
                </a:solidFill>
              </a:rPr>
              <a:t>Arnold</a:t>
            </a:r>
          </a:p>
          <a:p>
            <a:r>
              <a:rPr lang="en-US" dirty="0" smtClean="0">
                <a:solidFill>
                  <a:schemeClr val="tx1"/>
                </a:solidFill>
              </a:rPr>
              <a:t>Rogers, Carl. (1959). </a:t>
            </a:r>
            <a:r>
              <a:rPr lang="en-US" i="1" dirty="0" smtClean="0">
                <a:solidFill>
                  <a:schemeClr val="tx1"/>
                </a:solidFill>
              </a:rPr>
              <a:t>A theory of therapy, personality and interpersonal relationships as developed in the client-centered framework. </a:t>
            </a:r>
            <a:r>
              <a:rPr lang="en-US" dirty="0" smtClean="0">
                <a:solidFill>
                  <a:schemeClr val="tx1"/>
                </a:solidFill>
              </a:rPr>
              <a:t>In S. Koch (Ed.), Psychology: A Study of a Science. Vol. 3: Formulations of the Person and the Social Context. New York, NY: McGraw Hill.</a:t>
            </a:r>
            <a:r>
              <a:rPr lang="en-US" i="1" dirty="0">
                <a:solidFill>
                  <a:schemeClr val="tx1"/>
                </a:solidFill>
              </a:rPr>
              <a:t> </a:t>
            </a:r>
            <a:r>
              <a:rPr lang="en-US" i="1" dirty="0" smtClean="0">
                <a:solidFill>
                  <a:schemeClr val="tx1"/>
                </a:solidFill>
              </a:rPr>
              <a:t>- </a:t>
            </a:r>
            <a:r>
              <a:rPr lang="en-US" u="sng" dirty="0" smtClean="0">
                <a:solidFill>
                  <a:schemeClr val="tx1"/>
                </a:solidFill>
              </a:rPr>
              <a:t>Unconditional </a:t>
            </a:r>
            <a:r>
              <a:rPr lang="en-US" u="sng" dirty="0">
                <a:solidFill>
                  <a:schemeClr val="tx1"/>
                </a:solidFill>
              </a:rPr>
              <a:t>Positive </a:t>
            </a:r>
            <a:r>
              <a:rPr lang="en-US" u="sng" dirty="0" smtClean="0">
                <a:solidFill>
                  <a:schemeClr val="tx1"/>
                </a:solidFill>
              </a:rPr>
              <a:t>Regard</a:t>
            </a:r>
          </a:p>
          <a:p>
            <a:endParaRPr lang="en-US" dirty="0"/>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755886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Cognitive - Structural Theories</a:t>
            </a:r>
            <a:r>
              <a:rPr lang="en-US" dirty="0"/>
              <a:t/>
            </a:r>
            <a:br>
              <a:rPr lang="en-US" dirty="0"/>
            </a:br>
            <a:endParaRPr lang="en-US" dirty="0"/>
          </a:p>
        </p:txBody>
      </p:sp>
      <p:sp>
        <p:nvSpPr>
          <p:cNvPr id="5" name="Text Placeholder 4"/>
          <p:cNvSpPr>
            <a:spLocks noGrp="1"/>
          </p:cNvSpPr>
          <p:nvPr>
            <p:ph idx="1"/>
          </p:nvPr>
        </p:nvSpPr>
        <p:spPr/>
        <p:txBody>
          <a:bodyPr/>
          <a:lstStyle/>
          <a:p>
            <a:pPr marL="0" indent="0" algn="ctr">
              <a:buNone/>
            </a:pPr>
            <a:r>
              <a:rPr lang="en-US" u="sng" dirty="0"/>
              <a:t>Definition </a:t>
            </a:r>
            <a:endParaRPr lang="en-US" dirty="0"/>
          </a:p>
          <a:p>
            <a:pPr marL="0" indent="0">
              <a:buNone/>
            </a:pPr>
            <a:r>
              <a:rPr lang="en-US" dirty="0"/>
              <a:t>Theories that explain how people process and understand information. This includes comparative thinking structures like classifying things, symbolic representation structures like dance and gestures, and logical reasoning structures like evaluation and problem solving. </a:t>
            </a:r>
          </a:p>
        </p:txBody>
      </p:sp>
      <p:sp>
        <p:nvSpPr>
          <p:cNvPr id="9" name="Footer Placeholder 8"/>
          <p:cNvSpPr>
            <a:spLocks noGrp="1"/>
          </p:cNvSpPr>
          <p:nvPr>
            <p:ph type="ftr" sz="quarter" idx="11"/>
          </p:nvPr>
        </p:nvSpPr>
        <p:spPr/>
        <p:txBody>
          <a:bodyPr/>
          <a:lstStyle/>
          <a:p>
            <a:r>
              <a:rPr lang="en-US" dirty="0" smtClean="0"/>
              <a:t>Developed July 2018</a:t>
            </a:r>
            <a:endParaRPr lang="en-US" dirty="0"/>
          </a:p>
        </p:txBody>
      </p:sp>
    </p:spTree>
    <p:extLst>
      <p:ext uri="{BB962C8B-B14F-4D97-AF65-F5344CB8AC3E}">
        <p14:creationId xmlns:p14="http://schemas.microsoft.com/office/powerpoint/2010/main" val="2543487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80658" y="846064"/>
            <a:ext cx="6798734" cy="1303867"/>
          </a:xfrm>
        </p:spPr>
        <p:txBody>
          <a:bodyPr>
            <a:normAutofit fontScale="90000"/>
          </a:bodyPr>
          <a:lstStyle/>
          <a:p>
            <a:r>
              <a:rPr lang="en-US" b="1" dirty="0"/>
              <a:t>Cognitive - Structural Theories</a:t>
            </a:r>
            <a:r>
              <a:rPr lang="en-US" dirty="0"/>
              <a:t/>
            </a:r>
            <a:br>
              <a:rPr lang="en-US" dirty="0"/>
            </a:br>
            <a:endParaRPr lang="en-US" dirty="0"/>
          </a:p>
        </p:txBody>
      </p:sp>
      <p:sp>
        <p:nvSpPr>
          <p:cNvPr id="5" name="Text Placeholder 4"/>
          <p:cNvSpPr>
            <a:spLocks noGrp="1"/>
          </p:cNvSpPr>
          <p:nvPr>
            <p:ph type="body" idx="1"/>
          </p:nvPr>
        </p:nvSpPr>
        <p:spPr/>
        <p:txBody>
          <a:bodyPr/>
          <a:lstStyle/>
          <a:p>
            <a:r>
              <a:rPr lang="en-US" sz="2000" dirty="0"/>
              <a:t>Baxter-</a:t>
            </a:r>
            <a:r>
              <a:rPr lang="en-US" sz="2000" dirty="0" err="1"/>
              <a:t>Magolda</a:t>
            </a:r>
            <a:r>
              <a:rPr lang="en-US" sz="2000" dirty="0"/>
              <a:t> Theory of Self-Authorship (2001)</a:t>
            </a:r>
          </a:p>
        </p:txBody>
      </p:sp>
      <p:sp>
        <p:nvSpPr>
          <p:cNvPr id="6" name="Content Placeholder 5"/>
          <p:cNvSpPr>
            <a:spLocks noGrp="1"/>
          </p:cNvSpPr>
          <p:nvPr>
            <p:ph sz="half" idx="2"/>
          </p:nvPr>
        </p:nvSpPr>
        <p:spPr/>
        <p:txBody>
          <a:bodyPr>
            <a:normAutofit fontScale="85000" lnSpcReduction="20000"/>
          </a:bodyPr>
          <a:lstStyle/>
          <a:p>
            <a:r>
              <a:rPr lang="en-US" dirty="0"/>
              <a:t>Self- authorship consists of three dimensions in which young adults create knowledge construction, develop a personal identity, and form relationships with others. </a:t>
            </a:r>
            <a:r>
              <a:rPr lang="en-US" dirty="0" smtClean="0"/>
              <a:t>The </a:t>
            </a:r>
            <a:r>
              <a:rPr lang="en-US" dirty="0"/>
              <a:t>process begins in post-adolescence </a:t>
            </a:r>
            <a:r>
              <a:rPr lang="en-US" dirty="0" smtClean="0"/>
              <a:t>with actualization completed </a:t>
            </a:r>
            <a:r>
              <a:rPr lang="en-US" dirty="0"/>
              <a:t>by age 30.</a:t>
            </a:r>
          </a:p>
          <a:p>
            <a:endParaRPr lang="en-US" dirty="0"/>
          </a:p>
        </p:txBody>
      </p:sp>
      <p:sp>
        <p:nvSpPr>
          <p:cNvPr id="7" name="Text Placeholder 6"/>
          <p:cNvSpPr>
            <a:spLocks noGrp="1"/>
          </p:cNvSpPr>
          <p:nvPr>
            <p:ph type="body" sz="quarter" idx="3"/>
          </p:nvPr>
        </p:nvSpPr>
        <p:spPr/>
        <p:txBody>
          <a:bodyPr>
            <a:noAutofit/>
          </a:bodyPr>
          <a:lstStyle/>
          <a:p>
            <a:r>
              <a:rPr lang="en-US" sz="2000" dirty="0" err="1"/>
              <a:t>Belenky</a:t>
            </a:r>
            <a:r>
              <a:rPr lang="en-US" sz="2000" dirty="0"/>
              <a:t>, </a:t>
            </a:r>
            <a:r>
              <a:rPr lang="en-US" sz="2000" dirty="0" err="1"/>
              <a:t>Clinchy</a:t>
            </a:r>
            <a:r>
              <a:rPr lang="en-US" sz="2000" dirty="0"/>
              <a:t>, Goldberger, and </a:t>
            </a:r>
            <a:r>
              <a:rPr lang="en-US" sz="2000" dirty="0" err="1"/>
              <a:t>Tarule’s</a:t>
            </a:r>
            <a:r>
              <a:rPr lang="en-US" sz="2000" dirty="0"/>
              <a:t> Women’s Ways of Knowing (1986)</a:t>
            </a:r>
          </a:p>
        </p:txBody>
      </p:sp>
      <p:sp>
        <p:nvSpPr>
          <p:cNvPr id="8" name="Content Placeholder 7"/>
          <p:cNvSpPr>
            <a:spLocks noGrp="1"/>
          </p:cNvSpPr>
          <p:nvPr>
            <p:ph sz="quarter" idx="4"/>
          </p:nvPr>
        </p:nvSpPr>
        <p:spPr/>
        <p:txBody>
          <a:bodyPr>
            <a:normAutofit fontScale="85000" lnSpcReduction="20000"/>
          </a:bodyPr>
          <a:lstStyle/>
          <a:p>
            <a:r>
              <a:rPr lang="en-US" dirty="0"/>
              <a:t>Women’s "ways of knowing" focuses on identity and intellectual development across a broad range of contexts of women.  The authors describe additional knowledge perspectives and explain gender-related influences on cognitive development in women. </a:t>
            </a:r>
          </a:p>
        </p:txBody>
      </p:sp>
      <p:sp>
        <p:nvSpPr>
          <p:cNvPr id="9" name="Footer Placeholder 8"/>
          <p:cNvSpPr>
            <a:spLocks noGrp="1"/>
          </p:cNvSpPr>
          <p:nvPr>
            <p:ph type="ftr" sz="quarter" idx="11"/>
          </p:nvPr>
        </p:nvSpPr>
        <p:spPr>
          <a:xfrm>
            <a:off x="5430441" y="6349423"/>
            <a:ext cx="3086100" cy="365125"/>
          </a:xfrm>
        </p:spPr>
        <p:txBody>
          <a:bodyPr/>
          <a:lstStyle/>
          <a:p>
            <a:r>
              <a:rPr lang="en-US" dirty="0" smtClean="0"/>
              <a:t>Developed July 2018</a:t>
            </a:r>
            <a:endParaRPr lang="en-US" dirty="0"/>
          </a:p>
        </p:txBody>
      </p:sp>
    </p:spTree>
    <p:extLst>
      <p:ext uri="{BB962C8B-B14F-4D97-AF65-F5344CB8AC3E}">
        <p14:creationId xmlns:p14="http://schemas.microsoft.com/office/powerpoint/2010/main" val="2812329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Learning Theories</a:t>
            </a:r>
            <a:endParaRPr lang="en-US" dirty="0"/>
          </a:p>
        </p:txBody>
      </p:sp>
      <p:sp>
        <p:nvSpPr>
          <p:cNvPr id="9" name="Content Placeholder 8"/>
          <p:cNvSpPr>
            <a:spLocks noGrp="1"/>
          </p:cNvSpPr>
          <p:nvPr>
            <p:ph idx="1"/>
          </p:nvPr>
        </p:nvSpPr>
        <p:spPr/>
        <p:txBody>
          <a:bodyPr/>
          <a:lstStyle/>
          <a:p>
            <a:pPr marL="0" indent="0" algn="ctr">
              <a:buNone/>
            </a:pPr>
            <a:r>
              <a:rPr lang="en-US" u="sng" dirty="0"/>
              <a:t>Definition</a:t>
            </a:r>
            <a:endParaRPr lang="en-US" dirty="0"/>
          </a:p>
          <a:p>
            <a:pPr marL="0" indent="0">
              <a:buNone/>
            </a:pPr>
            <a:r>
              <a:rPr lang="en-US" dirty="0"/>
              <a:t>Theories describe conceptual frameworks that describe how people absorb, process, and retain information during the learning process.  They recognize that cognitive, emotional, environmental, and prior experiences all play a role in the learning process. </a:t>
            </a:r>
          </a:p>
          <a:p>
            <a:pPr marL="0" indent="0">
              <a:buNone/>
            </a:pPr>
            <a:endParaRPr lang="en-US" dirty="0"/>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2209095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Learning Theories</a:t>
            </a:r>
            <a:endParaRPr lang="en-US" dirty="0"/>
          </a:p>
        </p:txBody>
      </p:sp>
      <p:sp>
        <p:nvSpPr>
          <p:cNvPr id="5" name="Text Placeholder 4"/>
          <p:cNvSpPr>
            <a:spLocks noGrp="1"/>
          </p:cNvSpPr>
          <p:nvPr>
            <p:ph type="body" idx="1"/>
          </p:nvPr>
        </p:nvSpPr>
        <p:spPr/>
        <p:txBody>
          <a:bodyPr/>
          <a:lstStyle/>
          <a:p>
            <a:r>
              <a:rPr lang="en-US" dirty="0"/>
              <a:t>Bloom’s Taxonomy of Learning (1956)</a:t>
            </a:r>
          </a:p>
        </p:txBody>
      </p:sp>
      <p:sp>
        <p:nvSpPr>
          <p:cNvPr id="6" name="Content Placeholder 5"/>
          <p:cNvSpPr>
            <a:spLocks noGrp="1"/>
          </p:cNvSpPr>
          <p:nvPr>
            <p:ph sz="half" idx="2"/>
          </p:nvPr>
        </p:nvSpPr>
        <p:spPr/>
        <p:txBody>
          <a:bodyPr>
            <a:noAutofit/>
          </a:bodyPr>
          <a:lstStyle/>
          <a:p>
            <a:pPr marL="0" indent="0">
              <a:buNone/>
            </a:pPr>
            <a:r>
              <a:rPr lang="en-US" sz="2000" dirty="0" smtClean="0"/>
              <a:t>Three </a:t>
            </a:r>
            <a:r>
              <a:rPr lang="en-US" sz="2000" dirty="0"/>
              <a:t>domains of learning:</a:t>
            </a:r>
          </a:p>
          <a:p>
            <a:pPr lvl="0"/>
            <a:r>
              <a:rPr lang="en-US" sz="2000" dirty="0" smtClean="0"/>
              <a:t>Cognitive, Affective, Psychomotor </a:t>
            </a:r>
          </a:p>
          <a:p>
            <a:pPr lvl="0"/>
            <a:r>
              <a:rPr lang="en-US" sz="2000" dirty="0" smtClean="0"/>
              <a:t>Use this as </a:t>
            </a:r>
            <a:r>
              <a:rPr lang="en-US" sz="2000" dirty="0"/>
              <a:t>Knowledge, Attitudes, and Skills model for designing programs and services for college students, and for supervising </a:t>
            </a:r>
            <a:r>
              <a:rPr lang="en-US" sz="2000" dirty="0" smtClean="0"/>
              <a:t>staff.</a:t>
            </a:r>
            <a:endParaRPr lang="en-US" sz="2000" dirty="0"/>
          </a:p>
        </p:txBody>
      </p:sp>
      <p:sp>
        <p:nvSpPr>
          <p:cNvPr id="7" name="Text Placeholder 6"/>
          <p:cNvSpPr>
            <a:spLocks noGrp="1"/>
          </p:cNvSpPr>
          <p:nvPr>
            <p:ph type="body" sz="quarter" idx="3"/>
          </p:nvPr>
        </p:nvSpPr>
        <p:spPr/>
        <p:txBody>
          <a:bodyPr>
            <a:noAutofit/>
          </a:bodyPr>
          <a:lstStyle/>
          <a:p>
            <a:r>
              <a:rPr lang="en-US" sz="2000" dirty="0"/>
              <a:t>Kolb’s Theory of Experiential Learning (1984)</a:t>
            </a:r>
          </a:p>
        </p:txBody>
      </p:sp>
      <p:sp>
        <p:nvSpPr>
          <p:cNvPr id="8" name="Content Placeholder 7"/>
          <p:cNvSpPr>
            <a:spLocks noGrp="1"/>
          </p:cNvSpPr>
          <p:nvPr>
            <p:ph sz="quarter" idx="4"/>
          </p:nvPr>
        </p:nvSpPr>
        <p:spPr/>
        <p:txBody>
          <a:bodyPr>
            <a:normAutofit fontScale="92500"/>
          </a:bodyPr>
          <a:lstStyle/>
          <a:p>
            <a:r>
              <a:rPr lang="en-US" dirty="0" smtClean="0"/>
              <a:t>Looks </a:t>
            </a:r>
            <a:r>
              <a:rPr lang="en-US" dirty="0"/>
              <a:t>at how </a:t>
            </a:r>
            <a:r>
              <a:rPr lang="en-US" dirty="0" smtClean="0"/>
              <a:t>one learns </a:t>
            </a:r>
            <a:r>
              <a:rPr lang="en-US" dirty="0"/>
              <a:t>as an individual </a:t>
            </a:r>
            <a:r>
              <a:rPr lang="en-US" dirty="0" smtClean="0"/>
              <a:t>in relation to the development </a:t>
            </a:r>
            <a:r>
              <a:rPr lang="en-US" dirty="0"/>
              <a:t>of self. K</a:t>
            </a:r>
            <a:r>
              <a:rPr lang="en-US" dirty="0" smtClean="0"/>
              <a:t>nowing </a:t>
            </a:r>
            <a:r>
              <a:rPr lang="en-US" dirty="0"/>
              <a:t>what </a:t>
            </a:r>
            <a:r>
              <a:rPr lang="en-US" dirty="0" smtClean="0"/>
              <a:t>one needs </a:t>
            </a:r>
            <a:r>
              <a:rPr lang="en-US" dirty="0"/>
              <a:t>to do to </a:t>
            </a:r>
            <a:r>
              <a:rPr lang="en-US" dirty="0" smtClean="0"/>
              <a:t>learn makes </a:t>
            </a:r>
            <a:r>
              <a:rPr lang="en-US" dirty="0"/>
              <a:t>it easier for </a:t>
            </a:r>
            <a:r>
              <a:rPr lang="en-US" dirty="0" smtClean="0"/>
              <a:t>one </a:t>
            </a:r>
            <a:r>
              <a:rPr lang="en-US" dirty="0"/>
              <a:t>to grow as a person. </a:t>
            </a:r>
          </a:p>
          <a:p>
            <a:endParaRPr lang="en-US" dirty="0"/>
          </a:p>
        </p:txBody>
      </p:sp>
      <p:sp>
        <p:nvSpPr>
          <p:cNvPr id="2" name="Footer Placeholder 1"/>
          <p:cNvSpPr>
            <a:spLocks noGrp="1"/>
          </p:cNvSpPr>
          <p:nvPr>
            <p:ph type="ftr" sz="quarter" idx="11"/>
          </p:nvPr>
        </p:nvSpPr>
        <p:spPr>
          <a:xfrm>
            <a:off x="5456418" y="6414654"/>
            <a:ext cx="3060123" cy="334531"/>
          </a:xfrm>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3554682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Person-Environment Theories</a:t>
            </a:r>
            <a:endParaRPr lang="en-US" dirty="0"/>
          </a:p>
        </p:txBody>
      </p:sp>
      <p:sp>
        <p:nvSpPr>
          <p:cNvPr id="9" name="Content Placeholder 8"/>
          <p:cNvSpPr>
            <a:spLocks noGrp="1"/>
          </p:cNvSpPr>
          <p:nvPr>
            <p:ph idx="1"/>
          </p:nvPr>
        </p:nvSpPr>
        <p:spPr/>
        <p:txBody>
          <a:bodyPr/>
          <a:lstStyle/>
          <a:p>
            <a:pPr marL="0" indent="0" algn="ctr">
              <a:buNone/>
            </a:pPr>
            <a:r>
              <a:rPr lang="en-US" u="sng" dirty="0"/>
              <a:t>Definition</a:t>
            </a:r>
            <a:endParaRPr lang="en-US" dirty="0"/>
          </a:p>
          <a:p>
            <a:pPr marL="0" indent="0">
              <a:buNone/>
            </a:pPr>
            <a:r>
              <a:rPr lang="en-US" dirty="0"/>
              <a:t>These theories how a person is impacted by the environment they are in. An environment that supports the desires and abilities of a person is a good fit. Arguably the most used theories in the profession. </a:t>
            </a:r>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3618709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Person-Environment Theories</a:t>
            </a:r>
            <a:endParaRPr lang="en-US" dirty="0"/>
          </a:p>
        </p:txBody>
      </p:sp>
      <p:sp>
        <p:nvSpPr>
          <p:cNvPr id="5" name="Text Placeholder 4"/>
          <p:cNvSpPr>
            <a:spLocks noGrp="1"/>
          </p:cNvSpPr>
          <p:nvPr>
            <p:ph type="body" idx="1"/>
          </p:nvPr>
        </p:nvSpPr>
        <p:spPr/>
        <p:txBody>
          <a:bodyPr/>
          <a:lstStyle/>
          <a:p>
            <a:r>
              <a:rPr lang="pt-BR" sz="2000" dirty="0"/>
              <a:t>Alexander Astin’s I-E-O Model (1985)</a:t>
            </a:r>
            <a:endParaRPr lang="en-US" sz="2000" dirty="0"/>
          </a:p>
        </p:txBody>
      </p:sp>
      <p:sp>
        <p:nvSpPr>
          <p:cNvPr id="6" name="Content Placeholder 5"/>
          <p:cNvSpPr>
            <a:spLocks noGrp="1"/>
          </p:cNvSpPr>
          <p:nvPr>
            <p:ph sz="half" idx="2"/>
          </p:nvPr>
        </p:nvSpPr>
        <p:spPr/>
        <p:txBody>
          <a:bodyPr>
            <a:normAutofit fontScale="77500" lnSpcReduction="20000"/>
          </a:bodyPr>
          <a:lstStyle/>
          <a:p>
            <a:r>
              <a:rPr lang="en-US" sz="2900" dirty="0" smtClean="0"/>
              <a:t>Educational </a:t>
            </a:r>
            <a:r>
              <a:rPr lang="en-US" sz="2900" dirty="0"/>
              <a:t>assessments </a:t>
            </a:r>
            <a:r>
              <a:rPr lang="en-US" sz="2900" dirty="0" smtClean="0"/>
              <a:t>must include </a:t>
            </a:r>
            <a:r>
              <a:rPr lang="en-US" sz="2900" dirty="0"/>
              <a:t>information on student inputs (I), the educational environment (E), and student outcomes (O). </a:t>
            </a:r>
            <a:r>
              <a:rPr lang="en-US" sz="2900" dirty="0" smtClean="0"/>
              <a:t>This </a:t>
            </a:r>
            <a:r>
              <a:rPr lang="en-US" sz="2900" dirty="0"/>
              <a:t>model </a:t>
            </a:r>
            <a:r>
              <a:rPr lang="en-US" sz="2900" dirty="0" smtClean="0"/>
              <a:t>highlights the environmental impacts </a:t>
            </a:r>
            <a:r>
              <a:rPr lang="en-US" sz="2900" dirty="0"/>
              <a:t>on student </a:t>
            </a:r>
            <a:r>
              <a:rPr lang="en-US" sz="2900" dirty="0" smtClean="0"/>
              <a:t>outcomes.</a:t>
            </a:r>
            <a:endParaRPr lang="en-US" sz="2900" dirty="0"/>
          </a:p>
          <a:p>
            <a:endParaRPr lang="en-US" dirty="0"/>
          </a:p>
        </p:txBody>
      </p:sp>
      <p:sp>
        <p:nvSpPr>
          <p:cNvPr id="7" name="Text Placeholder 6"/>
          <p:cNvSpPr>
            <a:spLocks noGrp="1"/>
          </p:cNvSpPr>
          <p:nvPr>
            <p:ph type="body" sz="quarter" idx="3"/>
          </p:nvPr>
        </p:nvSpPr>
        <p:spPr/>
        <p:txBody>
          <a:bodyPr>
            <a:noAutofit/>
          </a:bodyPr>
          <a:lstStyle/>
          <a:p>
            <a:r>
              <a:rPr lang="en-US" sz="2000" dirty="0"/>
              <a:t>Maslow’s Hierarchy of Needs (1954)</a:t>
            </a:r>
          </a:p>
        </p:txBody>
      </p:sp>
      <p:sp>
        <p:nvSpPr>
          <p:cNvPr id="8" name="Content Placeholder 7"/>
          <p:cNvSpPr>
            <a:spLocks noGrp="1"/>
          </p:cNvSpPr>
          <p:nvPr>
            <p:ph sz="quarter" idx="4"/>
          </p:nvPr>
        </p:nvSpPr>
        <p:spPr/>
        <p:txBody>
          <a:bodyPr>
            <a:normAutofit fontScale="85000" lnSpcReduction="10000"/>
          </a:bodyPr>
          <a:lstStyle/>
          <a:p>
            <a:r>
              <a:rPr lang="en-US" dirty="0"/>
              <a:t>Students share </a:t>
            </a:r>
            <a:r>
              <a:rPr lang="en-US" dirty="0" smtClean="0"/>
              <a:t>needs </a:t>
            </a:r>
            <a:r>
              <a:rPr lang="en-US" dirty="0"/>
              <a:t>common to all people. These needs go from basic </a:t>
            </a:r>
            <a:r>
              <a:rPr lang="en-US" dirty="0" smtClean="0"/>
              <a:t>(Physiological) to complex (Self-actualization). most </a:t>
            </a:r>
            <a:r>
              <a:rPr lang="en-US" dirty="0"/>
              <a:t>traditional college-aged students are </a:t>
            </a:r>
            <a:r>
              <a:rPr lang="en-US" dirty="0" smtClean="0"/>
              <a:t>reaching </a:t>
            </a:r>
            <a:r>
              <a:rPr lang="en-US" dirty="0"/>
              <a:t>out for new values, ideas, motivations, and purposes. </a:t>
            </a:r>
          </a:p>
          <a:p>
            <a:endParaRPr lang="en-US" dirty="0"/>
          </a:p>
        </p:txBody>
      </p:sp>
      <p:sp>
        <p:nvSpPr>
          <p:cNvPr id="2" name="Footer Placeholder 1"/>
          <p:cNvSpPr>
            <a:spLocks noGrp="1"/>
          </p:cNvSpPr>
          <p:nvPr>
            <p:ph type="ftr" sz="quarter" idx="11"/>
          </p:nvPr>
        </p:nvSpPr>
        <p:spPr>
          <a:xfrm>
            <a:off x="5456418" y="6414654"/>
            <a:ext cx="3060123" cy="334531"/>
          </a:xfrm>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359027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Person-Environment Theories</a:t>
            </a:r>
            <a:endParaRPr lang="en-US" dirty="0"/>
          </a:p>
        </p:txBody>
      </p:sp>
      <p:sp>
        <p:nvSpPr>
          <p:cNvPr id="5" name="Text Placeholder 4"/>
          <p:cNvSpPr>
            <a:spLocks noGrp="1"/>
          </p:cNvSpPr>
          <p:nvPr>
            <p:ph type="body" idx="1"/>
          </p:nvPr>
        </p:nvSpPr>
        <p:spPr/>
        <p:txBody>
          <a:bodyPr/>
          <a:lstStyle/>
          <a:p>
            <a:r>
              <a:rPr lang="en-US" sz="2000" dirty="0"/>
              <a:t>Alexander </a:t>
            </a:r>
            <a:r>
              <a:rPr lang="en-US" sz="2000" dirty="0" err="1"/>
              <a:t>Astin’s</a:t>
            </a:r>
            <a:r>
              <a:rPr lang="en-US" sz="2000" dirty="0"/>
              <a:t> Theory of Student Involvement (1985)</a:t>
            </a:r>
          </a:p>
        </p:txBody>
      </p:sp>
      <p:sp>
        <p:nvSpPr>
          <p:cNvPr id="6" name="Content Placeholder 5"/>
          <p:cNvSpPr>
            <a:spLocks noGrp="1"/>
          </p:cNvSpPr>
          <p:nvPr>
            <p:ph sz="half" idx="2"/>
          </p:nvPr>
        </p:nvSpPr>
        <p:spPr/>
        <p:txBody>
          <a:bodyPr>
            <a:normAutofit fontScale="92500" lnSpcReduction="10000"/>
          </a:bodyPr>
          <a:lstStyle/>
          <a:p>
            <a:r>
              <a:rPr lang="en-US" dirty="0" smtClean="0"/>
              <a:t>The most basic tenet of </a:t>
            </a:r>
            <a:r>
              <a:rPr lang="en-US" dirty="0" err="1" smtClean="0"/>
              <a:t>Astin's</a:t>
            </a:r>
            <a:r>
              <a:rPr lang="en-US" dirty="0" smtClean="0"/>
              <a:t> Theory of Involvement is that students </a:t>
            </a:r>
            <a:r>
              <a:rPr lang="en-US" dirty="0"/>
              <a:t>learn more the more they are involved in both the academic and social aspects of the collegiate experience. </a:t>
            </a:r>
          </a:p>
        </p:txBody>
      </p:sp>
      <p:sp>
        <p:nvSpPr>
          <p:cNvPr id="7" name="Text Placeholder 6"/>
          <p:cNvSpPr>
            <a:spLocks noGrp="1"/>
          </p:cNvSpPr>
          <p:nvPr>
            <p:ph type="body" sz="quarter" idx="3"/>
          </p:nvPr>
        </p:nvSpPr>
        <p:spPr>
          <a:noFill/>
        </p:spPr>
        <p:txBody>
          <a:bodyPr>
            <a:noAutofit/>
          </a:bodyPr>
          <a:lstStyle/>
          <a:p>
            <a:r>
              <a:rPr lang="en-US" sz="2000" dirty="0"/>
              <a:t>Sanford Challenge &amp; Support Theory (1962, 1966</a:t>
            </a:r>
            <a:r>
              <a:rPr lang="en-US" sz="2000" dirty="0" smtClean="0"/>
              <a:t>)</a:t>
            </a:r>
            <a:endParaRPr lang="en-US" sz="2000" dirty="0"/>
          </a:p>
        </p:txBody>
      </p:sp>
      <p:sp>
        <p:nvSpPr>
          <p:cNvPr id="8" name="Content Placeholder 7"/>
          <p:cNvSpPr>
            <a:spLocks noGrp="1"/>
          </p:cNvSpPr>
          <p:nvPr>
            <p:ph sz="quarter" idx="4"/>
          </p:nvPr>
        </p:nvSpPr>
        <p:spPr/>
        <p:txBody>
          <a:bodyPr>
            <a:noAutofit/>
          </a:bodyPr>
          <a:lstStyle/>
          <a:p>
            <a:r>
              <a:rPr lang="en-US" sz="2000" dirty="0" smtClean="0"/>
              <a:t>A </a:t>
            </a:r>
            <a:r>
              <a:rPr lang="en-US" sz="2000" dirty="0"/>
              <a:t>person needs a balanced amount of challenge and support </a:t>
            </a:r>
            <a:r>
              <a:rPr lang="en-US" sz="2000" dirty="0" smtClean="0"/>
              <a:t>for a </a:t>
            </a:r>
            <a:r>
              <a:rPr lang="en-US" sz="2000" dirty="0"/>
              <a:t>task. </a:t>
            </a:r>
            <a:r>
              <a:rPr lang="en-US" sz="2000" dirty="0" smtClean="0"/>
              <a:t>They will </a:t>
            </a:r>
            <a:r>
              <a:rPr lang="en-US" sz="2000" dirty="0"/>
              <a:t>never </a:t>
            </a:r>
            <a:r>
              <a:rPr lang="en-US" sz="2000" dirty="0" smtClean="0"/>
              <a:t>learn, grow, </a:t>
            </a:r>
            <a:r>
              <a:rPr lang="en-US" sz="2000" dirty="0"/>
              <a:t>and develop </a:t>
            </a:r>
            <a:r>
              <a:rPr lang="en-US" sz="2000" dirty="0" smtClean="0"/>
              <a:t>with </a:t>
            </a:r>
            <a:r>
              <a:rPr lang="en-US" sz="2000" dirty="0"/>
              <a:t>too much support. </a:t>
            </a:r>
            <a:r>
              <a:rPr lang="en-US" sz="2000" dirty="0" smtClean="0"/>
              <a:t>They will </a:t>
            </a:r>
            <a:r>
              <a:rPr lang="en-US" sz="2000" dirty="0"/>
              <a:t>become frustrated and possibly </a:t>
            </a:r>
            <a:r>
              <a:rPr lang="en-US" sz="2000" dirty="0" smtClean="0"/>
              <a:t>quit if challenged too much. </a:t>
            </a:r>
            <a:r>
              <a:rPr lang="en-US" sz="2000" dirty="0"/>
              <a:t>A person cannot grow </a:t>
            </a:r>
            <a:r>
              <a:rPr lang="en-US" sz="2000" dirty="0" smtClean="0"/>
              <a:t>ready </a:t>
            </a:r>
            <a:r>
              <a:rPr lang="en-US" sz="2000" dirty="0"/>
              <a:t>to grow.</a:t>
            </a:r>
          </a:p>
        </p:txBody>
      </p:sp>
      <p:sp>
        <p:nvSpPr>
          <p:cNvPr id="2" name="Footer Placeholder 1"/>
          <p:cNvSpPr>
            <a:spLocks noGrp="1"/>
          </p:cNvSpPr>
          <p:nvPr>
            <p:ph type="ftr" sz="quarter" idx="11"/>
          </p:nvPr>
        </p:nvSpPr>
        <p:spPr>
          <a:xfrm>
            <a:off x="5456418" y="6414654"/>
            <a:ext cx="3060123" cy="334531"/>
          </a:xfrm>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1741471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Person-Environment Theories</a:t>
            </a:r>
            <a:endParaRPr lang="en-US" dirty="0"/>
          </a:p>
        </p:txBody>
      </p:sp>
      <p:sp>
        <p:nvSpPr>
          <p:cNvPr id="5" name="Text Placeholder 4"/>
          <p:cNvSpPr>
            <a:spLocks noGrp="1"/>
          </p:cNvSpPr>
          <p:nvPr>
            <p:ph sz="half" idx="1"/>
          </p:nvPr>
        </p:nvSpPr>
        <p:spPr>
          <a:xfrm>
            <a:off x="1176865" y="2306513"/>
            <a:ext cx="6798736" cy="3856327"/>
          </a:xfrm>
          <a:noFill/>
        </p:spPr>
        <p:txBody>
          <a:bodyPr>
            <a:normAutofit lnSpcReduction="10000"/>
          </a:bodyPr>
          <a:lstStyle/>
          <a:p>
            <a:pPr marL="0" indent="0">
              <a:buNone/>
            </a:pPr>
            <a:r>
              <a:rPr lang="en-US" dirty="0"/>
              <a:t>Unconditional Positive </a:t>
            </a:r>
            <a:r>
              <a:rPr lang="en-US" dirty="0" smtClean="0"/>
              <a:t>Regard</a:t>
            </a:r>
          </a:p>
          <a:p>
            <a:pPr marL="0" indent="0">
              <a:buNone/>
            </a:pPr>
            <a:r>
              <a:rPr lang="en-US" dirty="0"/>
              <a:t>Assumes that for healthy development, an individual needs an environment that provides genuineness, acceptance, and empathy. Unconditional positive regard therefore means valuing the person as doing their best to move forward in their lives constructively and respecting the person’s right to self-determination no matter what they choose to do. Unconditional positive regard</a:t>
            </a:r>
            <a:r>
              <a:rPr lang="en-US" dirty="0" smtClean="0"/>
              <a:t> </a:t>
            </a:r>
            <a:r>
              <a:rPr lang="en-US" dirty="0"/>
              <a:t>does not mean you must like a person or approve of what they have done. </a:t>
            </a:r>
          </a:p>
          <a:p>
            <a:pPr marL="0" indent="0">
              <a:buNone/>
            </a:pPr>
            <a:endParaRPr lang="en-US" dirty="0" smtClean="0"/>
          </a:p>
          <a:p>
            <a:endParaRPr lang="en-US" dirty="0"/>
          </a:p>
        </p:txBody>
      </p:sp>
      <p:sp>
        <p:nvSpPr>
          <p:cNvPr id="2" name="Footer Placeholder 1"/>
          <p:cNvSpPr>
            <a:spLocks noGrp="1"/>
          </p:cNvSpPr>
          <p:nvPr>
            <p:ph type="ftr" sz="quarter" idx="11"/>
          </p:nvPr>
        </p:nvSpPr>
        <p:spPr/>
        <p:txBody>
          <a:bodyPr/>
          <a:lstStyle/>
          <a:p>
            <a:pPr algn="r"/>
            <a:r>
              <a:rPr lang="en-US" dirty="0" smtClean="0"/>
              <a:t>Developed July 2018</a:t>
            </a:r>
            <a:endParaRPr lang="en-US" dirty="0"/>
          </a:p>
        </p:txBody>
      </p:sp>
    </p:spTree>
    <p:extLst>
      <p:ext uri="{BB962C8B-B14F-4D97-AF65-F5344CB8AC3E}">
        <p14:creationId xmlns:p14="http://schemas.microsoft.com/office/powerpoint/2010/main" val="317873265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8526</TotalTime>
  <Words>1544</Words>
  <Application>Microsoft Office PowerPoint</Application>
  <PresentationFormat>On-screen Show (4:3)</PresentationFormat>
  <Paragraphs>99</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Garamond</vt:lpstr>
      <vt:lpstr>Organic</vt:lpstr>
      <vt:lpstr>    Introduction to Student Affairs Theories </vt:lpstr>
      <vt:lpstr>Cognitive - Structural Theories </vt:lpstr>
      <vt:lpstr>Cognitive - Structural Theories </vt:lpstr>
      <vt:lpstr>Learning Theories</vt:lpstr>
      <vt:lpstr>Learning Theories</vt:lpstr>
      <vt:lpstr>Person-Environment Theories</vt:lpstr>
      <vt:lpstr>Person-Environment Theories</vt:lpstr>
      <vt:lpstr>Person-Environment Theories</vt:lpstr>
      <vt:lpstr>Person-Environment Theories</vt:lpstr>
      <vt:lpstr>Identity Theories</vt:lpstr>
      <vt:lpstr>Identity Theories: General Identities</vt:lpstr>
      <vt:lpstr>Identity Theories: Racial – Cultural Models</vt:lpstr>
      <vt:lpstr>Identity Theories: Racial – Cultural Models</vt:lpstr>
      <vt:lpstr>Identity Theories: Racial – Cultural Models</vt:lpstr>
      <vt:lpstr>Identity Theories: LGBTQIAA Theories </vt:lpstr>
      <vt:lpstr>Identity Theories: Faith, Religion, and Meaning Making Theory</vt:lpstr>
      <vt:lpstr>Morals, Ethics, and Personality Theories</vt:lpstr>
      <vt:lpstr>Morals, Ethics, and Personality Theories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Affairs Theories:  A Primer</dc:title>
  <dc:creator>Martin, Gerald M</dc:creator>
  <cp:lastModifiedBy>Amanda Thomas</cp:lastModifiedBy>
  <cp:revision>79</cp:revision>
  <dcterms:created xsi:type="dcterms:W3CDTF">2018-07-05T17:35:11Z</dcterms:created>
  <dcterms:modified xsi:type="dcterms:W3CDTF">2019-04-26T19:28:30Z</dcterms:modified>
</cp:coreProperties>
</file>