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74" r:id="rId5"/>
  </p:sldMasterIdLst>
  <p:notesMasterIdLst>
    <p:notesMasterId r:id="rId24"/>
  </p:notesMasterIdLst>
  <p:sldIdLst>
    <p:sldId id="293" r:id="rId6"/>
    <p:sldId id="258" r:id="rId7"/>
    <p:sldId id="308" r:id="rId8"/>
    <p:sldId id="299" r:id="rId9"/>
    <p:sldId id="300" r:id="rId10"/>
    <p:sldId id="307" r:id="rId11"/>
    <p:sldId id="296" r:id="rId12"/>
    <p:sldId id="313" r:id="rId13"/>
    <p:sldId id="301" r:id="rId14"/>
    <p:sldId id="304" r:id="rId15"/>
    <p:sldId id="311" r:id="rId16"/>
    <p:sldId id="271" r:id="rId17"/>
    <p:sldId id="306" r:id="rId18"/>
    <p:sldId id="310" r:id="rId19"/>
    <p:sldId id="302" r:id="rId20"/>
    <p:sldId id="312" r:id="rId21"/>
    <p:sldId id="291" r:id="rId22"/>
    <p:sldId id="30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499F"/>
    <a:srgbClr val="8C7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1" autoAdjust="0"/>
    <p:restoredTop sz="94550"/>
  </p:normalViewPr>
  <p:slideViewPr>
    <p:cSldViewPr snapToGrid="0">
      <p:cViewPr varScale="1">
        <p:scale>
          <a:sx n="84" d="100"/>
          <a:sy n="84" d="100"/>
        </p:scale>
        <p:origin x="590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5856EC-BEA2-C145-A3A0-73AFC1CE7D5B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3590E-62DF-FD4E-BC1B-1E2FD9627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1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3590E-62DF-FD4E-BC1B-1E2FD96272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707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633D71-BBF3-7D4E-82F8-C514533E61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69F0006-56D0-FE40-BCC4-39B9E8FE3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436267-DAFA-7743-AAA8-05E29CC4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5AD145E-9DE4-B441-8A6F-1E81327C5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0290648-4121-2844-9324-CC75D300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DF0DFB0-778D-194D-B5AD-297332D9F435}"/>
              </a:ext>
            </a:extLst>
          </p:cNvPr>
          <p:cNvSpPr/>
          <p:nvPr userDrawn="1"/>
        </p:nvSpPr>
        <p:spPr>
          <a:xfrm>
            <a:off x="321012" y="291830"/>
            <a:ext cx="11549976" cy="6235430"/>
          </a:xfrm>
          <a:prstGeom prst="rect">
            <a:avLst/>
          </a:prstGeom>
          <a:solidFill>
            <a:srgbClr val="654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66A4C6-C285-CF42-AE46-928BD18DBCF2}"/>
              </a:ext>
            </a:extLst>
          </p:cNvPr>
          <p:cNvSpPr/>
          <p:nvPr userDrawn="1"/>
        </p:nvSpPr>
        <p:spPr>
          <a:xfrm>
            <a:off x="321012" y="5758774"/>
            <a:ext cx="11549976" cy="778213"/>
          </a:xfrm>
          <a:prstGeom prst="rect">
            <a:avLst/>
          </a:prstGeom>
          <a:solidFill>
            <a:srgbClr val="8C7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C77B7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15340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9C0C27-2290-7D45-A3F1-D66232863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F0BB6D-3701-6844-B432-3F4A57FB18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E0819F-68E8-7249-8E98-86F4B3899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0011A2-67A2-8745-943E-01D77B534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F4E849-BE12-9546-820B-F6757890F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8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523158-96DF-D947-B950-AA708173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05766B0-6C53-6447-838E-93BE37F94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F9FD0-D0FF-5B48-9703-96DD7D99D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EB044D-1E9D-D94B-A423-8D344816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A2CAFC5-0E02-374F-9212-685EBDB1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66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153C22-32BA-2A4A-879F-98AD14032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55B42FC-792F-A043-8B62-E1C4E4C422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C33575-17E8-8F4A-8541-8EFB2E53D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BC2DDDB-4A42-EF45-A4FC-744E8E374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5D0FBF-8446-214E-884E-A5C31DE8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4DB819-53B2-484B-8D79-68FF7242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61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EAE0B9-CB39-6F41-B2CE-18CE29D1A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59F5E24-46A8-294F-AFB2-03E8E1C9F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31871C7-B9B8-9546-81B2-DA6C00909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6D8FE2A-CFC1-3747-9670-D453C7E08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9D06E26-199F-CA4C-8062-A547DF7046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ADD8D5B-04A3-AB49-A7CB-0E20CCABC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32123E3-85B3-8A43-B03F-0875D50D3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5E570A2-16E6-0E4B-B083-7D90844F2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50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FADA12-3895-F54B-B00E-28184E468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0991C5A-8DDB-DB4E-A831-25865DC2A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D489722-23C8-1343-AC91-7E530C505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C1CF5D9-E146-894A-A951-45AE10E7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3883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18DF6D4-C93C-F94A-B94A-6509200DA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70A8486-8CB3-884E-A666-C801F6E0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C6C9D4E-6A3F-BD41-8D3D-FB0DB5D4C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78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9A28E26-1A95-6948-8ECC-019895EA4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27C206-2D7C-9D45-8520-C0A95BE3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04AB4A-C08A-3B48-B1BE-CA6874AA6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C9036D-60DB-C34F-BEF8-4058E9FE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D340FF-C500-4740-A6BD-F443C7F81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496A7D-E955-A34A-8F82-F52B10531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81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1BAB57-1FCB-CD4E-9313-2DCEA4577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52B7EDE-C47D-2D4B-BF0F-B66C99CCB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F2592E4-AD4A-434E-A944-751A33A23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B57152-100F-9B4D-808F-E32662E1F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F978125-E599-D946-86CB-DFD45646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353FD9-0AF6-BE48-A04E-F2F4C422E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062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A1540D-2569-AD48-8C42-01A66D1C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F9A21E-E5F3-F34A-835A-BFBA8CEF6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E0DA321-FD19-2C40-8536-776EAA3F7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092821-F9F7-B343-83C4-5F4C1D980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030611-FBF7-CD47-9498-7EB176AF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097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6CDC42B-B73E-FC41-90F2-C3851A42E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5DD5377-5149-A54F-893C-118D289DE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6E49B28-28F2-6A4F-B588-E164D6F2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9FADA6-110E-A14E-9FD8-18F1488EF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5841EE-783C-EA4A-8FA7-39FD95D8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60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525423" y="2677644"/>
            <a:ext cx="5127682" cy="2283824"/>
          </a:xfrm>
        </p:spPr>
        <p:txBody>
          <a:bodyPr anchor="ctr"/>
          <a:lstStyle>
            <a:lvl1pPr marL="0" indent="0" algn="l">
              <a:buNone/>
              <a:defRPr sz="2000" b="0" i="0" cap="none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8BCD098-0449-A944-87EC-D544958A313A}"/>
              </a:ext>
            </a:extLst>
          </p:cNvPr>
          <p:cNvSpPr/>
          <p:nvPr userDrawn="1"/>
        </p:nvSpPr>
        <p:spPr>
          <a:xfrm>
            <a:off x="321012" y="291830"/>
            <a:ext cx="4348265" cy="6235430"/>
          </a:xfrm>
          <a:prstGeom prst="rect">
            <a:avLst/>
          </a:prstGeom>
          <a:solidFill>
            <a:srgbClr val="654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7158" y="1836157"/>
            <a:ext cx="2627697" cy="2341207"/>
          </a:xfrm>
        </p:spPr>
        <p:txBody>
          <a:bodyPr anchor="ctr"/>
          <a:lstStyle>
            <a:lvl1pPr algn="ctr">
              <a:defRPr sz="3200" b="0" i="0" cap="none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F55CEBF-5757-924F-8F31-D6AEDBDF032C}"/>
              </a:ext>
            </a:extLst>
          </p:cNvPr>
          <p:cNvSpPr/>
          <p:nvPr userDrawn="1"/>
        </p:nvSpPr>
        <p:spPr>
          <a:xfrm>
            <a:off x="321012" y="5758774"/>
            <a:ext cx="4348265" cy="778213"/>
          </a:xfrm>
          <a:prstGeom prst="rect">
            <a:avLst/>
          </a:prstGeom>
          <a:solidFill>
            <a:srgbClr val="8C7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C77B7"/>
              </a:highlight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="" xmlns:a16="http://schemas.microsoft.com/office/drawing/2014/main" id="{23DDD0C8-16C1-6740-A799-E18F56E9E7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00000">
            <a:off x="1636088" y="4876532"/>
            <a:ext cx="1508760" cy="1501775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9/16/2020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B548F04-5CFD-1A4A-BE3C-6FD843A8B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4B3761E-EFFA-8A4A-BD0B-C1418550D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282165-BD15-E243-9E2C-7801DF2B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73D4C-FE30-4449-A81F-067CCB534957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790A90D-6AEE-5C40-93A7-255FC0E86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165BB8-35BF-3340-93FC-34227D952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5F926-5AAC-744B-95EC-350827ED43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2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cupa.edu/_academics/advising/default.aspx" TargetMode="External"/><Relationship Id="rId2" Type="http://schemas.openxmlformats.org/officeDocument/2006/relationships/hyperlink" Target="https://www.wcupa.edu/universityCollege/studentSuccessCoordinators.aspx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youvisit.com/tour/wcupa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cupa.edu/_services/fin_aid/" TargetMode="External"/><Relationship Id="rId2" Type="http://schemas.openxmlformats.org/officeDocument/2006/relationships/hyperlink" Target="http://www.wcupa.edu/wcfirst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wcupa.edu/_services/STU/parentFamilyRelations/default.aspx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wcupa.edu/wcfirst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cupa.edu/_services/STU/studentLeadershipInvolvement/default.aspx" TargetMode="External"/><Relationship Id="rId2" Type="http://schemas.openxmlformats.org/officeDocument/2006/relationships/hyperlink" Target="http://www.wcupa.edu/wcfirst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sign&#10;&#10;Description automatically generated">
            <a:extLst>
              <a:ext uri="{FF2B5EF4-FFF2-40B4-BE49-F238E27FC236}">
                <a16:creationId xmlns="" xmlns:a16="http://schemas.microsoft.com/office/drawing/2014/main" id="{12897A15-0939-BB41-863F-EB306137D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drawing, food, fruit&#10;&#10;Description automatically generated">
            <a:extLst>
              <a:ext uri="{FF2B5EF4-FFF2-40B4-BE49-F238E27FC236}">
                <a16:creationId xmlns="" xmlns:a16="http://schemas.microsoft.com/office/drawing/2014/main" id="{4FB902FD-C6CE-914D-A03A-7F8D3DF512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423" y="5578157"/>
            <a:ext cx="2297091" cy="1114622"/>
          </a:xfrm>
          <a:prstGeom prst="rect">
            <a:avLst/>
          </a:prstGeom>
        </p:spPr>
      </p:pic>
      <p:pic>
        <p:nvPicPr>
          <p:cNvPr id="2" name="Gr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92.5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15174" y="62863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6877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 using a computer&#10;&#10;Description automatically generated">
            <a:extLst>
              <a:ext uri="{FF2B5EF4-FFF2-40B4-BE49-F238E27FC236}">
                <a16:creationId xmlns="" xmlns:a16="http://schemas.microsoft.com/office/drawing/2014/main" id="{634B26AC-89F7-9A4E-A560-79FB2420B0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098" y="298218"/>
            <a:ext cx="9357078" cy="623620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="" xmlns:a16="http://schemas.microsoft.com/office/drawing/2014/main" id="{3EB11952-769E-4D4A-A212-4EE36DAA3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1110" y="6391838"/>
            <a:ext cx="3859795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3D350FF-6AC7-D642-9C14-A5049E45439D}"/>
              </a:ext>
            </a:extLst>
          </p:cNvPr>
          <p:cNvSpPr/>
          <p:nvPr/>
        </p:nvSpPr>
        <p:spPr>
          <a:xfrm>
            <a:off x="321012" y="287454"/>
            <a:ext cx="4348265" cy="6236208"/>
          </a:xfrm>
          <a:prstGeom prst="rect">
            <a:avLst/>
          </a:prstGeom>
          <a:solidFill>
            <a:srgbClr val="654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908C0E-471B-7449-9267-692A923B4E90}"/>
              </a:ext>
            </a:extLst>
          </p:cNvPr>
          <p:cNvSpPr/>
          <p:nvPr/>
        </p:nvSpPr>
        <p:spPr>
          <a:xfrm>
            <a:off x="321012" y="5758774"/>
            <a:ext cx="4348265" cy="778213"/>
          </a:xfrm>
          <a:prstGeom prst="rect">
            <a:avLst/>
          </a:prstGeom>
          <a:solidFill>
            <a:srgbClr val="8C7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C77B7"/>
              </a:highligh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C92D98E-8088-4140-A648-058D4BE081CA}"/>
              </a:ext>
            </a:extLst>
          </p:cNvPr>
          <p:cNvSpPr/>
          <p:nvPr/>
        </p:nvSpPr>
        <p:spPr>
          <a:xfrm>
            <a:off x="1663430" y="995395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A1493AA-747E-124A-ADF2-CE68499FBEE2}"/>
              </a:ext>
            </a:extLst>
          </p:cNvPr>
          <p:cNvSpPr/>
          <p:nvPr/>
        </p:nvSpPr>
        <p:spPr>
          <a:xfrm>
            <a:off x="1663430" y="1068512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 OUR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577F371-C763-0749-A8D4-A46A73707D7F}"/>
              </a:ext>
            </a:extLst>
          </p:cNvPr>
          <p:cNvSpPr txBox="1">
            <a:spLocks/>
          </p:cNvSpPr>
          <p:nvPr/>
        </p:nvSpPr>
        <p:spPr>
          <a:xfrm>
            <a:off x="321012" y="1584078"/>
            <a:ext cx="4348265" cy="34605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</a:t>
            </a: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ORGANIZATION:</a:t>
            </a: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 CHESTER’S</a:t>
            </a: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="" xmlns:a16="http://schemas.microsoft.com/office/drawing/2014/main" id="{9475A340-120B-4C4F-96D8-0FDCB0C931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00000">
            <a:off x="1636088" y="4876532"/>
            <a:ext cx="1508760" cy="1501775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="" xmlns:a16="http://schemas.microsoft.com/office/drawing/2014/main" id="{AFF9BDBA-38C3-254A-96C2-FCED3F10EB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966" y="3786950"/>
            <a:ext cx="2743111" cy="2736712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741315859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B645856-C994-E44F-9C1C-0C2DCC2A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4629" y="522515"/>
            <a:ext cx="6045926" cy="520566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rgbClr val="65499F"/>
              </a:buClr>
            </a:pPr>
            <a:endParaRPr lang="en-US" dirty="0"/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dirty="0"/>
              <a:t>Reach out to your</a:t>
            </a:r>
            <a:r>
              <a:rPr lang="en-US" sz="2200" dirty="0"/>
              <a:t> </a:t>
            </a:r>
            <a:r>
              <a:rPr lang="en-US" sz="2200" b="1" dirty="0"/>
              <a:t>Student Success Coordinator and faculty advisor</a:t>
            </a:r>
            <a:r>
              <a:rPr lang="en-US" dirty="0"/>
              <a:t>—they’re like your high school guidance counselor.  They can answer questions about your classes.</a:t>
            </a:r>
          </a:p>
          <a:p>
            <a:pPr algn="ctr">
              <a:lnSpc>
                <a:spcPct val="120000"/>
              </a:lnSpc>
              <a:buClr>
                <a:srgbClr val="65499F"/>
              </a:buClr>
            </a:pPr>
            <a:r>
              <a:rPr lang="en-US" u="sng" dirty="0">
                <a:hlinkClick r:id="rId2"/>
              </a:rPr>
              <a:t>Student Success Coordinators</a:t>
            </a:r>
            <a:endParaRPr lang="en-US" u="sng" dirty="0"/>
          </a:p>
          <a:p>
            <a:pPr algn="ctr">
              <a:lnSpc>
                <a:spcPct val="120000"/>
              </a:lnSpc>
              <a:buClr>
                <a:srgbClr val="65499F"/>
              </a:buClr>
            </a:pPr>
            <a:r>
              <a:rPr lang="en-US" u="sng" dirty="0">
                <a:hlinkClick r:id="rId3"/>
              </a:rPr>
              <a:t>Academic Advising</a:t>
            </a:r>
            <a:endParaRPr lang="en-US" dirty="0"/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sz="2200" b="1" dirty="0"/>
              <a:t>Get to know your professors by visiting their office hours.  </a:t>
            </a:r>
            <a:r>
              <a:rPr lang="en-US" dirty="0"/>
              <a:t>They’ll tell you when they’re available to meet on your first day of class</a:t>
            </a:r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sz="2200" b="1" dirty="0"/>
              <a:t>Take a </a:t>
            </a:r>
            <a:r>
              <a:rPr lang="en-US" sz="2200" u="sng" dirty="0">
                <a:hlinkClick r:id="rId4"/>
              </a:rPr>
              <a:t>virtual tour</a:t>
            </a:r>
            <a:r>
              <a:rPr lang="en-US" sz="2200" b="1" dirty="0"/>
              <a:t> </a:t>
            </a:r>
            <a:r>
              <a:rPr lang="en-US" dirty="0"/>
              <a:t>so you’re familiar with the campus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834643-C6FF-3948-9131-A184B02E4B2D}"/>
              </a:ext>
            </a:extLst>
          </p:cNvPr>
          <p:cNvSpPr/>
          <p:nvPr/>
        </p:nvSpPr>
        <p:spPr>
          <a:xfrm>
            <a:off x="1663430" y="1293779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CA17D1B-0C21-2243-9448-2035EA0A3073}"/>
              </a:ext>
            </a:extLst>
          </p:cNvPr>
          <p:cNvSpPr/>
          <p:nvPr/>
        </p:nvSpPr>
        <p:spPr>
          <a:xfrm>
            <a:off x="1663430" y="1366896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B159F73-D842-B948-B02C-35A75AF0D652}"/>
              </a:ext>
            </a:extLst>
          </p:cNvPr>
          <p:cNvSpPr txBox="1">
            <a:spLocks/>
          </p:cNvSpPr>
          <p:nvPr/>
        </p:nvSpPr>
        <p:spPr>
          <a:xfrm>
            <a:off x="321012" y="1916349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CONNECTED</a:t>
            </a:r>
          </a:p>
        </p:txBody>
      </p:sp>
    </p:spTree>
    <p:extLst>
      <p:ext uri="{BB962C8B-B14F-4D97-AF65-F5344CB8AC3E}">
        <p14:creationId xmlns:p14="http://schemas.microsoft.com/office/powerpoint/2010/main" val="3629313756"/>
      </p:ext>
    </p:extLst>
  </p:cSld>
  <p:clrMapOvr>
    <a:masterClrMapping/>
  </p:clrMapOvr>
  <p:transition spd="slow" advTm="18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11014" y="609520"/>
            <a:ext cx="642581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 your 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 Chester’s First t-shirt</a:t>
            </a:r>
            <a:r>
              <a:rPr lang="en-US" sz="22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start of the semester.  When you see someone wearing that       t-shirt, you’ll know they’re first-gen like you!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Participate in 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Weeks of Welcome 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</a:t>
            </a:r>
            <a:r>
              <a:rPr lang="en-US" sz="20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kick off the fall semester, and meet other students who are getting started at WCU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Attend</a:t>
            </a:r>
            <a:r>
              <a:rPr lang="en-US" sz="20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&amp; Greet 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 with other first-gen students, faculty and staff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the </a:t>
            </a:r>
            <a:r>
              <a:rPr lang="en-US" sz="2200" b="1" dirty="0" smtClean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 and Family Relations </a:t>
            </a:r>
            <a:r>
              <a:rPr lang="en-US" sz="2000" dirty="0" smtClean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 for details about a special event for first-gens and their families this fall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 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Homecoming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October 23 – 24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 the fun on 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Banana Day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unique WCU tradition held each spring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WCU’s big spring celebration, </a:t>
            </a:r>
            <a:r>
              <a:rPr lang="en-US" sz="2200" b="1" dirty="0" err="1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Ramboree</a:t>
            </a:r>
            <a:r>
              <a:rPr lang="en-US" sz="22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great time for all students!</a:t>
            </a:r>
            <a:endParaRPr lang="en-US" sz="2000" dirty="0">
              <a:solidFill>
                <a:srgbClr val="65499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CC5D96E-B46F-814A-8471-E5D738AC6892}"/>
              </a:ext>
            </a:extLst>
          </p:cNvPr>
          <p:cNvSpPr/>
          <p:nvPr/>
        </p:nvSpPr>
        <p:spPr>
          <a:xfrm>
            <a:off x="1716932" y="1293779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197BCD1-AEC4-4346-BBD8-A41F5358ED40}"/>
              </a:ext>
            </a:extLst>
          </p:cNvPr>
          <p:cNvSpPr/>
          <p:nvPr/>
        </p:nvSpPr>
        <p:spPr>
          <a:xfrm>
            <a:off x="1663430" y="1366896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WAYS 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FEED6E6-A878-504E-989D-5A49EFDF8DCB}"/>
              </a:ext>
            </a:extLst>
          </p:cNvPr>
          <p:cNvSpPr txBox="1">
            <a:spLocks/>
          </p:cNvSpPr>
          <p:nvPr/>
        </p:nvSpPr>
        <p:spPr>
          <a:xfrm>
            <a:off x="175098" y="2036092"/>
            <a:ext cx="4620638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</a:p>
          <a:p>
            <a:pPr algn="ctr"/>
            <a:r>
              <a:rPr lang="en-US" sz="6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CONNECTED</a:t>
            </a:r>
            <a:r>
              <a:rPr lang="en-US" sz="6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YOUR FIRST YEAR</a:t>
            </a:r>
            <a:r>
              <a:rPr lang="en-US" sz="3600" b="1" dirty="0">
                <a:solidFill>
                  <a:schemeClr val="bg1"/>
                </a:solidFill>
                <a:cs typeface="Calibri" panose="020F0502020204030204" pitchFamily="34" charset="0"/>
              </a:rPr>
              <a:t/>
            </a:r>
            <a:br>
              <a:rPr lang="en-US" sz="3600" b="1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WCU</a:t>
            </a:r>
          </a:p>
        </p:txBody>
      </p:sp>
    </p:spTree>
    <p:extLst>
      <p:ext uri="{BB962C8B-B14F-4D97-AF65-F5344CB8AC3E}">
        <p14:creationId xmlns:p14="http://schemas.microsoft.com/office/powerpoint/2010/main" val="1275130699"/>
      </p:ext>
    </p:extLst>
  </p:cSld>
  <p:clrMapOvr>
    <a:masterClrMapping/>
  </p:clrMapOvr>
  <p:transition spd="slow" advTm="22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E2DD3F67-3FA7-3244-8C00-8B30EF565AFE}"/>
              </a:ext>
            </a:extLst>
          </p:cNvPr>
          <p:cNvSpPr txBox="1">
            <a:spLocks/>
          </p:cNvSpPr>
          <p:nvPr/>
        </p:nvSpPr>
        <p:spPr>
          <a:xfrm>
            <a:off x="340467" y="630528"/>
            <a:ext cx="11527277" cy="2677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</a:rPr>
              <a:t>Save the date!  </a:t>
            </a:r>
          </a:p>
          <a:p>
            <a:pPr>
              <a:lnSpc>
                <a:spcPct val="100000"/>
              </a:lnSpc>
            </a:pPr>
            <a:endParaRPr lang="en-US" sz="3200" b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300" b="1" dirty="0">
                <a:solidFill>
                  <a:schemeClr val="bg1"/>
                </a:solidFill>
              </a:rPr>
              <a:t>NATIONAL FIRST GENERATION COLLEGE 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CELEBRATION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19881BC-1FDC-5C4A-B5AF-F3159AFD1CC4}"/>
              </a:ext>
            </a:extLst>
          </p:cNvPr>
          <p:cNvSpPr/>
          <p:nvPr/>
        </p:nvSpPr>
        <p:spPr>
          <a:xfrm>
            <a:off x="3472778" y="3679721"/>
            <a:ext cx="5214024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C9B24996-B2CE-8B4A-BFEC-60A31539E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3704" y="3701842"/>
            <a:ext cx="10132171" cy="1709146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8C77B7"/>
                </a:solidFill>
              </a:rPr>
              <a:t>SUNDAY, NOVEMBER 8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our website: www.wcupa.edu/wcfirst for more information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="" xmlns:a16="http://schemas.microsoft.com/office/drawing/2014/main" id="{126D515A-F4A7-274C-BE42-DED78F2F1E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00000">
            <a:off x="551791" y="4907649"/>
            <a:ext cx="1508760" cy="1501775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96214740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B645856-C994-E44F-9C1C-0C2DCC2A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5912" y="1736228"/>
            <a:ext cx="6103959" cy="4456171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sz="2200" b="1" dirty="0"/>
              <a:t>Learn about West Chester University resources </a:t>
            </a:r>
            <a:r>
              <a:rPr lang="en-US" dirty="0"/>
              <a:t>on our website: </a:t>
            </a:r>
            <a:r>
              <a:rPr lang="en-US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www.wcupa.edu/wcfirst</a:t>
            </a:r>
            <a:r>
              <a:rPr lang="en-US" dirty="0"/>
              <a:t> </a:t>
            </a:r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sz="2200" b="1" dirty="0"/>
              <a:t>Questions about Financial Aid?  </a:t>
            </a:r>
            <a:r>
              <a:rPr lang="en-US" dirty="0"/>
              <a:t>Visit their website </a:t>
            </a:r>
            <a:r>
              <a:rPr lang="en-US" u="sng" dirty="0">
                <a:hlinkClick r:id="rId3"/>
              </a:rPr>
              <a:t>Financial Aid</a:t>
            </a:r>
            <a:r>
              <a:rPr lang="en-US" u="sng" dirty="0"/>
              <a:t> </a:t>
            </a:r>
            <a:r>
              <a:rPr lang="en-US" dirty="0"/>
              <a:t>and ask a question in the chat box</a:t>
            </a:r>
          </a:p>
          <a:p>
            <a:pPr marL="342900" lvl="1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</a:rPr>
              <a:t>It’s important for your family, and everyone who supports you, to be informed too!  </a:t>
            </a: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</a:rPr>
              <a:t>Check out our </a:t>
            </a:r>
            <a:r>
              <a:rPr lang="en-US" sz="2000" u="sng" dirty="0">
                <a:latin typeface="Calibri" panose="020F0502020204030204" pitchFamily="34" charset="0"/>
                <a:hlinkClick r:id="rId4"/>
              </a:rPr>
              <a:t>Parent and Family Relations</a:t>
            </a: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</a:rPr>
              <a:t> website</a:t>
            </a:r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834643-C6FF-3948-9131-A184B02E4B2D}"/>
              </a:ext>
            </a:extLst>
          </p:cNvPr>
          <p:cNvSpPr/>
          <p:nvPr/>
        </p:nvSpPr>
        <p:spPr>
          <a:xfrm>
            <a:off x="1663430" y="1293779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CA17D1B-0C21-2243-9448-2035EA0A3073}"/>
              </a:ext>
            </a:extLst>
          </p:cNvPr>
          <p:cNvSpPr/>
          <p:nvPr/>
        </p:nvSpPr>
        <p:spPr>
          <a:xfrm>
            <a:off x="1663430" y="1366896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B159F73-D842-B948-B02C-35A75AF0D652}"/>
              </a:ext>
            </a:extLst>
          </p:cNvPr>
          <p:cNvSpPr txBox="1">
            <a:spLocks/>
          </p:cNvSpPr>
          <p:nvPr/>
        </p:nvSpPr>
        <p:spPr>
          <a:xfrm>
            <a:off x="321012" y="1916349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INFORMED</a:t>
            </a:r>
          </a:p>
        </p:txBody>
      </p:sp>
    </p:spTree>
    <p:extLst>
      <p:ext uri="{BB962C8B-B14F-4D97-AF65-F5344CB8AC3E}">
        <p14:creationId xmlns:p14="http://schemas.microsoft.com/office/powerpoint/2010/main" val="2238651502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02A6564B-6B77-F944-9423-DF5A28F23CDE}"/>
              </a:ext>
            </a:extLst>
          </p:cNvPr>
          <p:cNvSpPr txBox="1">
            <a:spLocks/>
          </p:cNvSpPr>
          <p:nvPr/>
        </p:nvSpPr>
        <p:spPr>
          <a:xfrm>
            <a:off x="321012" y="1916349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 CHESTER’S</a:t>
            </a:r>
            <a:r>
              <a:rPr lang="en-US" sz="9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9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9600" b="1" dirty="0">
                <a:solidFill>
                  <a:schemeClr val="bg1"/>
                </a:solidFill>
                <a:cs typeface="Calibri" panose="020F0502020204030204" pitchFamily="34" charset="0"/>
              </a:rPr>
              <a:t/>
            </a:r>
            <a:br>
              <a:rPr lang="en-US" sz="9600" b="1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26F9769-3D9F-004A-9F6E-D6622C94FB1A}"/>
              </a:ext>
            </a:extLst>
          </p:cNvPr>
          <p:cNvSpPr/>
          <p:nvPr/>
        </p:nvSpPr>
        <p:spPr>
          <a:xfrm>
            <a:off x="519764" y="1293779"/>
            <a:ext cx="3955983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67B0510-980B-7841-9B98-EE1E2C40EDFE}"/>
              </a:ext>
            </a:extLst>
          </p:cNvPr>
          <p:cNvSpPr/>
          <p:nvPr/>
        </p:nvSpPr>
        <p:spPr>
          <a:xfrm>
            <a:off x="462012" y="1366896"/>
            <a:ext cx="40618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OUT ALL THE RESOURCES ON THE </a:t>
            </a:r>
          </a:p>
        </p:txBody>
      </p:sp>
      <p:pic>
        <p:nvPicPr>
          <p:cNvPr id="11" name="Picture 10" descr="A picture containing person, holding, sitting, man&#10;&#10;Description automatically generated">
            <a:extLst>
              <a:ext uri="{FF2B5EF4-FFF2-40B4-BE49-F238E27FC236}">
                <a16:creationId xmlns="" xmlns:a16="http://schemas.microsoft.com/office/drawing/2014/main" id="{F9E08D31-6794-704A-8877-79F3329459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98"/>
          <a:stretch/>
        </p:blipFill>
        <p:spPr>
          <a:xfrm>
            <a:off x="4676229" y="298244"/>
            <a:ext cx="8315871" cy="62369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3767939-AA0D-F840-88DD-100D654812D7}"/>
              </a:ext>
            </a:extLst>
          </p:cNvPr>
          <p:cNvSpPr/>
          <p:nvPr/>
        </p:nvSpPr>
        <p:spPr>
          <a:xfrm>
            <a:off x="5737792" y="2093879"/>
            <a:ext cx="5590704" cy="107523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BBFC6EF-FEC0-C448-963D-77490688E6D8}"/>
              </a:ext>
            </a:extLst>
          </p:cNvPr>
          <p:cNvSpPr/>
          <p:nvPr/>
        </p:nvSpPr>
        <p:spPr>
          <a:xfrm>
            <a:off x="5902892" y="2277554"/>
            <a:ext cx="52438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www.wcupa.edu/wcfirst</a:t>
            </a:r>
            <a:endParaRPr lang="en-US" sz="4000" dirty="0">
              <a:solidFill>
                <a:srgbClr val="6549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4A1F19D-5D18-B241-983B-E6D9CCF65260}"/>
              </a:ext>
            </a:extLst>
          </p:cNvPr>
          <p:cNvSpPr/>
          <p:nvPr/>
        </p:nvSpPr>
        <p:spPr>
          <a:xfrm>
            <a:off x="11849100" y="101600"/>
            <a:ext cx="342900" cy="6458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57405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B645856-C994-E44F-9C1C-0C2DCC2A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5912" y="1736228"/>
            <a:ext cx="6103959" cy="4456171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sz="2200" b="1" dirty="0"/>
              <a:t>You’re joining a proud community!  </a:t>
            </a:r>
            <a:r>
              <a:rPr lang="en-US" dirty="0"/>
              <a:t>West Chester University has hundreds of first-gen faculty and staff, and thousands of first-gen alumni </a:t>
            </a:r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sz="2200" b="1" dirty="0"/>
              <a:t>First-gen students are known for their creativity, resiliency, entrepreneurship and grit.  </a:t>
            </a:r>
            <a:r>
              <a:rPr lang="en-US" dirty="0"/>
              <a:t>West Chester is the place that will help you grow those strengths</a:t>
            </a:r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sz="2200" b="1" dirty="0"/>
              <a:t>First-gens want to make the most out of their college experience </a:t>
            </a:r>
            <a:r>
              <a:rPr lang="en-US" dirty="0"/>
              <a:t>by doing their very best to achieve, both inside and outside the classroom  </a:t>
            </a:r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834643-C6FF-3948-9131-A184B02E4B2D}"/>
              </a:ext>
            </a:extLst>
          </p:cNvPr>
          <p:cNvSpPr/>
          <p:nvPr/>
        </p:nvSpPr>
        <p:spPr>
          <a:xfrm>
            <a:off x="1663430" y="1293779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CA17D1B-0C21-2243-9448-2035EA0A3073}"/>
              </a:ext>
            </a:extLst>
          </p:cNvPr>
          <p:cNvSpPr/>
          <p:nvPr/>
        </p:nvSpPr>
        <p:spPr>
          <a:xfrm>
            <a:off x="1663430" y="1366896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B159F73-D842-B948-B02C-35A75AF0D652}"/>
              </a:ext>
            </a:extLst>
          </p:cNvPr>
          <p:cNvSpPr txBox="1">
            <a:spLocks/>
          </p:cNvSpPr>
          <p:nvPr/>
        </p:nvSpPr>
        <p:spPr>
          <a:xfrm>
            <a:off x="321012" y="1916349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</a:t>
            </a:r>
          </a:p>
        </p:txBody>
      </p:sp>
    </p:spTree>
    <p:extLst>
      <p:ext uri="{BB962C8B-B14F-4D97-AF65-F5344CB8AC3E}">
        <p14:creationId xmlns:p14="http://schemas.microsoft.com/office/powerpoint/2010/main" val="2401807940"/>
      </p:ext>
    </p:extLst>
  </p:cSld>
  <p:clrMapOvr>
    <a:masterClrMapping/>
  </p:clrMapOvr>
  <p:transition spd="slow" advTm="17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7242" y="2768672"/>
            <a:ext cx="6931472" cy="4114268"/>
          </a:xfrm>
        </p:spPr>
        <p:txBody>
          <a:bodyPr/>
          <a:lstStyle/>
          <a:p>
            <a:pPr algn="l"/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join a proud group of first-gen scholars?  Apply to become a member of 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 Alpha </a:t>
            </a:r>
            <a:r>
              <a:rPr lang="en-US" sz="2200" b="1" dirty="0" err="1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Alpha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first-gen honor society</a:t>
            </a:r>
            <a:b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Who’s eligible:  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First-gens who have completed about three semesters at West Chester University (students usually apply for membership in their second year) </a:t>
            </a:r>
            <a:b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 grade point average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 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www.wcupa.edu/wcfirst</a:t>
            </a:r>
            <a:r>
              <a:rPr lang="en-US" sz="20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application information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0"/>
            <a:ext cx="3526971" cy="27686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05A4BB4-C428-8E4A-9F71-DE0AE87C177A}"/>
              </a:ext>
            </a:extLst>
          </p:cNvPr>
          <p:cNvSpPr/>
          <p:nvPr/>
        </p:nvSpPr>
        <p:spPr>
          <a:xfrm>
            <a:off x="1663430" y="1293779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379BBAC2-377B-FD4B-875B-8FA9D282E0D3}"/>
              </a:ext>
            </a:extLst>
          </p:cNvPr>
          <p:cNvSpPr/>
          <p:nvPr/>
        </p:nvSpPr>
        <p:spPr>
          <a:xfrm>
            <a:off x="1663430" y="1366896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5C0EBA56-042F-194C-914F-984F6C6E6945}"/>
              </a:ext>
            </a:extLst>
          </p:cNvPr>
          <p:cNvSpPr txBox="1">
            <a:spLocks/>
          </p:cNvSpPr>
          <p:nvPr/>
        </p:nvSpPr>
        <p:spPr>
          <a:xfrm>
            <a:off x="321012" y="1916349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FIRST-GEN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HONOR SOCIETY</a:t>
            </a: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599272"/>
      </p:ext>
    </p:extLst>
  </p:cSld>
  <p:clrMapOvr>
    <a:masterClrMapping/>
  </p:clrMapOvr>
  <p:transition spd="slow" advTm="15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D75900B-B0D0-2F4E-A484-BAF6C08A8F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54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man, holding, woman&#10;&#10;Description automatically generated">
            <a:extLst>
              <a:ext uri="{FF2B5EF4-FFF2-40B4-BE49-F238E27FC236}">
                <a16:creationId xmlns="" xmlns:a16="http://schemas.microsoft.com/office/drawing/2014/main" id="{93B6D0CF-EDD9-2347-8B0E-F120D2E2605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305" y="2286000"/>
            <a:ext cx="12219305" cy="2902085"/>
          </a:xfrm>
          <a:prstGeom prst="rect">
            <a:avLst/>
          </a:prstGeom>
        </p:spPr>
      </p:pic>
      <p:pic>
        <p:nvPicPr>
          <p:cNvPr id="5" name="Picture 4" descr="A picture containing drawing, food, fruit&#10;&#10;Description automatically generated">
            <a:extLst>
              <a:ext uri="{FF2B5EF4-FFF2-40B4-BE49-F238E27FC236}">
                <a16:creationId xmlns="" xmlns:a16="http://schemas.microsoft.com/office/drawing/2014/main" id="{4FC84E4D-CE98-DF4F-836D-A795FE7D5E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801" y="4630774"/>
            <a:ext cx="2297091" cy="1114622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="" xmlns:a16="http://schemas.microsoft.com/office/drawing/2014/main" id="{461E9BFE-CAE1-CA4D-A028-96389124F1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464" y="1067813"/>
            <a:ext cx="2743111" cy="2736712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FE72E09-A86C-464D-9952-1A23B015549B}"/>
              </a:ext>
            </a:extLst>
          </p:cNvPr>
          <p:cNvSpPr/>
          <p:nvPr/>
        </p:nvSpPr>
        <p:spPr>
          <a:xfrm>
            <a:off x="5068111" y="390323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D5E14F-4EEC-8344-AA28-92A79FB35B14}"/>
              </a:ext>
            </a:extLst>
          </p:cNvPr>
          <p:cNvSpPr/>
          <p:nvPr/>
        </p:nvSpPr>
        <p:spPr>
          <a:xfrm>
            <a:off x="5068111" y="463440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PART OF 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A77EA6D-E810-CE4C-AC9A-82766705EE6C}"/>
              </a:ext>
            </a:extLst>
          </p:cNvPr>
          <p:cNvSpPr txBox="1">
            <a:spLocks/>
          </p:cNvSpPr>
          <p:nvPr/>
        </p:nvSpPr>
        <p:spPr>
          <a:xfrm>
            <a:off x="0" y="993437"/>
            <a:ext cx="12191999" cy="9787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 TRADITION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232279E-1B20-1F47-B3C3-F1B2B6703FB6}"/>
              </a:ext>
            </a:extLst>
          </p:cNvPr>
          <p:cNvSpPr/>
          <p:nvPr/>
        </p:nvSpPr>
        <p:spPr>
          <a:xfrm>
            <a:off x="184826" y="5943101"/>
            <a:ext cx="1179965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 </a:t>
            </a: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 610-436-3301 | Email </a:t>
            </a:r>
            <a:r>
              <a:rPr lang="en-US" sz="2500" dirty="0">
                <a:solidFill>
                  <a:schemeClr val="bg1"/>
                </a:solidFill>
              </a:rPr>
              <a:t>wcfirst@wcupa.edu </a:t>
            </a:r>
            <a:endParaRPr lang="en-US" sz="2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00158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9960" y="1014490"/>
            <a:ext cx="4503909" cy="4857750"/>
          </a:xfrm>
        </p:spPr>
        <p:txBody>
          <a:bodyPr>
            <a:normAutofit/>
          </a:bodyPr>
          <a:lstStyle/>
          <a:p>
            <a:pPr algn="ctr"/>
            <a:endParaRPr lang="en-US" sz="2600" dirty="0"/>
          </a:p>
          <a:p>
            <a:pPr algn="ctr"/>
            <a:r>
              <a:rPr lang="en-US" sz="2600" dirty="0">
                <a:solidFill>
                  <a:srgbClr val="7030A0"/>
                </a:solidFill>
              </a:rPr>
              <a:t>If none of your parents or guardians completed a bachelor’s degree, then          you are one of 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</a:rPr>
              <a:t>WEST CHESTER’S FIRST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7CDA17A-CF72-AD4B-98E3-616F140C38E4}"/>
              </a:ext>
            </a:extLst>
          </p:cNvPr>
          <p:cNvSpPr/>
          <p:nvPr/>
        </p:nvSpPr>
        <p:spPr>
          <a:xfrm>
            <a:off x="1663430" y="1293779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2074B1A-8AEB-AC46-8464-28C57F551EF1}"/>
              </a:ext>
            </a:extLst>
          </p:cNvPr>
          <p:cNvSpPr/>
          <p:nvPr/>
        </p:nvSpPr>
        <p:spPr>
          <a:xfrm>
            <a:off x="1663430" y="1366896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A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C5E3D7C-E3CE-A047-9729-E2F0B84D8CF0}"/>
              </a:ext>
            </a:extLst>
          </p:cNvPr>
          <p:cNvSpPr txBox="1">
            <a:spLocks/>
          </p:cNvSpPr>
          <p:nvPr/>
        </p:nvSpPr>
        <p:spPr>
          <a:xfrm>
            <a:off x="321012" y="1929250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GENERATION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COLLEGE STUDENT?</a:t>
            </a:r>
          </a:p>
        </p:txBody>
      </p:sp>
    </p:spTree>
    <p:extLst>
      <p:ext uri="{BB962C8B-B14F-4D97-AF65-F5344CB8AC3E}">
        <p14:creationId xmlns:p14="http://schemas.microsoft.com/office/powerpoint/2010/main" val="1356930758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te of food on a table&#10;&#10;Description automatically generated">
            <a:extLst>
              <a:ext uri="{FF2B5EF4-FFF2-40B4-BE49-F238E27FC236}">
                <a16:creationId xmlns="" xmlns:a16="http://schemas.microsoft.com/office/drawing/2014/main" id="{88527EA0-9823-B84D-B4BD-39C20B57A7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007" y="289383"/>
            <a:ext cx="8347927" cy="62609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F08C653-3C34-0E43-A99E-E4B78D8245A1}"/>
              </a:ext>
            </a:extLst>
          </p:cNvPr>
          <p:cNvSpPr/>
          <p:nvPr/>
        </p:nvSpPr>
        <p:spPr>
          <a:xfrm>
            <a:off x="321012" y="301752"/>
            <a:ext cx="4348265" cy="6236208"/>
          </a:xfrm>
          <a:prstGeom prst="rect">
            <a:avLst/>
          </a:prstGeom>
          <a:solidFill>
            <a:srgbClr val="654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F79F451-E744-4F4F-BBA2-6FFD5A06914B}"/>
              </a:ext>
            </a:extLst>
          </p:cNvPr>
          <p:cNvSpPr/>
          <p:nvPr/>
        </p:nvSpPr>
        <p:spPr>
          <a:xfrm>
            <a:off x="321012" y="5758774"/>
            <a:ext cx="4348265" cy="778213"/>
          </a:xfrm>
          <a:prstGeom prst="rect">
            <a:avLst/>
          </a:prstGeom>
          <a:solidFill>
            <a:srgbClr val="8C7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8C77B7"/>
              </a:highlight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="" xmlns:a16="http://schemas.microsoft.com/office/drawing/2014/main" id="{06D63510-C964-484C-B64D-6D8EADF860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1200000">
            <a:off x="1636088" y="4876532"/>
            <a:ext cx="1508760" cy="1501775"/>
          </a:xfrm>
          <a:prstGeom prst="rect">
            <a:avLst/>
          </a:prstGeom>
          <a:scene3d>
            <a:camera prst="orthographicFront">
              <a:rot lat="0" lon="0" rev="20399999"/>
            </a:camera>
            <a:lightRig rig="threePt" dir="t"/>
          </a:scene3d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E7E6A6-A8EB-FD40-8A0D-DE67C4162B78}"/>
              </a:ext>
            </a:extLst>
          </p:cNvPr>
          <p:cNvSpPr/>
          <p:nvPr/>
        </p:nvSpPr>
        <p:spPr>
          <a:xfrm>
            <a:off x="1663430" y="937644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A8FDDE9-4AC4-384F-A327-3F0C7682234F}"/>
              </a:ext>
            </a:extLst>
          </p:cNvPr>
          <p:cNvSpPr/>
          <p:nvPr/>
        </p:nvSpPr>
        <p:spPr>
          <a:xfrm>
            <a:off x="1663430" y="1010761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MANY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2BF5E26-19A6-8744-8199-564333292289}"/>
              </a:ext>
            </a:extLst>
          </p:cNvPr>
          <p:cNvSpPr txBox="1">
            <a:spLocks/>
          </p:cNvSpPr>
          <p:nvPr/>
        </p:nvSpPr>
        <p:spPr>
          <a:xfrm>
            <a:off x="321012" y="1560214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GENERATION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ATTEND WEST CHESTER UNIVERSITY?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9038463-8F80-F348-91F8-B82B731271C5}"/>
              </a:ext>
            </a:extLst>
          </p:cNvPr>
          <p:cNvSpPr/>
          <p:nvPr/>
        </p:nvSpPr>
        <p:spPr>
          <a:xfrm>
            <a:off x="8591742" y="4704139"/>
            <a:ext cx="3600258" cy="155960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="" xmlns:a16="http://schemas.microsoft.com/office/drawing/2014/main" id="{A9E2A7AD-A20B-4348-B6E7-F11087B90BA1}"/>
              </a:ext>
            </a:extLst>
          </p:cNvPr>
          <p:cNvSpPr txBox="1">
            <a:spLocks/>
          </p:cNvSpPr>
          <p:nvPr/>
        </p:nvSpPr>
        <p:spPr>
          <a:xfrm>
            <a:off x="8851040" y="4457785"/>
            <a:ext cx="5368523" cy="1300989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None/>
            </a:pP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25%   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5% 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53%   </a:t>
            </a:r>
            <a:r>
              <a:rPr lang="en-US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562482590"/>
      </p:ext>
    </p:extLst>
  </p:cSld>
  <p:clrMapOvr>
    <a:masterClrMapping/>
  </p:clrMapOvr>
  <p:transition spd="slow" advTm="14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6DBB15BF-71E6-8042-B038-A423C7D312B7}"/>
              </a:ext>
            </a:extLst>
          </p:cNvPr>
          <p:cNvSpPr txBox="1">
            <a:spLocks/>
          </p:cNvSpPr>
          <p:nvPr/>
        </p:nvSpPr>
        <p:spPr>
          <a:xfrm>
            <a:off x="1744081" y="630407"/>
            <a:ext cx="8825658" cy="2677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</a:rPr>
              <a:t>APPROXIMATELY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1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75B0149-DDF3-9E4E-9A95-86DDBD045C1C}"/>
              </a:ext>
            </a:extLst>
          </p:cNvPr>
          <p:cNvSpPr/>
          <p:nvPr/>
        </p:nvSpPr>
        <p:spPr>
          <a:xfrm>
            <a:off x="2982921" y="4158344"/>
            <a:ext cx="6509422" cy="739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="" xmlns:a16="http://schemas.microsoft.com/office/drawing/2014/main" id="{13A47D10-D707-1E41-AEC3-3299C36EE3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546" y="3673652"/>
            <a:ext cx="10132171" cy="170914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means </a:t>
            </a:r>
          </a:p>
          <a:p>
            <a:pPr algn="ctr"/>
            <a:r>
              <a:rPr lang="en-US" sz="4000" b="1" dirty="0">
                <a:solidFill>
                  <a:srgbClr val="8C77B7"/>
                </a:solidFill>
              </a:rPr>
              <a:t>MORE THAN 4,200 STUDENTS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West Chester University are first generation</a:t>
            </a:r>
          </a:p>
        </p:txBody>
      </p:sp>
      <p:pic>
        <p:nvPicPr>
          <p:cNvPr id="8" name="Picture 7" descr="A picture containing drawing, food, fruit&#10;&#10;Description automatically generated">
            <a:extLst>
              <a:ext uri="{FF2B5EF4-FFF2-40B4-BE49-F238E27FC236}">
                <a16:creationId xmlns="" xmlns:a16="http://schemas.microsoft.com/office/drawing/2014/main" id="{74B80B95-0584-864F-A3EB-F5A184030C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508" y="5112971"/>
            <a:ext cx="2297091" cy="111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00415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F1DEB684-55B8-8646-AE73-9A5428FE3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159" y="0"/>
            <a:ext cx="6519681" cy="4351338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9C81C58-32F2-C641-B929-21F52BD7B512}"/>
              </a:ext>
            </a:extLst>
          </p:cNvPr>
          <p:cNvSpPr/>
          <p:nvPr/>
        </p:nvSpPr>
        <p:spPr>
          <a:xfrm>
            <a:off x="2836159" y="3584802"/>
            <a:ext cx="6519681" cy="3273198"/>
          </a:xfrm>
          <a:prstGeom prst="rect">
            <a:avLst/>
          </a:prstGeom>
          <a:solidFill>
            <a:srgbClr val="654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56595CF-70D7-AB44-9A83-986B04367402}"/>
              </a:ext>
            </a:extLst>
          </p:cNvPr>
          <p:cNvSpPr/>
          <p:nvPr/>
        </p:nvSpPr>
        <p:spPr>
          <a:xfrm>
            <a:off x="5325620" y="3482430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639FE74-E41C-7045-B2D4-AD43B6BF474B}"/>
              </a:ext>
            </a:extLst>
          </p:cNvPr>
          <p:cNvSpPr/>
          <p:nvPr/>
        </p:nvSpPr>
        <p:spPr>
          <a:xfrm>
            <a:off x="5325618" y="3555547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FEFDF602-D164-1941-AFD8-792DEAF0F322}"/>
              </a:ext>
            </a:extLst>
          </p:cNvPr>
          <p:cNvSpPr txBox="1">
            <a:spLocks/>
          </p:cNvSpPr>
          <p:nvPr/>
        </p:nvSpPr>
        <p:spPr>
          <a:xfrm>
            <a:off x="3035218" y="4056506"/>
            <a:ext cx="6117771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CELEBRATE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LIKE YOU!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We’re proud that so many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first-gens choose West Chester</a:t>
            </a:r>
          </a:p>
        </p:txBody>
      </p:sp>
    </p:spTree>
    <p:extLst>
      <p:ext uri="{BB962C8B-B14F-4D97-AF65-F5344CB8AC3E}">
        <p14:creationId xmlns:p14="http://schemas.microsoft.com/office/powerpoint/2010/main" val="2702865711"/>
      </p:ext>
    </p:extLst>
  </p:cSld>
  <p:clrMapOvr>
    <a:masterClrMapping/>
  </p:clrMapOvr>
  <p:transition spd="slow" advTm="6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5BDD6623-9B86-8345-8734-3F2BEB8B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5646" y="3014556"/>
            <a:ext cx="6024067" cy="3526970"/>
          </a:xfrm>
        </p:spPr>
        <p:txBody>
          <a:bodyPr>
            <a:normAutofit fontScale="32500" lnSpcReduction="20000"/>
          </a:bodyPr>
          <a:lstStyle/>
          <a:p>
            <a:pPr>
              <a:buClr>
                <a:srgbClr val="65499F"/>
              </a:buClr>
            </a:pPr>
            <a:endParaRPr lang="en-US" b="1" dirty="0"/>
          </a:p>
          <a:p>
            <a:pPr>
              <a:lnSpc>
                <a:spcPct val="120000"/>
              </a:lnSpc>
              <a:buClr>
                <a:srgbClr val="65499F"/>
              </a:buClr>
            </a:pPr>
            <a:r>
              <a:rPr lang="en-US" sz="6800" b="1" dirty="0"/>
              <a:t>WCU is one of only 80 universities in the country </a:t>
            </a:r>
            <a:r>
              <a:rPr lang="en-US" sz="6200" dirty="0"/>
              <a:t>to receive this distinction in 2019</a:t>
            </a:r>
          </a:p>
          <a:p>
            <a:pPr>
              <a:lnSpc>
                <a:spcPct val="120000"/>
              </a:lnSpc>
              <a:buClr>
                <a:srgbClr val="65499F"/>
              </a:buClr>
            </a:pPr>
            <a:endParaRPr lang="en-US" sz="6200" dirty="0"/>
          </a:p>
          <a:p>
            <a:pPr>
              <a:lnSpc>
                <a:spcPct val="120000"/>
              </a:lnSpc>
              <a:buClr>
                <a:srgbClr val="65499F"/>
              </a:buClr>
            </a:pPr>
            <a:r>
              <a:rPr lang="en-US" sz="6200" dirty="0"/>
              <a:t>West Chester University has been recognized by NASPA: Student Affairs Administrators in Higher Education, </a:t>
            </a:r>
            <a:r>
              <a:rPr lang="en-US" sz="6200" b="1" dirty="0"/>
              <a:t>a</a:t>
            </a:r>
            <a:r>
              <a:rPr lang="en-US" sz="6200" dirty="0"/>
              <a:t> </a:t>
            </a:r>
            <a:r>
              <a:rPr lang="en-US" sz="6800" b="1" dirty="0"/>
              <a:t>leading national organization</a:t>
            </a:r>
            <a:r>
              <a:rPr lang="en-US" sz="6200" b="1" dirty="0"/>
              <a:t>, </a:t>
            </a:r>
            <a:r>
              <a:rPr lang="en-US" sz="6200" dirty="0"/>
              <a:t>for our work with first- gen students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4721D68-E183-C147-9605-F75257C90DE5}"/>
              </a:ext>
            </a:extLst>
          </p:cNvPr>
          <p:cNvSpPr/>
          <p:nvPr/>
        </p:nvSpPr>
        <p:spPr>
          <a:xfrm>
            <a:off x="1663430" y="1293779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E0D70CD-7097-D14D-B1D9-5DD0352DB56D}"/>
              </a:ext>
            </a:extLst>
          </p:cNvPr>
          <p:cNvSpPr/>
          <p:nvPr/>
        </p:nvSpPr>
        <p:spPr>
          <a:xfrm>
            <a:off x="1663430" y="1366896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RECOGNITION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756542B-4874-414F-86F5-A17AD11FD6EE}"/>
              </a:ext>
            </a:extLst>
          </p:cNvPr>
          <p:cNvSpPr txBox="1">
            <a:spLocks/>
          </p:cNvSpPr>
          <p:nvPr/>
        </p:nvSpPr>
        <p:spPr>
          <a:xfrm>
            <a:off x="321012" y="1916349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OUR </a:t>
            </a: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1" descr="https://lh5.googleusercontent.com/pS6c18DpiruhLI4co2Fo9uJintjD-MBuYhmqV3jFHtJzJuDUb20SPFxnCfcgG8H3I4yLl0nMp4ScqNSbPhqZqr3dfQP_0w0bD8-0nfGQBI4WeB3E0vo6QpuGXDnpY9Cn0jZo3tQ-">
            <a:extLst>
              <a:ext uri="{FF2B5EF4-FFF2-40B4-BE49-F238E27FC236}">
                <a16:creationId xmlns="" xmlns:a16="http://schemas.microsoft.com/office/drawing/2014/main" id="{8F179A2A-E3F9-684D-9810-7C7A9FD6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16889" y="132945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1247835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58DFD83-E6EE-2742-9985-C308B62AA5B8}"/>
              </a:ext>
            </a:extLst>
          </p:cNvPr>
          <p:cNvSpPr/>
          <p:nvPr/>
        </p:nvSpPr>
        <p:spPr>
          <a:xfrm>
            <a:off x="1663430" y="1293779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961B89-3103-D14A-B449-A2E7AEBDDC85}"/>
              </a:ext>
            </a:extLst>
          </p:cNvPr>
          <p:cNvSpPr/>
          <p:nvPr/>
        </p:nvSpPr>
        <p:spPr>
          <a:xfrm>
            <a:off x="1663430" y="1366896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EF33D04-0903-7E4C-B1B2-BFF53632A251}"/>
              </a:ext>
            </a:extLst>
          </p:cNvPr>
          <p:cNvSpPr txBox="1">
            <a:spLocks/>
          </p:cNvSpPr>
          <p:nvPr/>
        </p:nvSpPr>
        <p:spPr>
          <a:xfrm>
            <a:off x="321012" y="2227634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 CHESTER’S</a:t>
            </a: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6600" b="1" dirty="0">
                <a:solidFill>
                  <a:schemeClr val="bg1"/>
                </a:solidFill>
                <a:cs typeface="Calibri" panose="020F0502020204030204" pitchFamily="34" charset="0"/>
              </a:rPr>
              <a:t/>
            </a:r>
            <a:br>
              <a:rPr lang="en-US" sz="6600" b="1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38D11EB-3B05-E94C-8861-6897341CD85B}"/>
              </a:ext>
            </a:extLst>
          </p:cNvPr>
          <p:cNvSpPr/>
          <p:nvPr/>
        </p:nvSpPr>
        <p:spPr>
          <a:xfrm>
            <a:off x="5265906" y="1071886"/>
            <a:ext cx="636837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Nearly 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one-third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WCU’s undergraduates are first generation (“first-gen”)—that’s a lot of our students!</a:t>
            </a:r>
            <a:b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rgbClr val="6549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know that sometimes, the college experience can be overwhelming for any first year student.  Things like: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 new friends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Getting comfortable with the campus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Applying for </a:t>
            </a:r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aid, selecting classes</a:t>
            </a: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 your advisor </a:t>
            </a: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(who’s similar to your high school guidance counselor)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We’re here for you!  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make sure our first-gen students and their families have </a:t>
            </a:r>
            <a:r>
              <a:rPr lang="en-US" sz="22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the information they need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right from the start!</a:t>
            </a:r>
            <a:b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rgbClr val="6549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EBE6554-F761-BE40-A789-BF20C7E69BF3}"/>
              </a:ext>
            </a:extLst>
          </p:cNvPr>
          <p:cNvSpPr/>
          <p:nvPr/>
        </p:nvSpPr>
        <p:spPr>
          <a:xfrm>
            <a:off x="5265906" y="611909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085308"/>
      </p:ext>
    </p:extLst>
  </p:cSld>
  <p:clrMapOvr>
    <a:masterClrMapping/>
  </p:clrMapOvr>
  <p:transition spd="slow" advTm="2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58DFD83-E6EE-2742-9985-C308B62AA5B8}"/>
              </a:ext>
            </a:extLst>
          </p:cNvPr>
          <p:cNvSpPr/>
          <p:nvPr/>
        </p:nvSpPr>
        <p:spPr>
          <a:xfrm>
            <a:off x="1726659" y="1293779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6961B89-3103-D14A-B449-A2E7AEBDDC85}"/>
              </a:ext>
            </a:extLst>
          </p:cNvPr>
          <p:cNvSpPr/>
          <p:nvPr/>
        </p:nvSpPr>
        <p:spPr>
          <a:xfrm>
            <a:off x="1663430" y="1366896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 WANT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EF33D04-0903-7E4C-B1B2-BFF53632A251}"/>
              </a:ext>
            </a:extLst>
          </p:cNvPr>
          <p:cNvSpPr txBox="1">
            <a:spLocks/>
          </p:cNvSpPr>
          <p:nvPr/>
        </p:nvSpPr>
        <p:spPr>
          <a:xfrm>
            <a:off x="321011" y="2031692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OUR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FIRST-GENS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BE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38D11EB-3B05-E94C-8861-6897341CD85B}"/>
              </a:ext>
            </a:extLst>
          </p:cNvPr>
          <p:cNvSpPr/>
          <p:nvPr/>
        </p:nvSpPr>
        <p:spPr>
          <a:xfrm>
            <a:off x="6813908" y="1010006"/>
            <a:ext cx="4467366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INFORMED</a:t>
            </a:r>
          </a:p>
          <a:p>
            <a:endParaRPr lang="en-US" sz="4000" b="1" dirty="0">
              <a:solidFill>
                <a:srgbClr val="6549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most of all…</a:t>
            </a:r>
          </a:p>
          <a:p>
            <a:endParaRPr lang="en-US" sz="4000" b="1" dirty="0">
              <a:solidFill>
                <a:srgbClr val="6549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6600" b="1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PROUD!</a:t>
            </a:r>
            <a: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dirty="0">
                <a:solidFill>
                  <a:srgbClr val="65499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solidFill>
                <a:srgbClr val="6549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EBE6554-F761-BE40-A789-BF20C7E69BF3}"/>
              </a:ext>
            </a:extLst>
          </p:cNvPr>
          <p:cNvSpPr/>
          <p:nvPr/>
        </p:nvSpPr>
        <p:spPr>
          <a:xfrm>
            <a:off x="5265906" y="611909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14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987440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B645856-C994-E44F-9C1C-0C2DCC2A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17481" y="1293779"/>
            <a:ext cx="6103959" cy="4456171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dirty="0"/>
              <a:t>Participate in campus events, especially</a:t>
            </a:r>
            <a:r>
              <a:rPr lang="en-US" sz="2200" dirty="0"/>
              <a:t> </a:t>
            </a:r>
            <a:r>
              <a:rPr lang="en-US" sz="2200" b="1" dirty="0"/>
              <a:t>first-gen events</a:t>
            </a:r>
            <a:r>
              <a:rPr lang="en-US" dirty="0"/>
              <a:t>!  Stay updated on our website: </a:t>
            </a:r>
            <a:r>
              <a:rPr lang="en-US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www.wcupa.edu/wcfirst</a:t>
            </a:r>
            <a:r>
              <a:rPr lang="en-US" dirty="0"/>
              <a:t> </a:t>
            </a:r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dirty="0"/>
              <a:t>Make friends by joining the</a:t>
            </a:r>
            <a:r>
              <a:rPr lang="en-US" b="1" dirty="0"/>
              <a:t> </a:t>
            </a:r>
            <a:r>
              <a:rPr lang="en-US" sz="2200" b="1" dirty="0"/>
              <a:t>West Chester’s First </a:t>
            </a:r>
            <a:r>
              <a:rPr lang="en-US" dirty="0"/>
              <a:t>student organization, or one of our </a:t>
            </a:r>
            <a:r>
              <a:rPr lang="en-US" sz="2200" b="1" dirty="0"/>
              <a:t>300+ student organizations at the Fall Involvement Fair</a:t>
            </a:r>
            <a:r>
              <a:rPr lang="en-US" sz="2200" dirty="0"/>
              <a:t> in </a:t>
            </a:r>
            <a:r>
              <a:rPr lang="en-US" sz="2200" dirty="0" smtClean="0"/>
              <a:t>August</a:t>
            </a:r>
            <a:r>
              <a:rPr lang="en-US" sz="2200" b="1" dirty="0" smtClean="0"/>
              <a:t>.  </a:t>
            </a:r>
            <a:r>
              <a:rPr lang="en-US" dirty="0"/>
              <a:t>Learn about student organizations here:  </a:t>
            </a:r>
            <a:r>
              <a:rPr lang="en-US" u="sng" dirty="0">
                <a:hlinkClick r:id="rId3"/>
              </a:rPr>
              <a:t>Student Leadership and Involvement</a:t>
            </a:r>
            <a:endParaRPr lang="en-US" dirty="0"/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dirty="0"/>
              <a:t>Participate in </a:t>
            </a:r>
            <a:r>
              <a:rPr lang="en-US" sz="2200" b="1" dirty="0"/>
              <a:t>National First-Generation College Celebration Day</a:t>
            </a:r>
            <a:r>
              <a:rPr lang="en-US" sz="2200" dirty="0"/>
              <a:t> </a:t>
            </a:r>
            <a:r>
              <a:rPr lang="en-US" dirty="0"/>
              <a:t>on November 8</a:t>
            </a:r>
          </a:p>
          <a:p>
            <a:pPr marL="342900" indent="-342900">
              <a:lnSpc>
                <a:spcPct val="120000"/>
              </a:lnSpc>
              <a:buClr>
                <a:srgbClr val="65499F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By getting involved, we hope you love it here as much as we do!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6834643-C6FF-3948-9131-A184B02E4B2D}"/>
              </a:ext>
            </a:extLst>
          </p:cNvPr>
          <p:cNvSpPr/>
          <p:nvPr/>
        </p:nvSpPr>
        <p:spPr>
          <a:xfrm>
            <a:off x="1663430" y="1293779"/>
            <a:ext cx="1536970" cy="5155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CA17D1B-0C21-2243-9448-2035EA0A3073}"/>
              </a:ext>
            </a:extLst>
          </p:cNvPr>
          <p:cNvSpPr/>
          <p:nvPr/>
        </p:nvSpPr>
        <p:spPr>
          <a:xfrm>
            <a:off x="1663430" y="1366896"/>
            <a:ext cx="1536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8C77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B159F73-D842-B948-B02C-35A75AF0D652}"/>
              </a:ext>
            </a:extLst>
          </p:cNvPr>
          <p:cNvSpPr txBox="1">
            <a:spLocks/>
          </p:cNvSpPr>
          <p:nvPr/>
        </p:nvSpPr>
        <p:spPr>
          <a:xfrm>
            <a:off x="321012" y="1916349"/>
            <a:ext cx="4348265" cy="36673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INVOLVED</a:t>
            </a:r>
          </a:p>
        </p:txBody>
      </p:sp>
    </p:spTree>
    <p:extLst>
      <p:ext uri="{BB962C8B-B14F-4D97-AF65-F5344CB8AC3E}">
        <p14:creationId xmlns:p14="http://schemas.microsoft.com/office/powerpoint/2010/main" val="4040613686"/>
      </p:ext>
    </p:extLst>
  </p:cSld>
  <p:clrMapOvr>
    <a:masterClrMapping/>
  </p:clrMapOvr>
  <p:transition spd="slow" advTm="19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C8863232198C4EBA67B24EDF0354DD" ma:contentTypeVersion="15" ma:contentTypeDescription="Create a new document." ma:contentTypeScope="" ma:versionID="d80160757611621a7a6ff03e0aaf3440">
  <xsd:schema xmlns:xsd="http://www.w3.org/2001/XMLSchema" xmlns:xs="http://www.w3.org/2001/XMLSchema" xmlns:p="http://schemas.microsoft.com/office/2006/metadata/properties" xmlns:ns1="http://schemas.microsoft.com/sharepoint/v3" xmlns:ns3="c29d0d86-d52c-4be2-9a69-bea27bcd4c94" xmlns:ns4="ab0ad3ae-23b0-46ef-b207-c2a4eb9c92bd" targetNamespace="http://schemas.microsoft.com/office/2006/metadata/properties" ma:root="true" ma:fieldsID="a9cdf4c9ea68efdd7764790372f720dc" ns1:_="" ns3:_="" ns4:_="">
    <xsd:import namespace="http://schemas.microsoft.com/sharepoint/v3"/>
    <xsd:import namespace="c29d0d86-d52c-4be2-9a69-bea27bcd4c94"/>
    <xsd:import namespace="ab0ad3ae-23b0-46ef-b207-c2a4eb9c92b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d0d86-d52c-4be2-9a69-bea27bcd4c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0ad3ae-23b0-46ef-b207-c2a4eb9c92b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b0ad3ae-23b0-46ef-b207-c2a4eb9c92bd">
      <UserInfo>
        <DisplayName>Moore, Brian</DisplayName>
        <AccountId>813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EF1862C-5301-41FC-821F-0BCCC63522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919C2D-8B34-4CCD-8B96-3F1C454467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29d0d86-d52c-4be2-9a69-bea27bcd4c94"/>
    <ds:schemaRef ds:uri="ab0ad3ae-23b0-46ef-b207-c2a4eb9c92b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4EB3764-6E3C-4CE5-B210-BC0D9AC00828}">
  <ds:schemaRefs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sharepoint/v3"/>
    <ds:schemaRef ds:uri="http://schemas.microsoft.com/office/infopath/2007/PartnerControls"/>
    <ds:schemaRef ds:uri="http://www.w3.org/XML/1998/namespace"/>
    <ds:schemaRef ds:uri="http://purl.org/dc/terms/"/>
    <ds:schemaRef ds:uri="ab0ad3ae-23b0-46ef-b207-c2a4eb9c92bd"/>
    <ds:schemaRef ds:uri="c29d0d86-d52c-4be2-9a69-bea27bcd4c9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2342</TotalTime>
  <Words>645</Words>
  <Application>Microsoft Office PowerPoint</Application>
  <PresentationFormat>Widescreen</PresentationFormat>
  <Paragraphs>99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Wingdings 3</vt:lpstr>
      <vt:lpstr>Ion Boardroom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Want to join a proud group of first-gen scholars?  Apply to become a member of Alpha Alpha Alpha national first-gen honor society  Who’s eligible:  First-gens who have completed about three semesters at West Chester University (students usually apply for membership in their second year)   Minimum 3.2 grade point average  Watch www.wcupa.edu/wcfirst for application information</vt:lpstr>
      <vt:lpstr>PowerPoint Presentation</vt:lpstr>
    </vt:vector>
  </TitlesOfParts>
  <Company>Bryant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WELCOMING FIRST GENERATION FAMILIES</dc:title>
  <dc:creator>Windows User</dc:creator>
  <cp:lastModifiedBy>Walsh, Megan A</cp:lastModifiedBy>
  <cp:revision>165</cp:revision>
  <dcterms:created xsi:type="dcterms:W3CDTF">2018-06-12T22:53:38Z</dcterms:created>
  <dcterms:modified xsi:type="dcterms:W3CDTF">2020-09-16T15:15:17Z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0x01010096C8863232198C4EBA67B24EDF0354DD</vt:lpwstr>
  </property>
</Properties>
</file>