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256" r:id="rId5"/>
    <p:sldId id="257" r:id="rId6"/>
    <p:sldId id="258" r:id="rId7"/>
    <p:sldId id="270" r:id="rId8"/>
    <p:sldId id="263" r:id="rId9"/>
    <p:sldId id="269" r:id="rId10"/>
    <p:sldId id="261" r:id="rId11"/>
    <p:sldId id="262" r:id="rId12"/>
    <p:sldId id="260" r:id="rId13"/>
    <p:sldId id="266" r:id="rId14"/>
    <p:sldId id="265" r:id="rId15"/>
    <p:sldId id="271" r:id="rId16"/>
    <p:sldId id="267" r:id="rId17"/>
    <p:sldId id="26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60" autoAdjust="0"/>
  </p:normalViewPr>
  <p:slideViewPr>
    <p:cSldViewPr snapToGrid="0">
      <p:cViewPr varScale="1">
        <p:scale>
          <a:sx n="97" d="100"/>
          <a:sy n="97" d="100"/>
        </p:scale>
        <p:origin x="4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34E32-89F2-4082-93EB-13BB8B85AD3A}" type="datetimeFigureOut">
              <a:rPr lang="en-US"/>
              <a:t>4/22/2021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5DF4E-BBF4-4D7A-B05B-FC6836E00504}" type="slidenum">
              <a:rPr lang="en-US"/>
              <a:t>‹#›</a:t>
            </a:fld>
            <a:endParaRPr lang="en-US"/>
          </a:p>
        </p:txBody>
      </p:sp>
    </p:spTree>
    <p:extLst>
      <p:ext uri="{BB962C8B-B14F-4D97-AF65-F5344CB8AC3E}">
        <p14:creationId xmlns:p14="http://schemas.microsoft.com/office/powerpoint/2010/main" val="178343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a:t>Context shapes a person and the systems around them is crucial to understanding development. </a:t>
            </a:r>
          </a:p>
          <a:p>
            <a:pPr lvl="2" indent="-171450">
              <a:buFont typeface="Arial"/>
              <a:buChar char="•"/>
            </a:pPr>
            <a:r>
              <a:rPr lang="en-US" dirty="0"/>
              <a:t>This will allow us to visualize the true impact poverty has on child development, along with the isolation from the negative effects of poverty  a child may face due to methods such as positive parenting practices, play, and sleep implements both in the home and at institutions like preschools.</a:t>
            </a:r>
            <a:endParaRPr lang="en-US" dirty="0">
              <a:cs typeface="Calibri"/>
            </a:endParaRPr>
          </a:p>
          <a:p>
            <a:pPr marL="171450" indent="-171450">
              <a:buFont typeface="Arial"/>
              <a:buChar char="•"/>
            </a:pPr>
            <a:r>
              <a:rPr lang="en-US" dirty="0">
                <a:cs typeface="Calibri"/>
              </a:rPr>
              <a:t>Nested Categories</a:t>
            </a:r>
          </a:p>
          <a:p>
            <a:pPr lvl="2" indent="-171450">
              <a:buFont typeface="Arial"/>
              <a:buChar char="•"/>
            </a:pPr>
            <a:r>
              <a:rPr lang="en-US" dirty="0">
                <a:cs typeface="Calibri"/>
              </a:rPr>
              <a:t>Microsystem: Child's immediate environment. School, home, peer group</a:t>
            </a:r>
          </a:p>
          <a:p>
            <a:pPr lvl="2" indent="-171450">
              <a:buFont typeface="Arial"/>
              <a:buChar char="•"/>
            </a:pPr>
            <a:r>
              <a:rPr lang="en-US" dirty="0">
                <a:cs typeface="Calibri"/>
              </a:rPr>
              <a:t>Mesosystem: Environments that connect the Micro and </a:t>
            </a:r>
            <a:r>
              <a:rPr lang="en-US" dirty="0" err="1">
                <a:cs typeface="Calibri"/>
              </a:rPr>
              <a:t>Exosystems</a:t>
            </a:r>
            <a:r>
              <a:rPr lang="en-US" dirty="0">
                <a:cs typeface="Calibri"/>
              </a:rPr>
              <a:t>. </a:t>
            </a:r>
            <a:r>
              <a:rPr lang="en-US" dirty="0"/>
              <a:t>the home life and environment can have positive or negative effects with the child’s relationships with their school or teachers or vice-versa</a:t>
            </a:r>
            <a:endParaRPr lang="en-US" dirty="0">
              <a:cs typeface="Calibri"/>
            </a:endParaRPr>
          </a:p>
          <a:p>
            <a:pPr lvl="2" indent="-171450">
              <a:buFont typeface="Arial"/>
              <a:buChar char="•"/>
            </a:pPr>
            <a:r>
              <a:rPr lang="en-US" dirty="0" err="1">
                <a:cs typeface="Calibri"/>
              </a:rPr>
              <a:t>Exosystem</a:t>
            </a:r>
            <a:r>
              <a:rPr lang="en-US" dirty="0">
                <a:cs typeface="Calibri"/>
              </a:rPr>
              <a:t>: Systems with indirect effects on the child. A parent's workplace, the school board.</a:t>
            </a:r>
          </a:p>
          <a:p>
            <a:pPr lvl="2" indent="-171450">
              <a:buFont typeface="Arial"/>
              <a:buChar char="•"/>
            </a:pPr>
            <a:r>
              <a:rPr lang="en-US" dirty="0">
                <a:cs typeface="Calibri"/>
              </a:rPr>
              <a:t>Macrosystem: Larger societal forces that act on people. Cultural beliefs and values, Gov't policies</a:t>
            </a:r>
          </a:p>
          <a:p>
            <a:pPr lvl="2" indent="-171450">
              <a:buFont typeface="Arial"/>
              <a:buChar char="•"/>
            </a:pPr>
            <a:r>
              <a:rPr lang="en-US" dirty="0">
                <a:cs typeface="Calibri"/>
              </a:rPr>
              <a:t>Chronosystem: Changes over time.</a:t>
            </a:r>
          </a:p>
          <a:p>
            <a:endParaRPr lang="en-US" dirty="0">
              <a:cs typeface="Calibri"/>
            </a:endParaRPr>
          </a:p>
        </p:txBody>
      </p:sp>
      <p:sp>
        <p:nvSpPr>
          <p:cNvPr id="4" name="Slide Number Placeholder 3"/>
          <p:cNvSpPr>
            <a:spLocks noGrp="1"/>
          </p:cNvSpPr>
          <p:nvPr>
            <p:ph type="sldNum" sz="quarter" idx="5"/>
          </p:nvPr>
        </p:nvSpPr>
        <p:spPr/>
        <p:txBody>
          <a:bodyPr/>
          <a:lstStyle/>
          <a:p>
            <a:fld id="{1225DF4E-BBF4-4D7A-B05B-FC6836E00504}" type="slidenum">
              <a:rPr lang="en-US"/>
              <a:t>2</a:t>
            </a:fld>
            <a:endParaRPr lang="en-US"/>
          </a:p>
        </p:txBody>
      </p:sp>
    </p:spTree>
    <p:extLst>
      <p:ext uri="{BB962C8B-B14F-4D97-AF65-F5344CB8AC3E}">
        <p14:creationId xmlns:p14="http://schemas.microsoft.com/office/powerpoint/2010/main" val="267823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25DF4E-BBF4-4D7A-B05B-FC6836E00504}" type="slidenum">
              <a:rPr lang="en-US"/>
              <a:t>3</a:t>
            </a:fld>
            <a:endParaRPr lang="en-US"/>
          </a:p>
        </p:txBody>
      </p:sp>
    </p:spTree>
    <p:extLst>
      <p:ext uri="{BB962C8B-B14F-4D97-AF65-F5344CB8AC3E}">
        <p14:creationId xmlns:p14="http://schemas.microsoft.com/office/powerpoint/2010/main" val="1301691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dirty="0"/>
              <a:t>Click to edit Master title style</a:t>
            </a:r>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08B9EBBA-996F-894A-B54A-D6246ED52CEA}" type="datetimeFigureOut">
              <a:rPr lang="en-US" dirty="0"/>
              <a:pPr/>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51373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dirty="0"/>
              <a:t>Click to edit Master title style</a:t>
            </a:r>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4/22/2021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67775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dirty="0"/>
              <a:t>Click to edit Master title style</a:t>
            </a:r>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dirty="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5289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dirty="0"/>
              <a:t>Click to edit Master title style</a:t>
            </a:r>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dirty="0"/>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4/22/2021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30260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6C52C72-DE31-F449-A4ED-4C594FD91407}" type="datetimeFigureOut">
              <a:rPr lang="en-US" dirty="0"/>
              <a:pPr/>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9838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D62726E-379B-B349-9EED-81ED093FA806}" type="datetimeFigureOut">
              <a:rPr lang="en-US" dirty="0"/>
              <a:pPr/>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0277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dirty="0"/>
              <a:t>Click to edit Master title style</a:t>
            </a:r>
          </a:p>
        </p:txBody>
      </p:sp>
      <p:sp>
        <p:nvSpPr>
          <p:cNvPr id="3" name="Content Placeholder 2"/>
          <p:cNvSpPr>
            <a:spLocks noGrp="1"/>
          </p:cNvSpPr>
          <p:nvPr>
            <p:ph idx="1"/>
          </p:nvPr>
        </p:nvSpPr>
        <p:spPr>
          <a:xfrm>
            <a:off x="818712" y="2222287"/>
            <a:ext cx="10554574" cy="363651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B3A1323-8D79-1946-B0D7-40001CF92E9D}" type="datetimeFigureOut">
              <a:rPr lang="en-US" dirty="0"/>
              <a:pPr/>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23175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dirty="0"/>
              <a:t>Click to edit Master title style</a:t>
            </a:r>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4/22/2021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58032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7302355-E14B-8545-A8F8-0FE83CC9D524}" type="datetimeFigureOut">
              <a:rPr lang="en-US" dirty="0"/>
              <a:pPr/>
              <a:t>4/22/2021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05986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02640F58-564D-2B4F-AE67-E407BA4FCF45}" type="datetimeFigureOut">
              <a:rPr lang="en-US" dirty="0"/>
              <a:pPr/>
              <a:t>4/22/2021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4873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F13A34C8-038E-2045-AF43-DF7DBB8E0E9E}" type="datetimeFigureOut">
              <a:rPr lang="en-US" dirty="0"/>
              <a:pPr/>
              <a:t>4/22/2021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73724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4/22/2021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72769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4855633" y="446088"/>
            <a:ext cx="6252633" cy="5414963"/>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4/22/2021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0647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dirty="0"/>
              <a:t>Click to edit Master title style</a:t>
            </a:r>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4/22/2021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89365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dirty="0"/>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4/22/2021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4677227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cs typeface="Calibri Light"/>
              </a:rPr>
              <a:t>Play, Sleep, and Poverty-Related Stress</a:t>
            </a:r>
            <a:endParaRPr lang="en-US" dirty="0"/>
          </a:p>
        </p:txBody>
      </p:sp>
      <p:sp>
        <p:nvSpPr>
          <p:cNvPr id="3" name="Subtitle 2"/>
          <p:cNvSpPr>
            <a:spLocks noGrp="1"/>
          </p:cNvSpPr>
          <p:nvPr>
            <p:ph type="subTitle" idx="1"/>
          </p:nvPr>
        </p:nvSpPr>
        <p:spPr>
          <a:xfrm>
            <a:off x="810001" y="5280847"/>
            <a:ext cx="10572000" cy="1250582"/>
          </a:xfrm>
        </p:spPr>
        <p:txBody>
          <a:bodyPr>
            <a:normAutofit/>
          </a:bodyPr>
          <a:lstStyle/>
          <a:p>
            <a:r>
              <a:rPr lang="en-US" dirty="0"/>
              <a:t>Fola Shokunbi, Molly Murphy, Mallory Garnet</a:t>
            </a:r>
          </a:p>
          <a:p>
            <a:r>
              <a:rPr lang="en-US" dirty="0"/>
              <a:t>Faculty Mentor: Dr. Ellie Brown</a:t>
            </a:r>
          </a:p>
          <a:p>
            <a:r>
              <a:rPr lang="en-US" dirty="0"/>
              <a:t>West Chester University, Department of Psychology</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10EE5-0907-4C16-9918-0C03690367B1}"/>
              </a:ext>
            </a:extLst>
          </p:cNvPr>
          <p:cNvSpPr>
            <a:spLocks noGrp="1"/>
          </p:cNvSpPr>
          <p:nvPr>
            <p:ph type="title"/>
          </p:nvPr>
        </p:nvSpPr>
        <p:spPr/>
        <p:txBody>
          <a:bodyPr/>
          <a:lstStyle/>
          <a:p>
            <a:r>
              <a:rPr lang="en-US" dirty="0">
                <a:ea typeface="+mj-lt"/>
                <a:cs typeface="+mj-lt"/>
              </a:rPr>
              <a:t>Discussion</a:t>
            </a:r>
            <a:endParaRPr lang="en-US" dirty="0"/>
          </a:p>
        </p:txBody>
      </p:sp>
      <p:sp>
        <p:nvSpPr>
          <p:cNvPr id="3" name="Content Placeholder 2">
            <a:extLst>
              <a:ext uri="{FF2B5EF4-FFF2-40B4-BE49-F238E27FC236}">
                <a16:creationId xmlns:a16="http://schemas.microsoft.com/office/drawing/2014/main" id="{2A536EFB-C47C-4D79-B7BD-C9298B9FA868}"/>
              </a:ext>
            </a:extLst>
          </p:cNvPr>
          <p:cNvSpPr>
            <a:spLocks noGrp="1"/>
          </p:cNvSpPr>
          <p:nvPr>
            <p:ph idx="1"/>
          </p:nvPr>
        </p:nvSpPr>
        <p:spPr>
          <a:xfrm>
            <a:off x="818712" y="2222287"/>
            <a:ext cx="10568951" cy="4182850"/>
          </a:xfrm>
        </p:spPr>
        <p:txBody>
          <a:bodyPr/>
          <a:lstStyle/>
          <a:p>
            <a:pPr algn="just"/>
            <a:r>
              <a:rPr lang="en-US" dirty="0">
                <a:ea typeface="+mn-lt"/>
                <a:cs typeface="+mn-lt"/>
              </a:rPr>
              <a:t>Results suggest both playtime and sleep time matter for the stress levels of children facing economic hardship</a:t>
            </a:r>
            <a:endParaRPr lang="en-US" dirty="0"/>
          </a:p>
          <a:p>
            <a:pPr algn="just"/>
            <a:r>
              <a:rPr lang="en-US" dirty="0"/>
              <a:t>Interventions can be implemented at different levels of the Ecological Model</a:t>
            </a:r>
          </a:p>
          <a:p>
            <a:pPr algn="just"/>
            <a:r>
              <a:rPr lang="en-US" dirty="0"/>
              <a:t>Microsystem</a:t>
            </a:r>
          </a:p>
          <a:p>
            <a:pPr marL="742950" indent="-285750" algn="just"/>
            <a:r>
              <a:rPr lang="en-US" sz="1600" dirty="0"/>
              <a:t>Parents </a:t>
            </a:r>
            <a:r>
              <a:rPr lang="en-US" sz="1600" dirty="0">
                <a:ea typeface="+mn-lt"/>
                <a:cs typeface="+mn-lt"/>
              </a:rPr>
              <a:t>•might facilitate play experiences with children during time together and make sure they have adequate amounts of sleep</a:t>
            </a:r>
          </a:p>
          <a:p>
            <a:pPr lvl="1" algn="just"/>
            <a:r>
              <a:rPr lang="en-US" dirty="0">
                <a:ea typeface="+mn-lt"/>
                <a:cs typeface="+mn-lt"/>
              </a:rPr>
              <a:t>•Play-based interventions in school might supplement and help develop ones learned at home</a:t>
            </a:r>
          </a:p>
        </p:txBody>
      </p:sp>
    </p:spTree>
    <p:extLst>
      <p:ext uri="{BB962C8B-B14F-4D97-AF65-F5344CB8AC3E}">
        <p14:creationId xmlns:p14="http://schemas.microsoft.com/office/powerpoint/2010/main" val="3485960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78514-C3F1-4E81-B063-A158DDBB03A5}"/>
              </a:ext>
            </a:extLst>
          </p:cNvPr>
          <p:cNvSpPr>
            <a:spLocks noGrp="1"/>
          </p:cNvSpPr>
          <p:nvPr>
            <p:ph type="title"/>
          </p:nvPr>
        </p:nvSpPr>
        <p:spPr/>
        <p:txBody>
          <a:bodyPr/>
          <a:lstStyle/>
          <a:p>
            <a:endParaRPr lang="en-US" dirty="0">
              <a:cs typeface="Calibri Light"/>
            </a:endParaRPr>
          </a:p>
        </p:txBody>
      </p:sp>
      <p:sp>
        <p:nvSpPr>
          <p:cNvPr id="3" name="Content Placeholder 2">
            <a:extLst>
              <a:ext uri="{FF2B5EF4-FFF2-40B4-BE49-F238E27FC236}">
                <a16:creationId xmlns:a16="http://schemas.microsoft.com/office/drawing/2014/main" id="{5F4701AC-8B32-4404-B969-D544F51D4C9B}"/>
              </a:ext>
            </a:extLst>
          </p:cNvPr>
          <p:cNvSpPr>
            <a:spLocks noGrp="1"/>
          </p:cNvSpPr>
          <p:nvPr>
            <p:ph idx="1"/>
          </p:nvPr>
        </p:nvSpPr>
        <p:spPr>
          <a:xfrm>
            <a:off x="818712" y="2222287"/>
            <a:ext cx="10568951" cy="4082209"/>
          </a:xfrm>
        </p:spPr>
        <p:txBody>
          <a:bodyPr>
            <a:normAutofit/>
          </a:bodyPr>
          <a:lstStyle/>
          <a:p>
            <a:pPr algn="just"/>
            <a:r>
              <a:rPr lang="en-US" dirty="0">
                <a:ea typeface="+mn-lt"/>
                <a:cs typeface="+mn-lt"/>
              </a:rPr>
              <a:t>Mesosystem</a:t>
            </a:r>
            <a:endParaRPr lang="en-US" dirty="0"/>
          </a:p>
          <a:p>
            <a:pPr lvl="1" algn="just"/>
            <a:r>
              <a:rPr lang="en-US" dirty="0">
                <a:ea typeface="+mn-lt"/>
                <a:cs typeface="+mn-lt"/>
              </a:rPr>
              <a:t>Schools might help facilitate implementation of play and sleep interventions at home or help reduce parental stress that limits opportunities for play at home (Hamden-</a:t>
            </a:r>
            <a:r>
              <a:rPr lang="en-US" dirty="0" err="1">
                <a:ea typeface="+mn-lt"/>
                <a:cs typeface="+mn-lt"/>
              </a:rPr>
              <a:t>Thoompson</a:t>
            </a:r>
            <a:r>
              <a:rPr lang="en-US" dirty="0">
                <a:ea typeface="+mn-lt"/>
                <a:cs typeface="+mn-lt"/>
              </a:rPr>
              <a:t> &amp; Galindo 2017)</a:t>
            </a:r>
            <a:endParaRPr lang="en-US"/>
          </a:p>
          <a:p>
            <a:pPr algn="just"/>
            <a:r>
              <a:rPr lang="en-US" dirty="0">
                <a:ea typeface="+mn-lt"/>
                <a:cs typeface="+mn-lt"/>
              </a:rPr>
              <a:t>Macrosystem</a:t>
            </a:r>
            <a:endParaRPr lang="en-US" dirty="0"/>
          </a:p>
          <a:p>
            <a:pPr lvl="1" algn="just"/>
            <a:r>
              <a:rPr lang="en-US" dirty="0">
                <a:ea typeface="+mn-lt"/>
                <a:cs typeface="+mn-lt"/>
              </a:rPr>
              <a:t>Policy implications concern the importance of play and sleep for children facing economic hardship</a:t>
            </a:r>
            <a:endParaRPr lang="en-US"/>
          </a:p>
          <a:p>
            <a:pPr algn="just"/>
            <a:r>
              <a:rPr lang="en-US" dirty="0">
                <a:ea typeface="+mn-lt"/>
                <a:cs typeface="+mn-lt"/>
              </a:rPr>
              <a:t>Chronosystem</a:t>
            </a:r>
            <a:endParaRPr lang="en-US" dirty="0"/>
          </a:p>
          <a:p>
            <a:pPr lvl="1" algn="just"/>
            <a:r>
              <a:rPr lang="en-US" dirty="0">
                <a:ea typeface="+mn-lt"/>
                <a:cs typeface="+mn-lt"/>
              </a:rPr>
              <a:t>Supportive interventions over time may benefit children raised in poverty, providing boosts to academic achievement, reductions in instances of substance abuse, and overall better outcomes (Verner 2018, Negrão et al 2014, Roetman et al 2019)</a:t>
            </a:r>
            <a:endParaRPr lang="en-US"/>
          </a:p>
          <a:p>
            <a:endParaRPr lang="en-US" dirty="0"/>
          </a:p>
        </p:txBody>
      </p:sp>
    </p:spTree>
    <p:extLst>
      <p:ext uri="{BB962C8B-B14F-4D97-AF65-F5344CB8AC3E}">
        <p14:creationId xmlns:p14="http://schemas.microsoft.com/office/powerpoint/2010/main" val="2933472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FC3E-605F-434D-8368-FB0A51508717}"/>
              </a:ext>
            </a:extLst>
          </p:cNvPr>
          <p:cNvSpPr>
            <a:spLocks noGrp="1"/>
          </p:cNvSpPr>
          <p:nvPr>
            <p:ph type="title"/>
          </p:nvPr>
        </p:nvSpPr>
        <p:spPr/>
        <p:txBody>
          <a:bodyPr/>
          <a:lstStyle/>
          <a:p>
            <a:r>
              <a:rPr lang="en-US" dirty="0"/>
              <a:t>Limitations</a:t>
            </a:r>
          </a:p>
        </p:txBody>
      </p:sp>
      <p:sp>
        <p:nvSpPr>
          <p:cNvPr id="3" name="Content Placeholder 2">
            <a:extLst>
              <a:ext uri="{FF2B5EF4-FFF2-40B4-BE49-F238E27FC236}">
                <a16:creationId xmlns:a16="http://schemas.microsoft.com/office/drawing/2014/main" id="{9A1F2989-A3E6-4778-A087-056E605CE04D}"/>
              </a:ext>
            </a:extLst>
          </p:cNvPr>
          <p:cNvSpPr>
            <a:spLocks noGrp="1"/>
          </p:cNvSpPr>
          <p:nvPr>
            <p:ph idx="1"/>
          </p:nvPr>
        </p:nvSpPr>
        <p:spPr/>
        <p:txBody>
          <a:bodyPr/>
          <a:lstStyle/>
          <a:p>
            <a:pPr algn="just"/>
            <a:r>
              <a:rPr lang="en-US" dirty="0">
                <a:ea typeface="+mn-lt"/>
                <a:cs typeface="+mn-lt"/>
              </a:rPr>
              <a:t>•This is an initial study using novel methodology to examine an understudied area</a:t>
            </a:r>
            <a:endParaRPr lang="en-US" dirty="0"/>
          </a:p>
          <a:p>
            <a:pPr algn="just"/>
            <a:r>
              <a:rPr lang="en-US" dirty="0">
                <a:ea typeface="+mn-lt"/>
                <a:cs typeface="+mn-lt"/>
              </a:rPr>
              <a:t>•Potential unmeasured confounding variables that explain these relations, and future studies are needed</a:t>
            </a:r>
            <a:endParaRPr lang="en-US" dirty="0"/>
          </a:p>
        </p:txBody>
      </p:sp>
    </p:spTree>
    <p:extLst>
      <p:ext uri="{BB962C8B-B14F-4D97-AF65-F5344CB8AC3E}">
        <p14:creationId xmlns:p14="http://schemas.microsoft.com/office/powerpoint/2010/main" val="4014527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BEE84-8005-472B-9DE9-F5D6958BF4DE}"/>
              </a:ext>
            </a:extLst>
          </p:cNvPr>
          <p:cNvSpPr>
            <a:spLocks noGrp="1"/>
          </p:cNvSpPr>
          <p:nvPr>
            <p:ph type="title"/>
          </p:nvPr>
        </p:nvSpPr>
        <p:spPr>
          <a:xfrm>
            <a:off x="4235451" y="2820458"/>
            <a:ext cx="3139017" cy="1325563"/>
          </a:xfrm>
        </p:spPr>
        <p:txBody>
          <a:bodyPr/>
          <a:lstStyle/>
          <a:p>
            <a:r>
              <a:rPr lang="en-US">
                <a:cs typeface="Calibri Light"/>
              </a:rPr>
              <a:t>Questions?</a:t>
            </a:r>
            <a:endParaRPr lang="en-US"/>
          </a:p>
        </p:txBody>
      </p:sp>
    </p:spTree>
    <p:extLst>
      <p:ext uri="{BB962C8B-B14F-4D97-AF65-F5344CB8AC3E}">
        <p14:creationId xmlns:p14="http://schemas.microsoft.com/office/powerpoint/2010/main" val="1678092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46FF6-5BAB-4FB7-9E5F-C43C4050875B}"/>
              </a:ext>
            </a:extLst>
          </p:cNvPr>
          <p:cNvSpPr>
            <a:spLocks noGrp="1"/>
          </p:cNvSpPr>
          <p:nvPr>
            <p:ph type="title"/>
          </p:nvPr>
        </p:nvSpPr>
        <p:spPr>
          <a:xfrm>
            <a:off x="4436533" y="2629958"/>
            <a:ext cx="2821517" cy="1325563"/>
          </a:xfrm>
        </p:spPr>
        <p:txBody>
          <a:bodyPr/>
          <a:lstStyle/>
          <a:p>
            <a:r>
              <a:rPr lang="en-US">
                <a:cs typeface="Calibri Light"/>
              </a:rPr>
              <a:t>Thank you!</a:t>
            </a:r>
            <a:endParaRPr lang="en-US"/>
          </a:p>
        </p:txBody>
      </p:sp>
    </p:spTree>
    <p:extLst>
      <p:ext uri="{BB962C8B-B14F-4D97-AF65-F5344CB8AC3E}">
        <p14:creationId xmlns:p14="http://schemas.microsoft.com/office/powerpoint/2010/main" val="4101149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842D-7BCA-4DB1-BC4B-77DF24B48C2B}"/>
              </a:ext>
            </a:extLst>
          </p:cNvPr>
          <p:cNvSpPr>
            <a:spLocks noGrp="1"/>
          </p:cNvSpPr>
          <p:nvPr>
            <p:ph type="title"/>
          </p:nvPr>
        </p:nvSpPr>
        <p:spPr>
          <a:xfrm>
            <a:off x="524256" y="491260"/>
            <a:ext cx="6594189" cy="1625210"/>
          </a:xfrm>
        </p:spPr>
        <p:txBody>
          <a:bodyPr>
            <a:normAutofit fontScale="90000"/>
          </a:bodyPr>
          <a:lstStyle/>
          <a:p>
            <a:r>
              <a:rPr lang="en-US" sz="3700">
                <a:solidFill>
                  <a:srgbClr val="FFFFFF"/>
                </a:solidFill>
                <a:ea typeface="+mj-lt"/>
                <a:cs typeface="+mj-lt"/>
              </a:rPr>
              <a:t>Bronfenbrenner’s Model</a:t>
            </a:r>
            <a:endParaRPr lang="en-US" sz="3700">
              <a:solidFill>
                <a:srgbClr val="FFFFFF"/>
              </a:solidFill>
            </a:endParaRPr>
          </a:p>
          <a:p>
            <a:br>
              <a:rPr lang="en-US" sz="3700">
                <a:solidFill>
                  <a:srgbClr val="FFFFFF"/>
                </a:solidFill>
              </a:rPr>
            </a:br>
            <a:endParaRPr lang="en-US" sz="3700">
              <a:solidFill>
                <a:srgbClr val="FFFFFF"/>
              </a:solidFill>
            </a:endParaRPr>
          </a:p>
        </p:txBody>
      </p:sp>
      <p:sp>
        <p:nvSpPr>
          <p:cNvPr id="3" name="Content Placeholder 2">
            <a:extLst>
              <a:ext uri="{FF2B5EF4-FFF2-40B4-BE49-F238E27FC236}">
                <a16:creationId xmlns:a16="http://schemas.microsoft.com/office/drawing/2014/main" id="{6C37708A-A83F-4572-B2C9-1A6B414D1086}"/>
              </a:ext>
            </a:extLst>
          </p:cNvPr>
          <p:cNvSpPr>
            <a:spLocks noGrp="1"/>
          </p:cNvSpPr>
          <p:nvPr>
            <p:ph idx="1"/>
          </p:nvPr>
        </p:nvSpPr>
        <p:spPr>
          <a:xfrm>
            <a:off x="8029319" y="917725"/>
            <a:ext cx="3424739" cy="4852362"/>
          </a:xfrm>
        </p:spPr>
        <p:txBody>
          <a:bodyPr vert="horz" lIns="91440" tIns="45720" rIns="91440" bIns="45720" rtlCol="0" anchor="ctr">
            <a:normAutofit/>
          </a:bodyPr>
          <a:lstStyle/>
          <a:p>
            <a:r>
              <a:rPr lang="en-US" sz="1000" dirty="0">
                <a:solidFill>
                  <a:srgbClr val="FFFFFF"/>
                </a:solidFill>
                <a:ea typeface="+mn-lt"/>
                <a:cs typeface="+mn-lt"/>
              </a:rPr>
              <a:t>Understanding an individual’s context of living </a:t>
            </a:r>
            <a:endParaRPr lang="en-US" sz="1000">
              <a:solidFill>
                <a:srgbClr val="FFFFFF"/>
              </a:solidFill>
              <a:cs typeface="Calibri" panose="020F0502020204030204"/>
            </a:endParaRPr>
          </a:p>
          <a:p>
            <a:r>
              <a:rPr lang="en-US" sz="1000" dirty="0">
                <a:solidFill>
                  <a:srgbClr val="FFFFFF"/>
                </a:solidFill>
                <a:ea typeface="+mn-lt"/>
                <a:cs typeface="+mn-lt"/>
              </a:rPr>
              <a:t>Five Nested Categories</a:t>
            </a:r>
            <a:endParaRPr lang="en-US" sz="1000" dirty="0">
              <a:solidFill>
                <a:srgbClr val="FFFFFF"/>
              </a:solidFill>
              <a:cs typeface="Calibri" panose="020F0502020204030204"/>
            </a:endParaRPr>
          </a:p>
          <a:p>
            <a:pPr lvl="1"/>
            <a:r>
              <a:rPr lang="en-US" sz="1000" dirty="0">
                <a:solidFill>
                  <a:srgbClr val="FFFFFF"/>
                </a:solidFill>
                <a:ea typeface="+mn-lt"/>
                <a:cs typeface="+mn-lt"/>
              </a:rPr>
              <a:t>Microsystem</a:t>
            </a:r>
            <a:endParaRPr lang="en-US" sz="1000" dirty="0">
              <a:solidFill>
                <a:srgbClr val="FFFFFF"/>
              </a:solidFill>
              <a:cs typeface="Calibri"/>
            </a:endParaRPr>
          </a:p>
          <a:p>
            <a:pPr lvl="1"/>
            <a:r>
              <a:rPr lang="en-US" sz="1000" dirty="0">
                <a:solidFill>
                  <a:srgbClr val="FFFFFF"/>
                </a:solidFill>
                <a:ea typeface="+mn-lt"/>
                <a:cs typeface="+mn-lt"/>
              </a:rPr>
              <a:t>Mesosystem</a:t>
            </a:r>
            <a:endParaRPr lang="en-US" sz="1000" dirty="0">
              <a:solidFill>
                <a:srgbClr val="FFFFFF"/>
              </a:solidFill>
              <a:cs typeface="Calibri"/>
            </a:endParaRPr>
          </a:p>
          <a:p>
            <a:pPr lvl="1"/>
            <a:r>
              <a:rPr lang="en-US" sz="1000" dirty="0" err="1">
                <a:solidFill>
                  <a:srgbClr val="FFFFFF"/>
                </a:solidFill>
                <a:ea typeface="+mn-lt"/>
                <a:cs typeface="+mn-lt"/>
              </a:rPr>
              <a:t>Exosystem</a:t>
            </a:r>
            <a:endParaRPr lang="en-US" sz="1000" dirty="0" err="1">
              <a:solidFill>
                <a:srgbClr val="FFFFFF"/>
              </a:solidFill>
              <a:cs typeface="Calibri"/>
            </a:endParaRPr>
          </a:p>
          <a:p>
            <a:pPr lvl="1"/>
            <a:r>
              <a:rPr lang="en-US" sz="1000" dirty="0">
                <a:solidFill>
                  <a:srgbClr val="FFFFFF"/>
                </a:solidFill>
                <a:ea typeface="+mn-lt"/>
                <a:cs typeface="+mn-lt"/>
              </a:rPr>
              <a:t>Macrosystem</a:t>
            </a:r>
            <a:endParaRPr lang="en-US" sz="1000" dirty="0">
              <a:solidFill>
                <a:srgbClr val="FFFFFF"/>
              </a:solidFill>
              <a:cs typeface="Calibri"/>
            </a:endParaRPr>
          </a:p>
          <a:p>
            <a:pPr lvl="1"/>
            <a:r>
              <a:rPr lang="en-US" sz="1000" dirty="0">
                <a:solidFill>
                  <a:srgbClr val="FFFFFF"/>
                </a:solidFill>
                <a:ea typeface="+mn-lt"/>
                <a:cs typeface="+mn-lt"/>
              </a:rPr>
              <a:t>Chronosystem</a:t>
            </a:r>
            <a:endParaRPr lang="en-US" sz="1000" dirty="0">
              <a:solidFill>
                <a:srgbClr val="FFFFFF"/>
              </a:solidFill>
              <a:cs typeface="Calibri"/>
            </a:endParaRPr>
          </a:p>
          <a:p>
            <a:endParaRPr lang="en-US" sz="1000">
              <a:solidFill>
                <a:srgbClr val="FFFFFF"/>
              </a:solidFill>
              <a:cs typeface="Calibri"/>
            </a:endParaRPr>
          </a:p>
        </p:txBody>
      </p:sp>
      <p:pic>
        <p:nvPicPr>
          <p:cNvPr id="5" name="Picture 5" descr="Chart, sunburst chart&#10;&#10;Description automatically generated">
            <a:extLst>
              <a:ext uri="{FF2B5EF4-FFF2-40B4-BE49-F238E27FC236}">
                <a16:creationId xmlns:a16="http://schemas.microsoft.com/office/drawing/2014/main" id="{51A5DA21-34C0-40DF-B7D2-C654C57F0512}"/>
              </a:ext>
            </a:extLst>
          </p:cNvPr>
          <p:cNvPicPr>
            <a:picLocks noChangeAspect="1"/>
          </p:cNvPicPr>
          <p:nvPr/>
        </p:nvPicPr>
        <p:blipFill rotWithShape="1">
          <a:blip r:embed="rId3"/>
          <a:srcRect l="1391" r="1301" b="-3"/>
          <a:stretch/>
        </p:blipFill>
        <p:spPr>
          <a:xfrm>
            <a:off x="327547" y="2454903"/>
            <a:ext cx="7058306" cy="4080254"/>
          </a:xfrm>
          <a:prstGeom prst="rect">
            <a:avLst/>
          </a:prstGeom>
        </p:spPr>
      </p:pic>
    </p:spTree>
    <p:extLst>
      <p:ext uri="{BB962C8B-B14F-4D97-AF65-F5344CB8AC3E}">
        <p14:creationId xmlns:p14="http://schemas.microsoft.com/office/powerpoint/2010/main" val="1327136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A77A9-530C-41E4-8A7E-D599327ED6C5}"/>
              </a:ext>
            </a:extLst>
          </p:cNvPr>
          <p:cNvSpPr>
            <a:spLocks noGrp="1"/>
          </p:cNvSpPr>
          <p:nvPr>
            <p:ph type="title"/>
          </p:nvPr>
        </p:nvSpPr>
        <p:spPr/>
        <p:txBody>
          <a:bodyPr/>
          <a:lstStyle/>
          <a:p>
            <a:pPr algn="ctr"/>
            <a:r>
              <a:rPr lang="en-US" dirty="0">
                <a:cs typeface="Calibri Light"/>
              </a:rPr>
              <a:t>Overview</a:t>
            </a:r>
          </a:p>
        </p:txBody>
      </p:sp>
      <p:sp>
        <p:nvSpPr>
          <p:cNvPr id="3" name="Content Placeholder 2">
            <a:extLst>
              <a:ext uri="{FF2B5EF4-FFF2-40B4-BE49-F238E27FC236}">
                <a16:creationId xmlns:a16="http://schemas.microsoft.com/office/drawing/2014/main" id="{CF74133F-7211-4870-A8E1-A797CBED4442}"/>
              </a:ext>
            </a:extLst>
          </p:cNvPr>
          <p:cNvSpPr>
            <a:spLocks noGrp="1"/>
          </p:cNvSpPr>
          <p:nvPr>
            <p:ph idx="1"/>
          </p:nvPr>
        </p:nvSpPr>
        <p:spPr>
          <a:xfrm>
            <a:off x="809445" y="2199436"/>
            <a:ext cx="10515600" cy="2467905"/>
          </a:xfrm>
        </p:spPr>
        <p:txBody>
          <a:bodyPr vert="horz" lIns="91440" tIns="45720" rIns="91440" bIns="45720" rtlCol="0" anchor="t">
            <a:normAutofit/>
          </a:bodyPr>
          <a:lstStyle/>
          <a:p>
            <a:r>
              <a:rPr lang="en-US">
                <a:ea typeface="+mn-lt"/>
                <a:cs typeface="+mn-lt"/>
              </a:rPr>
              <a:t>Poverty circumstances tax physiological systems that respond to stress (Lupien, King, </a:t>
            </a:r>
            <a:r>
              <a:rPr lang="en-US" dirty="0">
                <a:ea typeface="+mn-lt"/>
                <a:cs typeface="+mn-lt"/>
              </a:rPr>
              <a:t>Meany, McEwen 2001; Blair et al 2011) as well as the brain areas influenced by stress hormones, such as the prefrontal cortex (Hanson et al 2013, Hair et al 2015; Noble et al 2015; Blair &amp; Raver 2016)</a:t>
            </a:r>
            <a:endParaRPr lang="en-US" dirty="0">
              <a:ea typeface="+mn-lt"/>
              <a:cs typeface="Calibri" panose="020F0502020204030204"/>
            </a:endParaRPr>
          </a:p>
          <a:p>
            <a:r>
              <a:rPr lang="en-US" dirty="0">
                <a:ea typeface="+mn-lt"/>
                <a:cs typeface="+mn-lt"/>
              </a:rPr>
              <a:t>Positive parenting may provide some protection (Blair and Raver 2016)</a:t>
            </a:r>
            <a:endParaRPr lang="en-US" dirty="0">
              <a:cs typeface="Calibri" panose="020F0502020204030204"/>
            </a:endParaRPr>
          </a:p>
          <a:p>
            <a:r>
              <a:rPr lang="en-US" dirty="0">
                <a:ea typeface="+mn-lt"/>
                <a:cs typeface="+mn-lt"/>
              </a:rPr>
              <a:t>Present</a:t>
            </a:r>
            <a:r>
              <a:rPr lang="en-US" dirty="0">
                <a:cs typeface="Calibri"/>
              </a:rPr>
              <a:t> study uses daily interview methodology to probe how parent might structure children's days to  promote lower stress levels in the context of poverty</a:t>
            </a:r>
          </a:p>
          <a:p>
            <a:endParaRPr lang="en-US">
              <a:cs typeface="Calibri"/>
            </a:endParaRPr>
          </a:p>
        </p:txBody>
      </p:sp>
      <p:pic>
        <p:nvPicPr>
          <p:cNvPr id="4" name="Picture 4" descr="A picture containing toy, vector graphics&#10;&#10;Description automatically generated">
            <a:extLst>
              <a:ext uri="{FF2B5EF4-FFF2-40B4-BE49-F238E27FC236}">
                <a16:creationId xmlns:a16="http://schemas.microsoft.com/office/drawing/2014/main" id="{773A49F3-EE67-41EB-AD0D-D5F709F3BD90}"/>
              </a:ext>
            </a:extLst>
          </p:cNvPr>
          <p:cNvPicPr>
            <a:picLocks noChangeAspect="1"/>
          </p:cNvPicPr>
          <p:nvPr/>
        </p:nvPicPr>
        <p:blipFill>
          <a:blip r:embed="rId3"/>
          <a:stretch>
            <a:fillRect/>
          </a:stretch>
        </p:blipFill>
        <p:spPr>
          <a:xfrm>
            <a:off x="1524359" y="4421846"/>
            <a:ext cx="3162300" cy="1939325"/>
          </a:xfrm>
          <a:prstGeom prst="rect">
            <a:avLst/>
          </a:prstGeom>
        </p:spPr>
      </p:pic>
    </p:spTree>
    <p:extLst>
      <p:ext uri="{BB962C8B-B14F-4D97-AF65-F5344CB8AC3E}">
        <p14:creationId xmlns:p14="http://schemas.microsoft.com/office/powerpoint/2010/main" val="77039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5DAFE-F071-4376-8F61-021B5B655BA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5C821A-2661-4E3D-85CD-473A6F82F801}"/>
              </a:ext>
            </a:extLst>
          </p:cNvPr>
          <p:cNvSpPr>
            <a:spLocks noGrp="1"/>
          </p:cNvSpPr>
          <p:nvPr>
            <p:ph idx="1"/>
          </p:nvPr>
        </p:nvSpPr>
        <p:spPr>
          <a:xfrm>
            <a:off x="818712" y="2222287"/>
            <a:ext cx="10568951" cy="4211605"/>
          </a:xfrm>
        </p:spPr>
        <p:txBody>
          <a:bodyPr/>
          <a:lstStyle/>
          <a:p>
            <a:r>
              <a:rPr lang="en-US" dirty="0"/>
              <a:t>Parenting, defined as, responsive</a:t>
            </a:r>
            <a:r>
              <a:rPr lang="en-US" dirty="0">
                <a:ea typeface="+mn-lt"/>
                <a:cs typeface="+mn-lt"/>
              </a:rPr>
              <a:t> caregiving, including creation of stimulating and rewarding environments has effects including:</a:t>
            </a:r>
            <a:endParaRPr lang="en-US"/>
          </a:p>
          <a:p>
            <a:pPr lvl="2" algn="just"/>
            <a:r>
              <a:rPr lang="en-US" dirty="0">
                <a:ea typeface="+mn-lt"/>
                <a:cs typeface="+mn-lt"/>
              </a:rPr>
              <a:t>Improved effortful control and emotion regulation (Neppl et al 2020)</a:t>
            </a:r>
            <a:endParaRPr lang="en-US" dirty="0"/>
          </a:p>
          <a:p>
            <a:pPr lvl="2" algn="just"/>
            <a:r>
              <a:rPr lang="en-US" dirty="0">
                <a:ea typeface="+mn-lt"/>
                <a:cs typeface="+mn-lt"/>
              </a:rPr>
              <a:t>Reduction of cortisol levels in children being raised in poverty</a:t>
            </a:r>
            <a:endParaRPr lang="en-US" dirty="0"/>
          </a:p>
          <a:p>
            <a:r>
              <a:rPr lang="en-US" dirty="0"/>
              <a:t>Facilitation of play experience can make a difference</a:t>
            </a:r>
          </a:p>
          <a:p>
            <a:pPr lvl="1"/>
            <a:r>
              <a:rPr lang="en-US" dirty="0"/>
              <a:t>Play provides opportunities for children to acquire and develop executive functioning and emotion regulation skills</a:t>
            </a:r>
          </a:p>
          <a:p>
            <a:r>
              <a:rPr lang="en-US" dirty="0"/>
              <a:t>Structuring of sleep matters as well</a:t>
            </a:r>
          </a:p>
          <a:p>
            <a:pPr lvl="1"/>
            <a:r>
              <a:rPr lang="en-US" dirty="0"/>
              <a:t>Sleep quality can have both immediate and lasting effects on development</a:t>
            </a:r>
          </a:p>
          <a:p>
            <a:pPr lvl="1"/>
            <a:r>
              <a:rPr lang="en-US" dirty="0">
                <a:ea typeface="+mn-lt"/>
                <a:cs typeface="+mn-lt"/>
              </a:rPr>
              <a:t>•Children with more fragmented sleep patterns show higher levels of cortisol at waking (Scher et al 2010)</a:t>
            </a:r>
            <a:endParaRPr lang="en-US" dirty="0"/>
          </a:p>
          <a:p>
            <a:pPr lvl="1"/>
            <a:r>
              <a:rPr lang="en-US" dirty="0">
                <a:ea typeface="+mn-lt"/>
                <a:cs typeface="+mn-lt"/>
              </a:rPr>
              <a:t>•Sleep quality can moderate SES effects on cognitive performance (</a:t>
            </a:r>
            <a:r>
              <a:rPr lang="en-US" dirty="0" err="1">
                <a:ea typeface="+mn-lt"/>
                <a:cs typeface="+mn-lt"/>
              </a:rPr>
              <a:t>Buckhalt</a:t>
            </a:r>
            <a:r>
              <a:rPr lang="en-US" dirty="0">
                <a:ea typeface="+mn-lt"/>
                <a:cs typeface="+mn-lt"/>
              </a:rPr>
              <a:t> 2007)</a:t>
            </a:r>
            <a:endParaRPr lang="en-US" dirty="0"/>
          </a:p>
        </p:txBody>
      </p:sp>
    </p:spTree>
    <p:extLst>
      <p:ext uri="{BB962C8B-B14F-4D97-AF65-F5344CB8AC3E}">
        <p14:creationId xmlns:p14="http://schemas.microsoft.com/office/powerpoint/2010/main" val="119829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E31D5-5C35-457B-8EE3-108CCD2BAB94}"/>
              </a:ext>
            </a:extLst>
          </p:cNvPr>
          <p:cNvSpPr>
            <a:spLocks noGrp="1"/>
          </p:cNvSpPr>
          <p:nvPr>
            <p:ph type="title"/>
          </p:nvPr>
        </p:nvSpPr>
        <p:spPr/>
        <p:txBody>
          <a:bodyPr/>
          <a:lstStyle/>
          <a:p>
            <a:r>
              <a:rPr lang="en-US">
                <a:cs typeface="Calibri Light"/>
              </a:rPr>
              <a:t>Methods</a:t>
            </a:r>
            <a:endParaRPr lang="en-US"/>
          </a:p>
        </p:txBody>
      </p:sp>
      <p:sp>
        <p:nvSpPr>
          <p:cNvPr id="3" name="Content Placeholder 2">
            <a:extLst>
              <a:ext uri="{FF2B5EF4-FFF2-40B4-BE49-F238E27FC236}">
                <a16:creationId xmlns:a16="http://schemas.microsoft.com/office/drawing/2014/main" id="{34B4196A-9C15-4D9A-A74D-50C267C7B27A}"/>
              </a:ext>
            </a:extLst>
          </p:cNvPr>
          <p:cNvSpPr>
            <a:spLocks noGrp="1"/>
          </p:cNvSpPr>
          <p:nvPr>
            <p:ph idx="1"/>
          </p:nvPr>
        </p:nvSpPr>
        <p:spPr>
          <a:xfrm>
            <a:off x="493143" y="2137765"/>
            <a:ext cx="11237494" cy="4154217"/>
          </a:xfrm>
        </p:spPr>
        <p:txBody>
          <a:bodyPr vert="horz" lIns="91440" tIns="45720" rIns="91440" bIns="45720" rtlCol="0" anchor="t">
            <a:noAutofit/>
          </a:bodyPr>
          <a:lstStyle/>
          <a:p>
            <a:pPr marL="0" indent="0">
              <a:buNone/>
            </a:pPr>
            <a:endParaRPr lang="en-US" sz="1600" dirty="0">
              <a:ea typeface="+mn-lt"/>
              <a:cs typeface="+mn-lt"/>
            </a:endParaRPr>
          </a:p>
          <a:p>
            <a:r>
              <a:rPr lang="en-US" sz="1600" dirty="0">
                <a:ea typeface="+mn-lt"/>
                <a:cs typeface="+mn-lt"/>
              </a:rPr>
              <a:t>Participants were 139 children who attended a Head Start preschool in a large Mid-Atlantic US city and their primary caregivers.</a:t>
            </a:r>
          </a:p>
          <a:p>
            <a:pPr lvl="1"/>
            <a:r>
              <a:rPr lang="en-US" sz="1400" dirty="0">
                <a:ea typeface="+mn-lt"/>
                <a:cs typeface="+mn-lt"/>
              </a:rPr>
              <a:t>The mean age of the children was 4 years, 2.08 months (</a:t>
            </a:r>
            <a:r>
              <a:rPr lang="en-US" sz="1400" i="1" dirty="0">
                <a:ea typeface="+mn-lt"/>
                <a:cs typeface="+mn-lt"/>
              </a:rPr>
              <a:t>SD</a:t>
            </a:r>
            <a:r>
              <a:rPr lang="en-US" sz="1400" dirty="0">
                <a:ea typeface="+mn-lt"/>
                <a:cs typeface="+mn-lt"/>
              </a:rPr>
              <a:t> = 6.81 months). </a:t>
            </a:r>
          </a:p>
          <a:p>
            <a:pPr lvl="1"/>
            <a:r>
              <a:rPr lang="en-US" sz="1400" dirty="0">
                <a:ea typeface="+mn-lt"/>
                <a:cs typeface="+mn-lt"/>
              </a:rPr>
              <a:t>48.9% were identified as female, and 51.1% as male. </a:t>
            </a:r>
          </a:p>
          <a:p>
            <a:pPr lvl="1"/>
            <a:r>
              <a:rPr lang="en-US" sz="1400" dirty="0">
                <a:ea typeface="+mn-lt"/>
                <a:cs typeface="+mn-lt"/>
              </a:rPr>
              <a:t>52.6% identified as Black/African American, 16.6% as Latino/Hispanic American, 8.6% as Asian American and 22.3% as White/European American. </a:t>
            </a:r>
          </a:p>
          <a:p>
            <a:pPr lvl="1"/>
            <a:r>
              <a:rPr lang="en-US" sz="1400" dirty="0">
                <a:ea typeface="+mn-lt"/>
                <a:cs typeface="+mn-lt"/>
              </a:rPr>
              <a:t>Almost 100% of participants faced economic hardship, with their income-to-needs ratios falling below 2X the federal threshold for poverty status. </a:t>
            </a:r>
            <a:endParaRPr lang="en-US" sz="1400" dirty="0">
              <a:cs typeface="Calibri"/>
            </a:endParaRPr>
          </a:p>
          <a:p>
            <a:r>
              <a:rPr lang="en-US" sz="1600" dirty="0">
                <a:ea typeface="+mn-lt"/>
                <a:cs typeface="+mn-lt"/>
              </a:rPr>
              <a:t>Primary caregivers completed initial demographic interviews as well as follow-up parent interviews</a:t>
            </a:r>
            <a:endParaRPr lang="en-US" dirty="0">
              <a:ea typeface="+mn-lt"/>
              <a:cs typeface="+mn-lt"/>
            </a:endParaRPr>
          </a:p>
          <a:p>
            <a:r>
              <a:rPr lang="en-US" sz="1600" dirty="0">
                <a:ea typeface="+mn-lt"/>
                <a:cs typeface="+mn-lt"/>
              </a:rPr>
              <a:t>They were conducted over the telephone by trained research assistants in order to collect information about daily routines, on 10 different days across two weeks. </a:t>
            </a:r>
            <a:endParaRPr lang="en-US" dirty="0"/>
          </a:p>
          <a:p>
            <a:pPr marL="0" indent="0">
              <a:buNone/>
            </a:pPr>
            <a:endParaRPr lang="en-US" sz="1600" dirty="0">
              <a:cs typeface="Calibri"/>
            </a:endParaRPr>
          </a:p>
          <a:p>
            <a:endParaRPr lang="en-US" sz="1600" dirty="0">
              <a:cs typeface="Calibri"/>
            </a:endParaRPr>
          </a:p>
        </p:txBody>
      </p:sp>
      <p:sp>
        <p:nvSpPr>
          <p:cNvPr id="4" name="TextBox 3">
            <a:extLst>
              <a:ext uri="{FF2B5EF4-FFF2-40B4-BE49-F238E27FC236}">
                <a16:creationId xmlns:a16="http://schemas.microsoft.com/office/drawing/2014/main" id="{35A3E022-99EA-4A09-81CF-20E2E9ADAEE3}"/>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p:txBody>
      </p:sp>
    </p:spTree>
    <p:extLst>
      <p:ext uri="{BB962C8B-B14F-4D97-AF65-F5344CB8AC3E}">
        <p14:creationId xmlns:p14="http://schemas.microsoft.com/office/powerpoint/2010/main" val="4129698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3ACAD-0D01-4BDE-AF3F-31E927C68B7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E47A36E-2C4B-4D57-A61A-C0762EB3AEFD}"/>
              </a:ext>
            </a:extLst>
          </p:cNvPr>
          <p:cNvSpPr>
            <a:spLocks noGrp="1"/>
          </p:cNvSpPr>
          <p:nvPr>
            <p:ph idx="1"/>
          </p:nvPr>
        </p:nvSpPr>
        <p:spPr>
          <a:xfrm>
            <a:off x="818712" y="2222287"/>
            <a:ext cx="10568951" cy="4197227"/>
          </a:xfrm>
        </p:spPr>
        <p:txBody>
          <a:bodyPr>
            <a:normAutofit fontScale="92500" lnSpcReduction="20000"/>
          </a:bodyPr>
          <a:lstStyle/>
          <a:p>
            <a:pPr marL="285750" indent="-285750">
              <a:lnSpc>
                <a:spcPct val="90000"/>
              </a:lnSpc>
              <a:spcBef>
                <a:spcPts val="1000"/>
              </a:spcBef>
              <a:spcAft>
                <a:spcPts val="0"/>
              </a:spcAft>
              <a:buFont typeface="Arial,Sans-Serif" charset="2"/>
              <a:buChar char="•"/>
            </a:pPr>
            <a:r>
              <a:rPr lang="en-US">
                <a:ea typeface="+mn-lt"/>
                <a:cs typeface="+mn-lt"/>
              </a:rPr>
              <a:t>Questions were asked about the prior day’s activities.</a:t>
            </a:r>
          </a:p>
          <a:p>
            <a:pPr lvl="1">
              <a:lnSpc>
                <a:spcPct val="90000"/>
              </a:lnSpc>
              <a:spcBef>
                <a:spcPts val="1000"/>
              </a:spcBef>
              <a:spcAft>
                <a:spcPts val="0"/>
              </a:spcAft>
              <a:buFont typeface="Arial,Sans-Serif" charset="2"/>
              <a:buChar char="•"/>
            </a:pPr>
            <a:r>
              <a:rPr lang="en-US">
                <a:ea typeface="+mn-lt"/>
                <a:cs typeface="+mn-lt"/>
              </a:rPr>
              <a:t>Parents were asked what their children did during the hours they were home together and were asked what time they went to sleep. </a:t>
            </a:r>
          </a:p>
          <a:p>
            <a:pPr marL="285750" indent="-285750">
              <a:lnSpc>
                <a:spcPct val="90000"/>
              </a:lnSpc>
              <a:spcBef>
                <a:spcPts val="1000"/>
              </a:spcBef>
              <a:spcAft>
                <a:spcPts val="0"/>
              </a:spcAft>
              <a:buFont typeface="Arial,Sans-Serif" charset="2"/>
              <a:buChar char="•"/>
            </a:pPr>
            <a:r>
              <a:rPr lang="en-US">
                <a:ea typeface="+mn-lt"/>
                <a:cs typeface="+mn-lt"/>
              </a:rPr>
              <a:t>Child activities were coded by trained research assistants as falling into one of five categories:</a:t>
            </a:r>
          </a:p>
          <a:p>
            <a:pPr lvl="1">
              <a:lnSpc>
                <a:spcPct val="90000"/>
              </a:lnSpc>
              <a:spcBef>
                <a:spcPts val="1000"/>
              </a:spcBef>
              <a:spcAft>
                <a:spcPts val="0"/>
              </a:spcAft>
              <a:buFont typeface="Arial,Sans-Serif" charset="2"/>
              <a:buChar char="•"/>
            </a:pPr>
            <a:r>
              <a:rPr lang="en-US">
                <a:ea typeface="+mn-lt"/>
                <a:cs typeface="+mn-lt"/>
              </a:rPr>
              <a:t>play (e.g., blocks, dolls, sports, drawing) </a:t>
            </a:r>
          </a:p>
          <a:p>
            <a:pPr lvl="1">
              <a:lnSpc>
                <a:spcPct val="90000"/>
              </a:lnSpc>
              <a:spcBef>
                <a:spcPts val="1000"/>
              </a:spcBef>
              <a:spcAft>
                <a:spcPts val="0"/>
              </a:spcAft>
              <a:buFont typeface="Arial,Sans-Serif" charset="2"/>
              <a:buChar char="•"/>
            </a:pPr>
            <a:r>
              <a:rPr lang="en-US">
                <a:ea typeface="+mn-lt"/>
                <a:cs typeface="+mn-lt"/>
              </a:rPr>
              <a:t>leisure (e.g., TV, music listening, eating)</a:t>
            </a:r>
          </a:p>
          <a:p>
            <a:pPr lvl="1">
              <a:lnSpc>
                <a:spcPct val="90000"/>
              </a:lnSpc>
              <a:spcBef>
                <a:spcPts val="1000"/>
              </a:spcBef>
              <a:spcAft>
                <a:spcPts val="0"/>
              </a:spcAft>
              <a:buFont typeface="Arial,Sans-Serif" charset="2"/>
              <a:buChar char="•"/>
            </a:pPr>
            <a:r>
              <a:rPr lang="en-US">
                <a:ea typeface="+mn-lt"/>
                <a:cs typeface="+mn-lt"/>
              </a:rPr>
              <a:t>socializing (e.g., talking with someone in person, on the phone, or virtually)</a:t>
            </a:r>
          </a:p>
          <a:p>
            <a:pPr lvl="1">
              <a:lnSpc>
                <a:spcPct val="90000"/>
              </a:lnSpc>
              <a:spcBef>
                <a:spcPts val="1000"/>
              </a:spcBef>
              <a:spcAft>
                <a:spcPts val="0"/>
              </a:spcAft>
              <a:buFont typeface="Arial,Sans-Serif" charset="2"/>
              <a:buChar char="•"/>
            </a:pPr>
            <a:r>
              <a:rPr lang="en-US">
                <a:ea typeface="+mn-lt"/>
                <a:cs typeface="+mn-lt"/>
              </a:rPr>
              <a:t>chores (e.g., setting the table, taking a bath)</a:t>
            </a:r>
          </a:p>
          <a:p>
            <a:pPr lvl="1">
              <a:lnSpc>
                <a:spcPct val="90000"/>
              </a:lnSpc>
              <a:spcBef>
                <a:spcPts val="1000"/>
              </a:spcBef>
              <a:spcAft>
                <a:spcPts val="0"/>
              </a:spcAft>
              <a:buFont typeface="Arial,Sans-Serif" charset="2"/>
              <a:buChar char="•"/>
            </a:pPr>
            <a:r>
              <a:rPr lang="en-US">
                <a:ea typeface="+mn-lt"/>
                <a:cs typeface="+mn-lt"/>
              </a:rPr>
              <a:t> learning (e.g., reading a book, practicing writing). </a:t>
            </a:r>
          </a:p>
          <a:p>
            <a:pPr marL="285750" indent="-285750">
              <a:lnSpc>
                <a:spcPct val="90000"/>
              </a:lnSpc>
              <a:spcBef>
                <a:spcPts val="1000"/>
              </a:spcBef>
              <a:spcAft>
                <a:spcPts val="0"/>
              </a:spcAft>
              <a:buFont typeface="Arial,Sans-Serif" charset="2"/>
              <a:buChar char="•"/>
            </a:pPr>
            <a:r>
              <a:rPr lang="en-US">
                <a:ea typeface="+mn-lt"/>
                <a:cs typeface="+mn-lt"/>
              </a:rPr>
              <a:t>Scores were coded as a proportion of the total time the parent and child were home together and were averaged across the 10 days of the interview. </a:t>
            </a:r>
          </a:p>
          <a:p>
            <a:pPr marL="285750" indent="-285750">
              <a:lnSpc>
                <a:spcPct val="90000"/>
              </a:lnSpc>
              <a:spcBef>
                <a:spcPts val="1000"/>
              </a:spcBef>
              <a:spcAft>
                <a:spcPts val="0"/>
              </a:spcAft>
              <a:buFont typeface="Arial,Sans-Serif" charset="2"/>
              <a:buChar char="•"/>
            </a:pPr>
            <a:r>
              <a:rPr lang="en-US">
                <a:ea typeface="+mn-lt"/>
                <a:cs typeface="+mn-lt"/>
              </a:rPr>
              <a:t>Child cortisol was measured via samples of saliva collected at 9am, just following preschool drop-off and prior to breakfast. </a:t>
            </a:r>
          </a:p>
          <a:p>
            <a:pPr marL="285750" indent="-285750">
              <a:lnSpc>
                <a:spcPct val="90000"/>
              </a:lnSpc>
              <a:spcBef>
                <a:spcPts val="1000"/>
              </a:spcBef>
              <a:spcAft>
                <a:spcPts val="0"/>
              </a:spcAft>
              <a:buFont typeface="Arial,Sans-Serif" charset="2"/>
              <a:buChar char="•"/>
            </a:pPr>
            <a:r>
              <a:rPr lang="en-US">
                <a:ea typeface="+mn-lt"/>
                <a:cs typeface="+mn-lt"/>
              </a:rPr>
              <a:t>Collection, storage, and analysis was conducted according to standard procedures (Blair et al., 2005).  </a:t>
            </a:r>
          </a:p>
          <a:p>
            <a:endParaRPr lang="en-US" dirty="0"/>
          </a:p>
        </p:txBody>
      </p:sp>
    </p:spTree>
    <p:extLst>
      <p:ext uri="{BB962C8B-B14F-4D97-AF65-F5344CB8AC3E}">
        <p14:creationId xmlns:p14="http://schemas.microsoft.com/office/powerpoint/2010/main" val="109220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9576-3AF6-4357-8C70-2F79E49017F0}"/>
              </a:ext>
            </a:extLst>
          </p:cNvPr>
          <p:cNvSpPr>
            <a:spLocks noGrp="1"/>
          </p:cNvSpPr>
          <p:nvPr>
            <p:ph type="title"/>
          </p:nvPr>
        </p:nvSpPr>
        <p:spPr>
          <a:xfrm>
            <a:off x="531283" y="100542"/>
            <a:ext cx="10515600" cy="1325563"/>
          </a:xfrm>
        </p:spPr>
        <p:txBody>
          <a:bodyPr/>
          <a:lstStyle/>
          <a:p>
            <a:r>
              <a:rPr lang="en-US">
                <a:cs typeface="Calibri Light"/>
              </a:rPr>
              <a:t>Results</a:t>
            </a:r>
            <a:endParaRPr lang="en-US"/>
          </a:p>
        </p:txBody>
      </p:sp>
      <p:sp>
        <p:nvSpPr>
          <p:cNvPr id="3" name="Content Placeholder 2">
            <a:extLst>
              <a:ext uri="{FF2B5EF4-FFF2-40B4-BE49-F238E27FC236}">
                <a16:creationId xmlns:a16="http://schemas.microsoft.com/office/drawing/2014/main" id="{2F805E7A-EC47-4CAD-9CBE-9024271E7496}"/>
              </a:ext>
            </a:extLst>
          </p:cNvPr>
          <p:cNvSpPr>
            <a:spLocks noGrp="1"/>
          </p:cNvSpPr>
          <p:nvPr>
            <p:ph idx="1"/>
          </p:nvPr>
        </p:nvSpPr>
        <p:spPr>
          <a:xfrm>
            <a:off x="671095" y="2748046"/>
            <a:ext cx="5488517" cy="1800755"/>
          </a:xfrm>
        </p:spPr>
        <p:txBody>
          <a:bodyPr vert="horz" lIns="91440" tIns="45720" rIns="91440" bIns="45720" rtlCol="0" anchor="t">
            <a:normAutofit fontScale="92500" lnSpcReduction="20000"/>
          </a:bodyPr>
          <a:lstStyle/>
          <a:p>
            <a:r>
              <a:rPr lang="en-US" sz="1800" dirty="0">
                <a:ea typeface="+mn-lt"/>
                <a:cs typeface="+mn-lt"/>
              </a:rPr>
              <a:t>shows a zero-order correlational analysis</a:t>
            </a:r>
          </a:p>
          <a:p>
            <a:r>
              <a:rPr lang="en-US" sz="1800" dirty="0">
                <a:ea typeface="+mn-lt"/>
                <a:cs typeface="+mn-lt"/>
              </a:rPr>
              <a:t>Out of all the activity categories in the study, more playtime is related to lower levels of the stress hormone, cortisol. </a:t>
            </a:r>
          </a:p>
          <a:p>
            <a:r>
              <a:rPr lang="en-US" sz="1800" dirty="0">
                <a:ea typeface="+mn-lt"/>
                <a:cs typeface="+mn-lt"/>
              </a:rPr>
              <a:t>A later bedtime related to higher levels of cortisol.</a:t>
            </a:r>
            <a:endParaRPr lang="en-US" sz="1800" dirty="0">
              <a:cs typeface="Calibri"/>
            </a:endParaRPr>
          </a:p>
          <a:p>
            <a:pPr lvl="1"/>
            <a:endParaRPr lang="en-US">
              <a:ea typeface="+mn-lt"/>
              <a:cs typeface="+mn-lt"/>
            </a:endParaRPr>
          </a:p>
          <a:p>
            <a:pPr lvl="1"/>
            <a:endParaRPr lang="en-US">
              <a:cs typeface="Calibri"/>
            </a:endParaRPr>
          </a:p>
        </p:txBody>
      </p:sp>
      <p:sp>
        <p:nvSpPr>
          <p:cNvPr id="4" name="TextBox 3">
            <a:extLst>
              <a:ext uri="{FF2B5EF4-FFF2-40B4-BE49-F238E27FC236}">
                <a16:creationId xmlns:a16="http://schemas.microsoft.com/office/drawing/2014/main" id="{FF7F53D6-EA94-4062-ADCE-F3A5AD3776F5}"/>
              </a:ext>
            </a:extLst>
          </p:cNvPr>
          <p:cNvSpPr txBox="1"/>
          <p:nvPr/>
        </p:nvSpPr>
        <p:spPr>
          <a:xfrm>
            <a:off x="6343093" y="2749773"/>
            <a:ext cx="525145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shows</a:t>
            </a:r>
            <a:r>
              <a:rPr lang="en-US">
                <a:ea typeface="+mn-lt"/>
                <a:cs typeface="+mn-lt"/>
              </a:rPr>
              <a:t> a regression analysis that included key demographic controls</a:t>
            </a:r>
            <a:endParaRPr lang="en-US" dirty="0">
              <a:ea typeface="+mn-lt"/>
              <a:cs typeface="+mn-lt"/>
            </a:endParaRPr>
          </a:p>
          <a:p>
            <a:pPr marL="285750" indent="-285750">
              <a:buFont typeface="Arial"/>
              <a:buChar char="•"/>
            </a:pPr>
            <a:r>
              <a:rPr lang="en-US" dirty="0">
                <a:ea typeface="+mn-lt"/>
                <a:cs typeface="+mn-lt"/>
              </a:rPr>
              <a:t> </a:t>
            </a:r>
            <a:r>
              <a:rPr lang="en-US">
                <a:ea typeface="+mn-lt"/>
                <a:cs typeface="+mn-lt"/>
              </a:rPr>
              <a:t>Playtime and bedtime explained unique variance in cortisol.</a:t>
            </a:r>
            <a:endParaRPr lang="en-US" dirty="0">
              <a:ea typeface="+mn-lt"/>
              <a:cs typeface="+mn-lt"/>
            </a:endParaRPr>
          </a:p>
          <a:p>
            <a:pPr marL="285750" indent="-285750">
              <a:buFont typeface="Arial"/>
              <a:buChar char="•"/>
            </a:pPr>
            <a:endParaRPr lang="en-US">
              <a:ea typeface="+mn-lt"/>
              <a:cs typeface="+mn-lt"/>
            </a:endParaRPr>
          </a:p>
          <a:p>
            <a:endParaRPr lang="en-US" dirty="0">
              <a:cs typeface="Calibri" panose="020F0502020204030204"/>
            </a:endParaRPr>
          </a:p>
        </p:txBody>
      </p:sp>
      <p:sp>
        <p:nvSpPr>
          <p:cNvPr id="5" name="TextBox 4">
            <a:extLst>
              <a:ext uri="{FF2B5EF4-FFF2-40B4-BE49-F238E27FC236}">
                <a16:creationId xmlns:a16="http://schemas.microsoft.com/office/drawing/2014/main" id="{F53F98B4-75DD-4BC9-91D2-A8DD4411F9F1}"/>
              </a:ext>
            </a:extLst>
          </p:cNvPr>
          <p:cNvSpPr txBox="1"/>
          <p:nvPr/>
        </p:nvSpPr>
        <p:spPr>
          <a:xfrm>
            <a:off x="7597774" y="2107810"/>
            <a:ext cx="27432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t>Table 2</a:t>
            </a:r>
          </a:p>
        </p:txBody>
      </p:sp>
      <p:sp>
        <p:nvSpPr>
          <p:cNvPr id="6" name="TextBox 5">
            <a:extLst>
              <a:ext uri="{FF2B5EF4-FFF2-40B4-BE49-F238E27FC236}">
                <a16:creationId xmlns:a16="http://schemas.microsoft.com/office/drawing/2014/main" id="{A351C723-43F2-4643-B273-FA41F66E243A}"/>
              </a:ext>
            </a:extLst>
          </p:cNvPr>
          <p:cNvSpPr txBox="1"/>
          <p:nvPr/>
        </p:nvSpPr>
        <p:spPr>
          <a:xfrm>
            <a:off x="2250128" y="2104746"/>
            <a:ext cx="27432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t>Table 1</a:t>
            </a:r>
          </a:p>
        </p:txBody>
      </p:sp>
    </p:spTree>
    <p:extLst>
      <p:ext uri="{BB962C8B-B14F-4D97-AF65-F5344CB8AC3E}">
        <p14:creationId xmlns:p14="http://schemas.microsoft.com/office/powerpoint/2010/main" val="1026820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56A03-B578-4A43-BCD4-F1E216D4D47B}"/>
              </a:ext>
            </a:extLst>
          </p:cNvPr>
          <p:cNvSpPr>
            <a:spLocks noGrp="1"/>
          </p:cNvSpPr>
          <p:nvPr>
            <p:ph type="title"/>
          </p:nvPr>
        </p:nvSpPr>
        <p:spPr/>
        <p:txBody>
          <a:bodyPr>
            <a:normAutofit/>
          </a:bodyPr>
          <a:lstStyle/>
          <a:p>
            <a:r>
              <a:rPr lang="en-US" sz="5200" dirty="0">
                <a:cs typeface="Calibri Light"/>
              </a:rPr>
              <a:t>Table 1</a:t>
            </a:r>
            <a:endParaRPr lang="en-US" sz="5200" dirty="0"/>
          </a:p>
        </p:txBody>
      </p:sp>
      <p:sp>
        <p:nvSpPr>
          <p:cNvPr id="6" name="TextBox 5">
            <a:extLst>
              <a:ext uri="{FF2B5EF4-FFF2-40B4-BE49-F238E27FC236}">
                <a16:creationId xmlns:a16="http://schemas.microsoft.com/office/drawing/2014/main" id="{58C09B2E-E4E5-49BE-8D79-C96A1E62F861}"/>
              </a:ext>
            </a:extLst>
          </p:cNvPr>
          <p:cNvSpPr txBox="1"/>
          <p:nvPr/>
        </p:nvSpPr>
        <p:spPr>
          <a:xfrm>
            <a:off x="353484" y="5348817"/>
            <a:ext cx="11370790"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200">
              <a:cs typeface="Calibri"/>
            </a:endParaRPr>
          </a:p>
          <a:p>
            <a:endParaRPr lang="en-US" sz="1200">
              <a:cs typeface="Calibri"/>
            </a:endParaRPr>
          </a:p>
          <a:p>
            <a:endParaRPr lang="en-US">
              <a:latin typeface="Segoe UI"/>
              <a:cs typeface="Segoe UI"/>
            </a:endParaRPr>
          </a:p>
          <a:p>
            <a:r>
              <a:rPr lang="en-US" sz="1200">
                <a:cs typeface="Segoe UI"/>
              </a:rPr>
              <a:t>Descriptive Statistics for Child Demographics, Daily Activities, and Cortisol (</a:t>
            </a:r>
            <a:r>
              <a:rPr lang="en-US" sz="1200" i="1">
                <a:cs typeface="Segoe UI"/>
              </a:rPr>
              <a:t>N</a:t>
            </a:r>
            <a:r>
              <a:rPr lang="en-US" sz="1200">
                <a:cs typeface="Segoe UI"/>
              </a:rPr>
              <a:t>=139)</a:t>
            </a:r>
            <a:r>
              <a:rPr lang="en-US" sz="1200">
                <a:cs typeface="Calibri"/>
              </a:rPr>
              <a:t> </a:t>
            </a:r>
          </a:p>
          <a:p>
            <a:r>
              <a:rPr lang="en-US" sz="800" i="1">
                <a:cs typeface="Segoe UI"/>
              </a:rPr>
              <a:t>Note.</a:t>
            </a:r>
            <a:r>
              <a:rPr lang="en-US" sz="800">
                <a:cs typeface="Segoe UI"/>
              </a:rPr>
              <a:t> Child age is coded in months. Child sex and race/ethnicity are coded dichotomously (1 = </a:t>
            </a:r>
            <a:r>
              <a:rPr lang="en-US" sz="800" i="1">
                <a:cs typeface="Segoe UI"/>
              </a:rPr>
              <a:t>male </a:t>
            </a:r>
            <a:r>
              <a:rPr lang="en-US" sz="800">
                <a:cs typeface="Segoe UI"/>
              </a:rPr>
              <a:t>and </a:t>
            </a:r>
            <a:r>
              <a:rPr lang="en-US" sz="800" i="1">
                <a:cs typeface="Segoe UI"/>
              </a:rPr>
              <a:t>minority group member, </a:t>
            </a:r>
            <a:r>
              <a:rPr lang="en-US" sz="800">
                <a:cs typeface="Segoe UI"/>
              </a:rPr>
              <a:t>respectively). Family income represents the income-to-needs ratio based on federal guidelines. Cortisol is measured in  micrograms per deciliter (</a:t>
            </a:r>
            <a:r>
              <a:rPr lang="en-US" sz="800" i="1">
                <a:cs typeface="Segoe UI"/>
              </a:rPr>
              <a:t>μg/dL</a:t>
            </a:r>
            <a:r>
              <a:rPr lang="en-US" sz="800">
                <a:cs typeface="Segoe UI"/>
              </a:rPr>
              <a:t>).</a:t>
            </a:r>
            <a:r>
              <a:rPr lang="en-US" sz="800">
                <a:cs typeface="Calibri"/>
              </a:rPr>
              <a:t> </a:t>
            </a:r>
          </a:p>
          <a:p>
            <a:r>
              <a:rPr lang="en-US" sz="800">
                <a:cs typeface="Segoe UI"/>
              </a:rPr>
              <a:t>*</a:t>
            </a:r>
            <a:r>
              <a:rPr lang="en-US" sz="800" i="1">
                <a:cs typeface="Segoe UI"/>
              </a:rPr>
              <a:t>p</a:t>
            </a:r>
            <a:r>
              <a:rPr lang="en-US" sz="800">
                <a:cs typeface="Segoe UI"/>
              </a:rPr>
              <a:t> &lt; .05, **</a:t>
            </a:r>
            <a:r>
              <a:rPr lang="en-US" sz="800" i="1">
                <a:cs typeface="Segoe UI"/>
              </a:rPr>
              <a:t>p </a:t>
            </a:r>
            <a:r>
              <a:rPr lang="en-US" sz="800">
                <a:cs typeface="Segoe UI"/>
              </a:rPr>
              <a:t>&lt; .01.  </a:t>
            </a:r>
            <a:r>
              <a:rPr lang="en-US" sz="800">
                <a:cs typeface="Calibri"/>
              </a:rPr>
              <a:t> </a:t>
            </a:r>
          </a:p>
          <a:p>
            <a:endParaRPr lang="en-US" sz="1200">
              <a:cs typeface="Calibri"/>
            </a:endParaRPr>
          </a:p>
          <a:p>
            <a:endParaRPr lang="en-US" sz="1200">
              <a:cs typeface="Calibri"/>
            </a:endParaRPr>
          </a:p>
          <a:p>
            <a:endParaRPr lang="en-US"/>
          </a:p>
        </p:txBody>
      </p:sp>
      <p:graphicFrame>
        <p:nvGraphicFramePr>
          <p:cNvPr id="8" name="Content Placeholder 7">
            <a:extLst>
              <a:ext uri="{FF2B5EF4-FFF2-40B4-BE49-F238E27FC236}">
                <a16:creationId xmlns:a16="http://schemas.microsoft.com/office/drawing/2014/main" id="{F3D4ED66-0A74-4786-BF90-18F99756D756}"/>
              </a:ext>
            </a:extLst>
          </p:cNvPr>
          <p:cNvGraphicFramePr>
            <a:graphicFrameLocks noGrp="1"/>
          </p:cNvGraphicFramePr>
          <p:nvPr>
            <p:ph idx="1"/>
            <p:extLst>
              <p:ext uri="{D42A27DB-BD31-4B8C-83A1-F6EECF244321}">
                <p14:modId xmlns:p14="http://schemas.microsoft.com/office/powerpoint/2010/main" val="2681701268"/>
              </p:ext>
            </p:extLst>
          </p:nvPr>
        </p:nvGraphicFramePr>
        <p:xfrm>
          <a:off x="146635" y="1864894"/>
          <a:ext cx="11977754" cy="4126575"/>
        </p:xfrm>
        <a:graphic>
          <a:graphicData uri="http://schemas.openxmlformats.org/drawingml/2006/table">
            <a:tbl>
              <a:tblPr firstRow="1" bandRow="1">
                <a:tableStyleId>{5C22544A-7EE6-4342-B048-85BDC9FD1C3A}</a:tableStyleId>
              </a:tblPr>
              <a:tblGrid>
                <a:gridCol w="1303420">
                  <a:extLst>
                    <a:ext uri="{9D8B030D-6E8A-4147-A177-3AD203B41FA5}">
                      <a16:colId xmlns:a16="http://schemas.microsoft.com/office/drawing/2014/main" val="1805518545"/>
                    </a:ext>
                  </a:extLst>
                </a:gridCol>
                <a:gridCol w="975165">
                  <a:extLst>
                    <a:ext uri="{9D8B030D-6E8A-4147-A177-3AD203B41FA5}">
                      <a16:colId xmlns:a16="http://schemas.microsoft.com/office/drawing/2014/main" val="265520935"/>
                    </a:ext>
                  </a:extLst>
                </a:gridCol>
                <a:gridCol w="858443">
                  <a:extLst>
                    <a:ext uri="{9D8B030D-6E8A-4147-A177-3AD203B41FA5}">
                      <a16:colId xmlns:a16="http://schemas.microsoft.com/office/drawing/2014/main" val="3729494409"/>
                    </a:ext>
                  </a:extLst>
                </a:gridCol>
                <a:gridCol w="969628">
                  <a:extLst>
                    <a:ext uri="{9D8B030D-6E8A-4147-A177-3AD203B41FA5}">
                      <a16:colId xmlns:a16="http://schemas.microsoft.com/office/drawing/2014/main" val="1109495659"/>
                    </a:ext>
                  </a:extLst>
                </a:gridCol>
                <a:gridCol w="969628">
                  <a:extLst>
                    <a:ext uri="{9D8B030D-6E8A-4147-A177-3AD203B41FA5}">
                      <a16:colId xmlns:a16="http://schemas.microsoft.com/office/drawing/2014/main" val="3783664195"/>
                    </a:ext>
                  </a:extLst>
                </a:gridCol>
                <a:gridCol w="969628">
                  <a:extLst>
                    <a:ext uri="{9D8B030D-6E8A-4147-A177-3AD203B41FA5}">
                      <a16:colId xmlns:a16="http://schemas.microsoft.com/office/drawing/2014/main" val="2177579697"/>
                    </a:ext>
                  </a:extLst>
                </a:gridCol>
                <a:gridCol w="969628">
                  <a:extLst>
                    <a:ext uri="{9D8B030D-6E8A-4147-A177-3AD203B41FA5}">
                      <a16:colId xmlns:a16="http://schemas.microsoft.com/office/drawing/2014/main" val="2005355393"/>
                    </a:ext>
                  </a:extLst>
                </a:gridCol>
                <a:gridCol w="969628">
                  <a:extLst>
                    <a:ext uri="{9D8B030D-6E8A-4147-A177-3AD203B41FA5}">
                      <a16:colId xmlns:a16="http://schemas.microsoft.com/office/drawing/2014/main" val="4222415473"/>
                    </a:ext>
                  </a:extLst>
                </a:gridCol>
                <a:gridCol w="969628">
                  <a:extLst>
                    <a:ext uri="{9D8B030D-6E8A-4147-A177-3AD203B41FA5}">
                      <a16:colId xmlns:a16="http://schemas.microsoft.com/office/drawing/2014/main" val="689618099"/>
                    </a:ext>
                  </a:extLst>
                </a:gridCol>
                <a:gridCol w="969628">
                  <a:extLst>
                    <a:ext uri="{9D8B030D-6E8A-4147-A177-3AD203B41FA5}">
                      <a16:colId xmlns:a16="http://schemas.microsoft.com/office/drawing/2014/main" val="467328211"/>
                    </a:ext>
                  </a:extLst>
                </a:gridCol>
                <a:gridCol w="1165559">
                  <a:extLst>
                    <a:ext uri="{9D8B030D-6E8A-4147-A177-3AD203B41FA5}">
                      <a16:colId xmlns:a16="http://schemas.microsoft.com/office/drawing/2014/main" val="2850279832"/>
                    </a:ext>
                  </a:extLst>
                </a:gridCol>
                <a:gridCol w="887771">
                  <a:extLst>
                    <a:ext uri="{9D8B030D-6E8A-4147-A177-3AD203B41FA5}">
                      <a16:colId xmlns:a16="http://schemas.microsoft.com/office/drawing/2014/main" val="2256728500"/>
                    </a:ext>
                  </a:extLst>
                </a:gridCol>
              </a:tblGrid>
              <a:tr h="299620">
                <a:tc>
                  <a:txBody>
                    <a:bodyPr/>
                    <a:lstStyle/>
                    <a:p>
                      <a:pPr rtl="0" fontAlgn="base"/>
                      <a:r>
                        <a:rPr lang="en-US" sz="1000" b="1" dirty="0">
                          <a:effectLst/>
                        </a:rPr>
                        <a:t>Variables  </a:t>
                      </a:r>
                    </a:p>
                  </a:txBody>
                  <a:tcPr/>
                </a:tc>
                <a:tc>
                  <a:txBody>
                    <a:bodyPr/>
                    <a:lstStyle/>
                    <a:p>
                      <a:pPr algn="ctr" rtl="0" fontAlgn="base"/>
                      <a:r>
                        <a:rPr lang="en-US" sz="1000" b="1" dirty="0">
                          <a:effectLst/>
                        </a:rPr>
                        <a:t>1  </a:t>
                      </a:r>
                    </a:p>
                  </a:txBody>
                  <a:tcPr/>
                </a:tc>
                <a:tc>
                  <a:txBody>
                    <a:bodyPr/>
                    <a:lstStyle/>
                    <a:p>
                      <a:pPr algn="ctr" rtl="0" fontAlgn="base"/>
                      <a:r>
                        <a:rPr lang="en-US" sz="1000" b="1" dirty="0">
                          <a:effectLst/>
                        </a:rPr>
                        <a:t>2  </a:t>
                      </a:r>
                    </a:p>
                  </a:txBody>
                  <a:tcPr/>
                </a:tc>
                <a:tc>
                  <a:txBody>
                    <a:bodyPr/>
                    <a:lstStyle/>
                    <a:p>
                      <a:pPr algn="ctr" rtl="0" fontAlgn="base"/>
                      <a:r>
                        <a:rPr lang="en-US" sz="1000" b="1" dirty="0">
                          <a:effectLst/>
                        </a:rPr>
                        <a:t>3  </a:t>
                      </a:r>
                    </a:p>
                  </a:txBody>
                  <a:tcPr/>
                </a:tc>
                <a:tc>
                  <a:txBody>
                    <a:bodyPr/>
                    <a:lstStyle/>
                    <a:p>
                      <a:pPr algn="ctr" rtl="0" fontAlgn="base"/>
                      <a:r>
                        <a:rPr lang="en-US" sz="1000" b="1" dirty="0">
                          <a:effectLst/>
                        </a:rPr>
                        <a:t>4  </a:t>
                      </a:r>
                    </a:p>
                  </a:txBody>
                  <a:tcPr/>
                </a:tc>
                <a:tc>
                  <a:txBody>
                    <a:bodyPr/>
                    <a:lstStyle/>
                    <a:p>
                      <a:pPr algn="ctr" rtl="0" fontAlgn="base"/>
                      <a:r>
                        <a:rPr lang="en-US" sz="1000" b="1" dirty="0">
                          <a:effectLst/>
                        </a:rPr>
                        <a:t>5  </a:t>
                      </a:r>
                    </a:p>
                  </a:txBody>
                  <a:tcPr/>
                </a:tc>
                <a:tc>
                  <a:txBody>
                    <a:bodyPr/>
                    <a:lstStyle/>
                    <a:p>
                      <a:pPr algn="ctr" rtl="0" fontAlgn="base"/>
                      <a:r>
                        <a:rPr lang="en-US" sz="1000" b="1" dirty="0">
                          <a:effectLst/>
                        </a:rPr>
                        <a:t>6  </a:t>
                      </a:r>
                    </a:p>
                  </a:txBody>
                  <a:tcPr/>
                </a:tc>
                <a:tc>
                  <a:txBody>
                    <a:bodyPr/>
                    <a:lstStyle/>
                    <a:p>
                      <a:pPr algn="ctr" rtl="0" fontAlgn="base"/>
                      <a:r>
                        <a:rPr lang="en-US" sz="1000" b="1" dirty="0">
                          <a:effectLst/>
                        </a:rPr>
                        <a:t>7  </a:t>
                      </a:r>
                    </a:p>
                  </a:txBody>
                  <a:tcPr/>
                </a:tc>
                <a:tc>
                  <a:txBody>
                    <a:bodyPr/>
                    <a:lstStyle/>
                    <a:p>
                      <a:pPr algn="ctr" rtl="0" fontAlgn="base"/>
                      <a:r>
                        <a:rPr lang="en-US" sz="1000" b="1" dirty="0">
                          <a:effectLst/>
                        </a:rPr>
                        <a:t>8  </a:t>
                      </a:r>
                    </a:p>
                  </a:txBody>
                  <a:tcPr/>
                </a:tc>
                <a:tc>
                  <a:txBody>
                    <a:bodyPr/>
                    <a:lstStyle/>
                    <a:p>
                      <a:pPr algn="ctr" rtl="0" fontAlgn="base"/>
                      <a:r>
                        <a:rPr lang="en-US" sz="1000" b="1" dirty="0">
                          <a:effectLst/>
                        </a:rPr>
                        <a:t>9  </a:t>
                      </a:r>
                    </a:p>
                  </a:txBody>
                  <a:tcPr/>
                </a:tc>
                <a:tc>
                  <a:txBody>
                    <a:bodyPr/>
                    <a:lstStyle/>
                    <a:p>
                      <a:pPr algn="ctr" rtl="0" fontAlgn="base"/>
                      <a:r>
                        <a:rPr lang="en-US" sz="1000" b="1" dirty="0">
                          <a:effectLst/>
                        </a:rPr>
                        <a:t>10  </a:t>
                      </a:r>
                    </a:p>
                  </a:txBody>
                  <a:tcPr/>
                </a:tc>
                <a:tc>
                  <a:txBody>
                    <a:bodyPr/>
                    <a:lstStyle/>
                    <a:p>
                      <a:pPr algn="ctr" rtl="0" fontAlgn="base"/>
                      <a:r>
                        <a:rPr lang="en-US" sz="1000" b="1" dirty="0">
                          <a:effectLst/>
                        </a:rPr>
                        <a:t>11  </a:t>
                      </a:r>
                    </a:p>
                  </a:txBody>
                  <a:tcPr/>
                </a:tc>
                <a:extLst>
                  <a:ext uri="{0D108BD9-81ED-4DB2-BD59-A6C34878D82A}">
                    <a16:rowId xmlns:a16="http://schemas.microsoft.com/office/drawing/2014/main" val="219398742"/>
                  </a:ext>
                </a:extLst>
              </a:tr>
              <a:tr h="354095">
                <a:tc>
                  <a:txBody>
                    <a:bodyPr/>
                    <a:lstStyle/>
                    <a:p>
                      <a:pPr rtl="0" fontAlgn="base"/>
                      <a:r>
                        <a:rPr lang="en-US" sz="1000" b="1" dirty="0">
                          <a:effectLst/>
                        </a:rPr>
                        <a:t>1. Age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52435951"/>
                  </a:ext>
                </a:extLst>
              </a:tr>
              <a:tr h="354095">
                <a:tc>
                  <a:txBody>
                    <a:bodyPr/>
                    <a:lstStyle/>
                    <a:p>
                      <a:pPr rtl="0" fontAlgn="base"/>
                      <a:r>
                        <a:rPr lang="en-US" sz="1000" b="1" dirty="0">
                          <a:effectLst/>
                        </a:rPr>
                        <a:t>2. Sex  </a:t>
                      </a:r>
                    </a:p>
                  </a:txBody>
                  <a:tcPr/>
                </a:tc>
                <a:tc>
                  <a:txBody>
                    <a:bodyPr/>
                    <a:lstStyle/>
                    <a:p>
                      <a:pPr algn="ctr" rtl="0" fontAlgn="base"/>
                      <a:r>
                        <a:rPr lang="en-US" sz="1000" b="1" dirty="0">
                          <a:effectLst/>
                        </a:rPr>
                        <a:t>-.029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2727692686"/>
                  </a:ext>
                </a:extLst>
              </a:tr>
              <a:tr h="367715">
                <a:tc>
                  <a:txBody>
                    <a:bodyPr/>
                    <a:lstStyle/>
                    <a:p>
                      <a:pPr rtl="0" fontAlgn="base"/>
                      <a:r>
                        <a:rPr lang="en-US" sz="1000" b="1" dirty="0">
                          <a:effectLst/>
                        </a:rPr>
                        <a:t>3. Race/ethnicity  </a:t>
                      </a:r>
                    </a:p>
                  </a:txBody>
                  <a:tcPr/>
                </a:tc>
                <a:tc>
                  <a:txBody>
                    <a:bodyPr/>
                    <a:lstStyle/>
                    <a:p>
                      <a:pPr algn="ctr" rtl="0" fontAlgn="base"/>
                      <a:r>
                        <a:rPr lang="en-US" sz="1000" b="1" dirty="0">
                          <a:effectLst/>
                        </a:rPr>
                        <a:t>.002  </a:t>
                      </a:r>
                    </a:p>
                  </a:txBody>
                  <a:tcPr/>
                </a:tc>
                <a:tc>
                  <a:txBody>
                    <a:bodyPr/>
                    <a:lstStyle/>
                    <a:p>
                      <a:pPr algn="ctr" rtl="0" fontAlgn="base"/>
                      <a:r>
                        <a:rPr lang="en-US" sz="1000" b="1" dirty="0">
                          <a:effectLst/>
                        </a:rPr>
                        <a:t>.149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67908353"/>
                  </a:ext>
                </a:extLst>
              </a:tr>
              <a:tr h="367715">
                <a:tc>
                  <a:txBody>
                    <a:bodyPr/>
                    <a:lstStyle/>
                    <a:p>
                      <a:pPr rtl="0" fontAlgn="base"/>
                      <a:r>
                        <a:rPr lang="en-US" sz="1000" b="1" dirty="0">
                          <a:effectLst/>
                        </a:rPr>
                        <a:t>4. Family income  </a:t>
                      </a:r>
                    </a:p>
                  </a:txBody>
                  <a:tcPr/>
                </a:tc>
                <a:tc>
                  <a:txBody>
                    <a:bodyPr/>
                    <a:lstStyle/>
                    <a:p>
                      <a:pPr algn="ctr" rtl="0" fontAlgn="base"/>
                      <a:r>
                        <a:rPr lang="en-US" sz="1000" b="1" dirty="0">
                          <a:effectLst/>
                        </a:rPr>
                        <a:t>-.007  </a:t>
                      </a:r>
                    </a:p>
                  </a:txBody>
                  <a:tcPr/>
                </a:tc>
                <a:tc>
                  <a:txBody>
                    <a:bodyPr/>
                    <a:lstStyle/>
                    <a:p>
                      <a:pPr algn="ctr" rtl="0" fontAlgn="base"/>
                      <a:r>
                        <a:rPr lang="en-US" sz="1000" b="1" dirty="0">
                          <a:effectLst/>
                        </a:rPr>
                        <a:t>-.137  </a:t>
                      </a:r>
                    </a:p>
                  </a:txBody>
                  <a:tcPr/>
                </a:tc>
                <a:tc>
                  <a:txBody>
                    <a:bodyPr/>
                    <a:lstStyle/>
                    <a:p>
                      <a:pPr algn="ctr" rtl="0" fontAlgn="base"/>
                      <a:r>
                        <a:rPr lang="en-US" sz="1000" b="1" dirty="0">
                          <a:effectLst/>
                        </a:rPr>
                        <a:t>.175*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1809804476"/>
                  </a:ext>
                </a:extLst>
              </a:tr>
              <a:tr h="354095">
                <a:tc>
                  <a:txBody>
                    <a:bodyPr/>
                    <a:lstStyle/>
                    <a:p>
                      <a:pPr rtl="0" fontAlgn="base"/>
                      <a:r>
                        <a:rPr lang="en-US" sz="1000" b="1" dirty="0">
                          <a:effectLst/>
                        </a:rPr>
                        <a:t>5. Chores  </a:t>
                      </a:r>
                    </a:p>
                  </a:txBody>
                  <a:tcPr/>
                </a:tc>
                <a:tc>
                  <a:txBody>
                    <a:bodyPr/>
                    <a:lstStyle/>
                    <a:p>
                      <a:pPr algn="ctr" rtl="0" fontAlgn="base"/>
                      <a:r>
                        <a:rPr lang="en-US" sz="1000" b="1" dirty="0">
                          <a:effectLst/>
                        </a:rPr>
                        <a:t>-.154  </a:t>
                      </a:r>
                    </a:p>
                  </a:txBody>
                  <a:tcPr/>
                </a:tc>
                <a:tc>
                  <a:txBody>
                    <a:bodyPr/>
                    <a:lstStyle/>
                    <a:p>
                      <a:pPr algn="ctr" rtl="0" fontAlgn="base"/>
                      <a:r>
                        <a:rPr lang="en-US" sz="1000" b="1" dirty="0">
                          <a:effectLst/>
                        </a:rPr>
                        <a:t>-.193  </a:t>
                      </a:r>
                    </a:p>
                  </a:txBody>
                  <a:tcPr/>
                </a:tc>
                <a:tc>
                  <a:txBody>
                    <a:bodyPr/>
                    <a:lstStyle/>
                    <a:p>
                      <a:pPr algn="ctr" rtl="0" fontAlgn="base"/>
                      <a:r>
                        <a:rPr lang="en-US" sz="1000" b="1" dirty="0">
                          <a:effectLst/>
                        </a:rPr>
                        <a:t>-.202  </a:t>
                      </a:r>
                    </a:p>
                  </a:txBody>
                  <a:tcPr/>
                </a:tc>
                <a:tc>
                  <a:txBody>
                    <a:bodyPr/>
                    <a:lstStyle/>
                    <a:p>
                      <a:pPr algn="ctr" rtl="0" fontAlgn="base"/>
                      <a:r>
                        <a:rPr lang="en-US" sz="1000" b="1" dirty="0">
                          <a:effectLst/>
                        </a:rPr>
                        <a:t>-.098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1456877916"/>
                  </a:ext>
                </a:extLst>
              </a:tr>
              <a:tr h="354095">
                <a:tc>
                  <a:txBody>
                    <a:bodyPr/>
                    <a:lstStyle/>
                    <a:p>
                      <a:pPr rtl="0" fontAlgn="base"/>
                      <a:r>
                        <a:rPr lang="en-US" sz="1000" b="1" dirty="0">
                          <a:effectLst/>
                        </a:rPr>
                        <a:t>6. Leisure  </a:t>
                      </a:r>
                    </a:p>
                  </a:txBody>
                  <a:tcPr/>
                </a:tc>
                <a:tc>
                  <a:txBody>
                    <a:bodyPr/>
                    <a:lstStyle/>
                    <a:p>
                      <a:pPr algn="ctr" rtl="0" fontAlgn="base"/>
                      <a:r>
                        <a:rPr lang="en-US" sz="1000" b="1" dirty="0">
                          <a:effectLst/>
                        </a:rPr>
                        <a:t>-.016  </a:t>
                      </a:r>
                    </a:p>
                  </a:txBody>
                  <a:tcPr/>
                </a:tc>
                <a:tc>
                  <a:txBody>
                    <a:bodyPr/>
                    <a:lstStyle/>
                    <a:p>
                      <a:pPr algn="ctr" rtl="0" fontAlgn="base"/>
                      <a:r>
                        <a:rPr lang="en-US" sz="1000" b="1" dirty="0">
                          <a:effectLst/>
                        </a:rPr>
                        <a:t>.092  </a:t>
                      </a:r>
                    </a:p>
                  </a:txBody>
                  <a:tcPr/>
                </a:tc>
                <a:tc>
                  <a:txBody>
                    <a:bodyPr/>
                    <a:lstStyle/>
                    <a:p>
                      <a:pPr algn="ctr" rtl="0" fontAlgn="base"/>
                      <a:r>
                        <a:rPr lang="en-US" sz="1000" b="1" dirty="0">
                          <a:effectLst/>
                        </a:rPr>
                        <a:t>.126  </a:t>
                      </a:r>
                    </a:p>
                  </a:txBody>
                  <a:tcPr/>
                </a:tc>
                <a:tc>
                  <a:txBody>
                    <a:bodyPr/>
                    <a:lstStyle/>
                    <a:p>
                      <a:pPr algn="ctr" rtl="0" fontAlgn="base"/>
                      <a:r>
                        <a:rPr lang="en-US" sz="1000" b="1" dirty="0">
                          <a:effectLst/>
                        </a:rPr>
                        <a:t>.04  </a:t>
                      </a:r>
                    </a:p>
                  </a:txBody>
                  <a:tcPr/>
                </a:tc>
                <a:tc>
                  <a:txBody>
                    <a:bodyPr/>
                    <a:lstStyle/>
                    <a:p>
                      <a:pPr algn="ctr" rtl="0" fontAlgn="base"/>
                      <a:r>
                        <a:rPr lang="en-US" sz="1000" b="1" dirty="0">
                          <a:effectLst/>
                        </a:rPr>
                        <a:t>-.539**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2620537697"/>
                  </a:ext>
                </a:extLst>
              </a:tr>
              <a:tr h="367715">
                <a:tc>
                  <a:txBody>
                    <a:bodyPr/>
                    <a:lstStyle/>
                    <a:p>
                      <a:pPr rtl="0" fontAlgn="base"/>
                      <a:r>
                        <a:rPr lang="en-US" sz="1000" b="1" dirty="0">
                          <a:effectLst/>
                        </a:rPr>
                        <a:t>7. Socializing  </a:t>
                      </a:r>
                    </a:p>
                  </a:txBody>
                  <a:tcPr/>
                </a:tc>
                <a:tc>
                  <a:txBody>
                    <a:bodyPr/>
                    <a:lstStyle/>
                    <a:p>
                      <a:pPr algn="ctr" rtl="0" fontAlgn="base"/>
                      <a:r>
                        <a:rPr lang="en-US" sz="1000" b="1" dirty="0">
                          <a:effectLst/>
                        </a:rPr>
                        <a:t>.004  </a:t>
                      </a:r>
                    </a:p>
                  </a:txBody>
                  <a:tcPr/>
                </a:tc>
                <a:tc>
                  <a:txBody>
                    <a:bodyPr/>
                    <a:lstStyle/>
                    <a:p>
                      <a:pPr algn="ctr" rtl="0" fontAlgn="base"/>
                      <a:r>
                        <a:rPr lang="en-US" sz="1000" b="1" dirty="0">
                          <a:effectLst/>
                        </a:rPr>
                        <a:t>.027  </a:t>
                      </a:r>
                    </a:p>
                  </a:txBody>
                  <a:tcPr/>
                </a:tc>
                <a:tc>
                  <a:txBody>
                    <a:bodyPr/>
                    <a:lstStyle/>
                    <a:p>
                      <a:pPr algn="ctr" rtl="0" fontAlgn="base"/>
                      <a:r>
                        <a:rPr lang="en-US" sz="1000" b="1" dirty="0">
                          <a:effectLst/>
                        </a:rPr>
                        <a:t>-.06  </a:t>
                      </a:r>
                    </a:p>
                  </a:txBody>
                  <a:tcPr/>
                </a:tc>
                <a:tc>
                  <a:txBody>
                    <a:bodyPr/>
                    <a:lstStyle/>
                    <a:p>
                      <a:pPr algn="ctr" rtl="0" fontAlgn="base"/>
                      <a:r>
                        <a:rPr lang="en-US" sz="1000" b="1" dirty="0">
                          <a:effectLst/>
                        </a:rPr>
                        <a:t>-.034  </a:t>
                      </a:r>
                    </a:p>
                  </a:txBody>
                  <a:tcPr/>
                </a:tc>
                <a:tc>
                  <a:txBody>
                    <a:bodyPr/>
                    <a:lstStyle/>
                    <a:p>
                      <a:pPr algn="ctr" rtl="0" fontAlgn="base"/>
                      <a:r>
                        <a:rPr lang="en-US" sz="1000" b="1" dirty="0">
                          <a:effectLst/>
                        </a:rPr>
                        <a:t>-.123  </a:t>
                      </a:r>
                    </a:p>
                  </a:txBody>
                  <a:tcPr/>
                </a:tc>
                <a:tc>
                  <a:txBody>
                    <a:bodyPr/>
                    <a:lstStyle/>
                    <a:p>
                      <a:pPr algn="ctr" rtl="0" fontAlgn="base"/>
                      <a:r>
                        <a:rPr lang="en-US" sz="1000" b="1" dirty="0">
                          <a:effectLst/>
                        </a:rPr>
                        <a:t>.108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1345947389"/>
                  </a:ext>
                </a:extLst>
              </a:tr>
              <a:tr h="354095">
                <a:tc>
                  <a:txBody>
                    <a:bodyPr/>
                    <a:lstStyle/>
                    <a:p>
                      <a:pPr rtl="0" fontAlgn="base"/>
                      <a:r>
                        <a:rPr lang="en-US" sz="1000" b="1" dirty="0">
                          <a:effectLst/>
                        </a:rPr>
                        <a:t>8. Learning  </a:t>
                      </a:r>
                    </a:p>
                  </a:txBody>
                  <a:tcPr/>
                </a:tc>
                <a:tc>
                  <a:txBody>
                    <a:bodyPr/>
                    <a:lstStyle/>
                    <a:p>
                      <a:pPr algn="ctr" rtl="0" fontAlgn="base"/>
                      <a:r>
                        <a:rPr lang="en-US" sz="1000" b="1" dirty="0">
                          <a:effectLst/>
                        </a:rPr>
                        <a:t>.074  </a:t>
                      </a:r>
                    </a:p>
                  </a:txBody>
                  <a:tcPr/>
                </a:tc>
                <a:tc>
                  <a:txBody>
                    <a:bodyPr/>
                    <a:lstStyle/>
                    <a:p>
                      <a:pPr algn="ctr" rtl="0" fontAlgn="base"/>
                      <a:r>
                        <a:rPr lang="en-US" sz="1000" b="1" dirty="0">
                          <a:effectLst/>
                        </a:rPr>
                        <a:t>.049  </a:t>
                      </a:r>
                    </a:p>
                  </a:txBody>
                  <a:tcPr/>
                </a:tc>
                <a:tc>
                  <a:txBody>
                    <a:bodyPr/>
                    <a:lstStyle/>
                    <a:p>
                      <a:pPr algn="ctr" rtl="0" fontAlgn="base"/>
                      <a:r>
                        <a:rPr lang="en-US" sz="1000" b="1" dirty="0">
                          <a:effectLst/>
                        </a:rPr>
                        <a:t>.039  </a:t>
                      </a:r>
                    </a:p>
                  </a:txBody>
                  <a:tcPr/>
                </a:tc>
                <a:tc>
                  <a:txBody>
                    <a:bodyPr/>
                    <a:lstStyle/>
                    <a:p>
                      <a:pPr algn="ctr" rtl="0" fontAlgn="base"/>
                      <a:r>
                        <a:rPr lang="en-US" sz="1000" b="1" dirty="0">
                          <a:effectLst/>
                        </a:rPr>
                        <a:t>.036  </a:t>
                      </a:r>
                    </a:p>
                  </a:txBody>
                  <a:tcPr/>
                </a:tc>
                <a:tc>
                  <a:txBody>
                    <a:bodyPr/>
                    <a:lstStyle/>
                    <a:p>
                      <a:pPr algn="ctr" rtl="0" fontAlgn="base"/>
                      <a:r>
                        <a:rPr lang="en-US" sz="1000" b="1" dirty="0">
                          <a:effectLst/>
                        </a:rPr>
                        <a:t>.009  </a:t>
                      </a:r>
                    </a:p>
                  </a:txBody>
                  <a:tcPr/>
                </a:tc>
                <a:tc>
                  <a:txBody>
                    <a:bodyPr/>
                    <a:lstStyle/>
                    <a:p>
                      <a:pPr algn="ctr" rtl="0" fontAlgn="base"/>
                      <a:r>
                        <a:rPr lang="en-US" sz="1000" b="1" dirty="0">
                          <a:effectLst/>
                        </a:rPr>
                        <a:t>-.028  </a:t>
                      </a:r>
                    </a:p>
                  </a:txBody>
                  <a:tcPr/>
                </a:tc>
                <a:tc>
                  <a:txBody>
                    <a:bodyPr/>
                    <a:lstStyle/>
                    <a:p>
                      <a:pPr algn="ctr" rtl="0" fontAlgn="base"/>
                      <a:r>
                        <a:rPr lang="en-US" sz="1000" b="1" dirty="0">
                          <a:effectLst/>
                        </a:rPr>
                        <a:t>-.233*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2054735846"/>
                  </a:ext>
                </a:extLst>
              </a:tr>
              <a:tr h="354095">
                <a:tc>
                  <a:txBody>
                    <a:bodyPr/>
                    <a:lstStyle/>
                    <a:p>
                      <a:pPr rtl="0" fontAlgn="base"/>
                      <a:r>
                        <a:rPr lang="en-US" sz="1000" b="1" dirty="0">
                          <a:effectLst/>
                        </a:rPr>
                        <a:t>9. Playtime  </a:t>
                      </a:r>
                    </a:p>
                  </a:txBody>
                  <a:tcPr/>
                </a:tc>
                <a:tc>
                  <a:txBody>
                    <a:bodyPr/>
                    <a:lstStyle/>
                    <a:p>
                      <a:pPr algn="ctr" rtl="0" fontAlgn="base"/>
                      <a:r>
                        <a:rPr lang="en-US" sz="1000" b="1" dirty="0">
                          <a:effectLst/>
                        </a:rPr>
                        <a:t>-.168  </a:t>
                      </a:r>
                    </a:p>
                  </a:txBody>
                  <a:tcPr/>
                </a:tc>
                <a:tc>
                  <a:txBody>
                    <a:bodyPr/>
                    <a:lstStyle/>
                    <a:p>
                      <a:pPr algn="ctr" rtl="0" fontAlgn="base"/>
                      <a:r>
                        <a:rPr lang="en-US" sz="1000" b="1" dirty="0">
                          <a:effectLst/>
                        </a:rPr>
                        <a:t>.299**  </a:t>
                      </a:r>
                    </a:p>
                  </a:txBody>
                  <a:tcPr/>
                </a:tc>
                <a:tc>
                  <a:txBody>
                    <a:bodyPr/>
                    <a:lstStyle/>
                    <a:p>
                      <a:pPr algn="ctr" rtl="0" fontAlgn="base"/>
                      <a:r>
                        <a:rPr lang="en-US" sz="1000" b="1" dirty="0">
                          <a:effectLst/>
                        </a:rPr>
                        <a:t>-.078  </a:t>
                      </a:r>
                    </a:p>
                  </a:txBody>
                  <a:tcPr/>
                </a:tc>
                <a:tc>
                  <a:txBody>
                    <a:bodyPr/>
                    <a:lstStyle/>
                    <a:p>
                      <a:pPr algn="ctr" rtl="0" fontAlgn="base"/>
                      <a:r>
                        <a:rPr lang="en-US" sz="1000" b="1" dirty="0">
                          <a:effectLst/>
                        </a:rPr>
                        <a:t>-.226*  </a:t>
                      </a:r>
                    </a:p>
                  </a:txBody>
                  <a:tcPr/>
                </a:tc>
                <a:tc>
                  <a:txBody>
                    <a:bodyPr/>
                    <a:lstStyle/>
                    <a:p>
                      <a:pPr algn="ctr" rtl="0" fontAlgn="base"/>
                      <a:r>
                        <a:rPr lang="en-US" sz="1000" b="1" dirty="0">
                          <a:effectLst/>
                        </a:rPr>
                        <a:t>-.193  </a:t>
                      </a:r>
                    </a:p>
                  </a:txBody>
                  <a:tcPr/>
                </a:tc>
                <a:tc>
                  <a:txBody>
                    <a:bodyPr/>
                    <a:lstStyle/>
                    <a:p>
                      <a:pPr algn="ctr" rtl="0" fontAlgn="base"/>
                      <a:r>
                        <a:rPr lang="en-US" sz="1000" b="1" dirty="0">
                          <a:effectLst/>
                        </a:rPr>
                        <a:t>.038  </a:t>
                      </a:r>
                    </a:p>
                  </a:txBody>
                  <a:tcPr/>
                </a:tc>
                <a:tc>
                  <a:txBody>
                    <a:bodyPr/>
                    <a:lstStyle/>
                    <a:p>
                      <a:pPr algn="ctr" rtl="0" fontAlgn="base"/>
                      <a:r>
                        <a:rPr lang="en-US" sz="1000" b="1" dirty="0">
                          <a:effectLst/>
                        </a:rPr>
                        <a:t>.115  </a:t>
                      </a:r>
                    </a:p>
                  </a:txBody>
                  <a:tcPr/>
                </a:tc>
                <a:tc>
                  <a:txBody>
                    <a:bodyPr/>
                    <a:lstStyle/>
                    <a:p>
                      <a:pPr algn="ctr" rtl="0" fontAlgn="base"/>
                      <a:r>
                        <a:rPr lang="en-US" sz="1000" b="1" dirty="0">
                          <a:effectLst/>
                        </a:rPr>
                        <a:t>.042  </a:t>
                      </a:r>
                    </a:p>
                  </a:txBody>
                  <a:tcPr/>
                </a:tc>
                <a:tc>
                  <a:txBody>
                    <a:bodyPr/>
                    <a:lstStyle/>
                    <a:p>
                      <a:pPr algn="ctr" rtl="0" fontAlgn="base"/>
                      <a:r>
                        <a:rPr lang="en-US" sz="1000" b="1" dirty="0">
                          <a:effectLst/>
                        </a:rPr>
                        <a:t>−  </a:t>
                      </a:r>
                    </a:p>
                  </a:txBody>
                  <a:tcPr/>
                </a:tc>
                <a:tc>
                  <a:txBody>
                    <a:bodyPr/>
                    <a:lstStyle/>
                    <a:p>
                      <a:pPr rtl="0" fontAlgn="base"/>
                      <a:endParaRPr lang="en-US" sz="1000" b="1" dirty="0">
                        <a:effectLst/>
                        <a:latin typeface="Calibri"/>
                      </a:endParaRP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3462199874"/>
                  </a:ext>
                </a:extLst>
              </a:tr>
              <a:tr h="299620">
                <a:tc>
                  <a:txBody>
                    <a:bodyPr/>
                    <a:lstStyle/>
                    <a:p>
                      <a:pPr rtl="0" fontAlgn="base"/>
                      <a:r>
                        <a:rPr lang="en-US" sz="1000" b="1" dirty="0">
                          <a:effectLst/>
                        </a:rPr>
                        <a:t>10. Bedtime  </a:t>
                      </a:r>
                    </a:p>
                  </a:txBody>
                  <a:tcPr/>
                </a:tc>
                <a:tc>
                  <a:txBody>
                    <a:bodyPr/>
                    <a:lstStyle/>
                    <a:p>
                      <a:pPr algn="ctr" rtl="0" fontAlgn="base"/>
                      <a:r>
                        <a:rPr lang="en-US" sz="1000" b="1" dirty="0">
                          <a:effectLst/>
                        </a:rPr>
                        <a:t>.043  </a:t>
                      </a:r>
                    </a:p>
                  </a:txBody>
                  <a:tcPr/>
                </a:tc>
                <a:tc>
                  <a:txBody>
                    <a:bodyPr/>
                    <a:lstStyle/>
                    <a:p>
                      <a:pPr algn="ctr" rtl="0" fontAlgn="base"/>
                      <a:r>
                        <a:rPr lang="en-US" sz="1000" b="1" dirty="0">
                          <a:effectLst/>
                        </a:rPr>
                        <a:t>-.082  </a:t>
                      </a:r>
                    </a:p>
                  </a:txBody>
                  <a:tcPr/>
                </a:tc>
                <a:tc>
                  <a:txBody>
                    <a:bodyPr/>
                    <a:lstStyle/>
                    <a:p>
                      <a:pPr algn="ctr" rtl="0" fontAlgn="base"/>
                      <a:r>
                        <a:rPr lang="en-US" sz="1000" b="1" dirty="0">
                          <a:effectLst/>
                        </a:rPr>
                        <a:t>-.049  </a:t>
                      </a:r>
                    </a:p>
                  </a:txBody>
                  <a:tcPr/>
                </a:tc>
                <a:tc>
                  <a:txBody>
                    <a:bodyPr/>
                    <a:lstStyle/>
                    <a:p>
                      <a:pPr algn="ctr" rtl="0" fontAlgn="base"/>
                      <a:r>
                        <a:rPr lang="en-US" sz="1000" b="1" dirty="0">
                          <a:effectLst/>
                        </a:rPr>
                        <a:t>.047  </a:t>
                      </a:r>
                    </a:p>
                  </a:txBody>
                  <a:tcPr/>
                </a:tc>
                <a:tc>
                  <a:txBody>
                    <a:bodyPr/>
                    <a:lstStyle/>
                    <a:p>
                      <a:pPr algn="ctr" rtl="0" fontAlgn="base"/>
                      <a:r>
                        <a:rPr lang="en-US" sz="1000" b="1" dirty="0">
                          <a:effectLst/>
                        </a:rPr>
                        <a:t>-.329**  </a:t>
                      </a:r>
                    </a:p>
                  </a:txBody>
                  <a:tcPr/>
                </a:tc>
                <a:tc>
                  <a:txBody>
                    <a:bodyPr/>
                    <a:lstStyle/>
                    <a:p>
                      <a:pPr algn="ctr" rtl="0" fontAlgn="base"/>
                      <a:r>
                        <a:rPr lang="en-US" sz="1000" b="1" dirty="0">
                          <a:effectLst/>
                        </a:rPr>
                        <a:t>.027  </a:t>
                      </a:r>
                    </a:p>
                  </a:txBody>
                  <a:tcPr/>
                </a:tc>
                <a:tc>
                  <a:txBody>
                    <a:bodyPr/>
                    <a:lstStyle/>
                    <a:p>
                      <a:pPr algn="ctr" rtl="0" fontAlgn="base"/>
                      <a:r>
                        <a:rPr lang="en-US" sz="1000" b="1" dirty="0">
                          <a:effectLst/>
                        </a:rPr>
                        <a:t>.039  </a:t>
                      </a:r>
                    </a:p>
                  </a:txBody>
                  <a:tcPr/>
                </a:tc>
                <a:tc>
                  <a:txBody>
                    <a:bodyPr/>
                    <a:lstStyle/>
                    <a:p>
                      <a:pPr algn="ctr" rtl="0" fontAlgn="base"/>
                      <a:r>
                        <a:rPr lang="en-US" sz="1000" b="1" dirty="0">
                          <a:effectLst/>
                        </a:rPr>
                        <a:t>.053  </a:t>
                      </a:r>
                    </a:p>
                  </a:txBody>
                  <a:tcPr/>
                </a:tc>
                <a:tc>
                  <a:txBody>
                    <a:bodyPr/>
                    <a:lstStyle/>
                    <a:p>
                      <a:pPr algn="ctr" rtl="0" fontAlgn="base"/>
                      <a:r>
                        <a:rPr lang="en-US" sz="1000" b="1" dirty="0">
                          <a:effectLst/>
                        </a:rPr>
                        <a:t>-.04  </a:t>
                      </a:r>
                    </a:p>
                  </a:txBody>
                  <a:tcPr/>
                </a:tc>
                <a:tc>
                  <a:txBody>
                    <a:bodyPr/>
                    <a:lstStyle/>
                    <a:p>
                      <a:pPr algn="ctr" rtl="0" fontAlgn="base"/>
                      <a:r>
                        <a:rPr lang="en-US" sz="1000" b="1" dirty="0">
                          <a:effectLst/>
                        </a:rPr>
                        <a:t>−  </a:t>
                      </a: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99679192"/>
                  </a:ext>
                </a:extLst>
              </a:tr>
              <a:tr h="299620">
                <a:tc>
                  <a:txBody>
                    <a:bodyPr/>
                    <a:lstStyle/>
                    <a:p>
                      <a:pPr rtl="0" fontAlgn="base"/>
                      <a:r>
                        <a:rPr lang="en-US" sz="1000" b="1" dirty="0">
                          <a:effectLst/>
                        </a:rPr>
                        <a:t>11. Cortisol  </a:t>
                      </a:r>
                    </a:p>
                  </a:txBody>
                  <a:tcPr/>
                </a:tc>
                <a:tc>
                  <a:txBody>
                    <a:bodyPr/>
                    <a:lstStyle/>
                    <a:p>
                      <a:pPr algn="ctr" rtl="0" fontAlgn="base"/>
                      <a:r>
                        <a:rPr lang="en-US" sz="1000" b="1" dirty="0">
                          <a:effectLst/>
                        </a:rPr>
                        <a:t>-.049  </a:t>
                      </a:r>
                    </a:p>
                  </a:txBody>
                  <a:tcPr/>
                </a:tc>
                <a:tc>
                  <a:txBody>
                    <a:bodyPr/>
                    <a:lstStyle/>
                    <a:p>
                      <a:pPr algn="ctr" rtl="0" fontAlgn="base"/>
                      <a:r>
                        <a:rPr lang="en-US" sz="1000" b="1" dirty="0">
                          <a:effectLst/>
                        </a:rPr>
                        <a:t>.068  </a:t>
                      </a:r>
                    </a:p>
                  </a:txBody>
                  <a:tcPr/>
                </a:tc>
                <a:tc>
                  <a:txBody>
                    <a:bodyPr/>
                    <a:lstStyle/>
                    <a:p>
                      <a:pPr algn="ctr" rtl="0" fontAlgn="base"/>
                      <a:r>
                        <a:rPr lang="en-US" sz="1000" b="1" dirty="0">
                          <a:effectLst/>
                        </a:rPr>
                        <a:t>.08  </a:t>
                      </a:r>
                    </a:p>
                  </a:txBody>
                  <a:tcPr/>
                </a:tc>
                <a:tc>
                  <a:txBody>
                    <a:bodyPr/>
                    <a:lstStyle/>
                    <a:p>
                      <a:pPr algn="ctr" rtl="0" fontAlgn="base"/>
                      <a:r>
                        <a:rPr lang="en-US" sz="1000" b="1" dirty="0">
                          <a:effectLst/>
                        </a:rPr>
                        <a:t>.004  </a:t>
                      </a:r>
                    </a:p>
                  </a:txBody>
                  <a:tcPr/>
                </a:tc>
                <a:tc>
                  <a:txBody>
                    <a:bodyPr/>
                    <a:lstStyle/>
                    <a:p>
                      <a:pPr algn="ctr" rtl="0" fontAlgn="base"/>
                      <a:r>
                        <a:rPr lang="en-US" sz="1000" b="1" dirty="0">
                          <a:effectLst/>
                        </a:rPr>
                        <a:t>-.09  </a:t>
                      </a:r>
                    </a:p>
                  </a:txBody>
                  <a:tcPr/>
                </a:tc>
                <a:tc>
                  <a:txBody>
                    <a:bodyPr/>
                    <a:lstStyle/>
                    <a:p>
                      <a:pPr algn="ctr" rtl="0" fontAlgn="base"/>
                      <a:r>
                        <a:rPr lang="en-US" sz="1000" b="1" dirty="0">
                          <a:effectLst/>
                        </a:rPr>
                        <a:t>.011  </a:t>
                      </a:r>
                    </a:p>
                  </a:txBody>
                  <a:tcPr/>
                </a:tc>
                <a:tc>
                  <a:txBody>
                    <a:bodyPr/>
                    <a:lstStyle/>
                    <a:p>
                      <a:pPr algn="ctr" rtl="0" fontAlgn="base"/>
                      <a:r>
                        <a:rPr lang="en-US" sz="1000" b="1" dirty="0">
                          <a:effectLst/>
                        </a:rPr>
                        <a:t>.150  </a:t>
                      </a:r>
                    </a:p>
                  </a:txBody>
                  <a:tcPr/>
                </a:tc>
                <a:tc>
                  <a:txBody>
                    <a:bodyPr/>
                    <a:lstStyle/>
                    <a:p>
                      <a:pPr algn="ctr" rtl="0" fontAlgn="base"/>
                      <a:r>
                        <a:rPr lang="en-US" sz="1000" b="1" dirty="0">
                          <a:effectLst/>
                        </a:rPr>
                        <a:t>-.132  </a:t>
                      </a:r>
                    </a:p>
                  </a:txBody>
                  <a:tcPr/>
                </a:tc>
                <a:tc>
                  <a:txBody>
                    <a:bodyPr/>
                    <a:lstStyle/>
                    <a:p>
                      <a:pPr algn="ctr" rtl="0" fontAlgn="base"/>
                      <a:r>
                        <a:rPr lang="en-US" sz="1000" b="1" dirty="0">
                          <a:effectLst/>
                        </a:rPr>
                        <a:t>-.271*  </a:t>
                      </a:r>
                    </a:p>
                  </a:txBody>
                  <a:tcPr/>
                </a:tc>
                <a:tc>
                  <a:txBody>
                    <a:bodyPr/>
                    <a:lstStyle/>
                    <a:p>
                      <a:pPr algn="ctr" rtl="0" fontAlgn="base"/>
                      <a:r>
                        <a:rPr lang="en-US" sz="1000" b="1" dirty="0">
                          <a:effectLst/>
                        </a:rPr>
                        <a:t>.331**  </a:t>
                      </a:r>
                    </a:p>
                  </a:txBody>
                  <a:tcPr/>
                </a:tc>
                <a:tc>
                  <a:txBody>
                    <a:bodyPr/>
                    <a:lstStyle/>
                    <a:p>
                      <a:pPr algn="ctr" rtl="0" fontAlgn="base"/>
                      <a:r>
                        <a:rPr lang="en-US" sz="1000" b="1" dirty="0">
                          <a:effectLst/>
                        </a:rPr>
                        <a:t>− </a:t>
                      </a:r>
                    </a:p>
                  </a:txBody>
                  <a:tcPr/>
                </a:tc>
                <a:extLst>
                  <a:ext uri="{0D108BD9-81ED-4DB2-BD59-A6C34878D82A}">
                    <a16:rowId xmlns:a16="http://schemas.microsoft.com/office/drawing/2014/main" val="3043147458"/>
                  </a:ext>
                </a:extLst>
              </a:tr>
            </a:tbl>
          </a:graphicData>
        </a:graphic>
      </p:graphicFrame>
    </p:spTree>
    <p:extLst>
      <p:ext uri="{BB962C8B-B14F-4D97-AF65-F5344CB8AC3E}">
        <p14:creationId xmlns:p14="http://schemas.microsoft.com/office/powerpoint/2010/main" val="701214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2F4D6-82F8-4AE7-A667-448F0EBE85C3}"/>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a:t>Results: Table 2</a:t>
            </a:r>
            <a:endParaRPr lang="en-US" sz="5200" kern="1200">
              <a:latin typeface="+mj-lt"/>
              <a:ea typeface="+mj-ea"/>
              <a:cs typeface="+mj-cs"/>
            </a:endParaRPr>
          </a:p>
        </p:txBody>
      </p:sp>
      <p:sp>
        <p:nvSpPr>
          <p:cNvPr id="6" name="TextBox 5">
            <a:extLst>
              <a:ext uri="{FF2B5EF4-FFF2-40B4-BE49-F238E27FC236}">
                <a16:creationId xmlns:a16="http://schemas.microsoft.com/office/drawing/2014/main" id="{82D7CC47-24D3-4D7A-A5E3-BB32ED727F5D}"/>
              </a:ext>
            </a:extLst>
          </p:cNvPr>
          <p:cNvSpPr txBox="1"/>
          <p:nvPr/>
        </p:nvSpPr>
        <p:spPr>
          <a:xfrm>
            <a:off x="438150" y="5941484"/>
            <a:ext cx="9304866"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ea typeface="+mn-lt"/>
                <a:cs typeface="+mn-lt"/>
              </a:rPr>
              <a:t>Results of Hierarchical Regression for Child Cortisol (</a:t>
            </a:r>
            <a:r>
              <a:rPr lang="en-US" sz="1200" i="1" dirty="0">
                <a:ea typeface="+mn-lt"/>
                <a:cs typeface="+mn-lt"/>
              </a:rPr>
              <a:t>N </a:t>
            </a:r>
            <a:r>
              <a:rPr lang="en-US" sz="1200" dirty="0">
                <a:ea typeface="+mn-lt"/>
                <a:cs typeface="+mn-lt"/>
              </a:rPr>
              <a:t>= 139)</a:t>
            </a:r>
            <a:endParaRPr lang="en-US" sz="1200" dirty="0"/>
          </a:p>
          <a:p>
            <a:endParaRPr lang="en-US" sz="800" dirty="0">
              <a:ea typeface="+mn-lt"/>
              <a:cs typeface="+mn-lt"/>
            </a:endParaRPr>
          </a:p>
          <a:p>
            <a:r>
              <a:rPr lang="en-US" sz="800">
                <a:ea typeface="+mn-lt"/>
                <a:cs typeface="+mn-lt"/>
              </a:rPr>
              <a:t>*</a:t>
            </a:r>
            <a:r>
              <a:rPr lang="en-US" sz="800" i="1">
                <a:ea typeface="+mn-lt"/>
                <a:cs typeface="+mn-lt"/>
              </a:rPr>
              <a:t>p</a:t>
            </a:r>
            <a:r>
              <a:rPr lang="en-US" sz="800">
                <a:ea typeface="+mn-lt"/>
                <a:cs typeface="+mn-lt"/>
              </a:rPr>
              <a:t> = .005, **</a:t>
            </a:r>
            <a:r>
              <a:rPr lang="en-US" sz="800" i="1" dirty="0">
                <a:ea typeface="+mn-lt"/>
                <a:cs typeface="+mn-lt"/>
              </a:rPr>
              <a:t>p =</a:t>
            </a:r>
            <a:r>
              <a:rPr lang="en-US" sz="800" dirty="0">
                <a:ea typeface="+mn-lt"/>
                <a:cs typeface="+mn-lt"/>
              </a:rPr>
              <a:t> .006, *** </a:t>
            </a:r>
            <a:r>
              <a:rPr lang="en-US" sz="800" i="1" dirty="0">
                <a:ea typeface="+mn-lt"/>
                <a:cs typeface="+mn-lt"/>
              </a:rPr>
              <a:t>p </a:t>
            </a:r>
            <a:r>
              <a:rPr lang="en-US" sz="800" dirty="0">
                <a:ea typeface="+mn-lt"/>
                <a:cs typeface="+mn-lt"/>
              </a:rPr>
              <a:t>= .001.  </a:t>
            </a:r>
          </a:p>
          <a:p>
            <a:endParaRPr lang="en-US">
              <a:ea typeface="+mn-lt"/>
              <a:cs typeface="+mn-lt"/>
            </a:endParaRPr>
          </a:p>
          <a:p>
            <a:endParaRPr lang="en-US">
              <a:cs typeface="Calibri"/>
            </a:endParaRPr>
          </a:p>
        </p:txBody>
      </p:sp>
      <p:graphicFrame>
        <p:nvGraphicFramePr>
          <p:cNvPr id="7" name="Table 6">
            <a:extLst>
              <a:ext uri="{FF2B5EF4-FFF2-40B4-BE49-F238E27FC236}">
                <a16:creationId xmlns:a16="http://schemas.microsoft.com/office/drawing/2014/main" id="{E2D64247-E08C-4805-9946-75A159B17D3B}"/>
              </a:ext>
            </a:extLst>
          </p:cNvPr>
          <p:cNvGraphicFramePr>
            <a:graphicFrameLocks noGrp="1"/>
          </p:cNvGraphicFramePr>
          <p:nvPr>
            <p:extLst>
              <p:ext uri="{D42A27DB-BD31-4B8C-83A1-F6EECF244321}">
                <p14:modId xmlns:p14="http://schemas.microsoft.com/office/powerpoint/2010/main" val="1772154625"/>
              </p:ext>
            </p:extLst>
          </p:nvPr>
        </p:nvGraphicFramePr>
        <p:xfrm>
          <a:off x="1976438" y="2095500"/>
          <a:ext cx="8273950" cy="3737128"/>
        </p:xfrm>
        <a:graphic>
          <a:graphicData uri="http://schemas.openxmlformats.org/drawingml/2006/table">
            <a:tbl>
              <a:tblPr firstRow="1" bandRow="1">
                <a:tableStyleId>{5C22544A-7EE6-4342-B048-85BDC9FD1C3A}</a:tableStyleId>
              </a:tblPr>
              <a:tblGrid>
                <a:gridCol w="1676074">
                  <a:extLst>
                    <a:ext uri="{9D8B030D-6E8A-4147-A177-3AD203B41FA5}">
                      <a16:colId xmlns:a16="http://schemas.microsoft.com/office/drawing/2014/main" val="704925494"/>
                    </a:ext>
                  </a:extLst>
                </a:gridCol>
                <a:gridCol w="957756">
                  <a:extLst>
                    <a:ext uri="{9D8B030D-6E8A-4147-A177-3AD203B41FA5}">
                      <a16:colId xmlns:a16="http://schemas.microsoft.com/office/drawing/2014/main" val="585526473"/>
                    </a:ext>
                  </a:extLst>
                </a:gridCol>
                <a:gridCol w="1183893">
                  <a:extLst>
                    <a:ext uri="{9D8B030D-6E8A-4147-A177-3AD203B41FA5}">
                      <a16:colId xmlns:a16="http://schemas.microsoft.com/office/drawing/2014/main" val="4218491986"/>
                    </a:ext>
                  </a:extLst>
                </a:gridCol>
                <a:gridCol w="1090778">
                  <a:extLst>
                    <a:ext uri="{9D8B030D-6E8A-4147-A177-3AD203B41FA5}">
                      <a16:colId xmlns:a16="http://schemas.microsoft.com/office/drawing/2014/main" val="2362795077"/>
                    </a:ext>
                  </a:extLst>
                </a:gridCol>
                <a:gridCol w="1090778">
                  <a:extLst>
                    <a:ext uri="{9D8B030D-6E8A-4147-A177-3AD203B41FA5}">
                      <a16:colId xmlns:a16="http://schemas.microsoft.com/office/drawing/2014/main" val="1192395006"/>
                    </a:ext>
                  </a:extLst>
                </a:gridCol>
                <a:gridCol w="1183893">
                  <a:extLst>
                    <a:ext uri="{9D8B030D-6E8A-4147-A177-3AD203B41FA5}">
                      <a16:colId xmlns:a16="http://schemas.microsoft.com/office/drawing/2014/main" val="20812020"/>
                    </a:ext>
                  </a:extLst>
                </a:gridCol>
                <a:gridCol w="1090778">
                  <a:extLst>
                    <a:ext uri="{9D8B030D-6E8A-4147-A177-3AD203B41FA5}">
                      <a16:colId xmlns:a16="http://schemas.microsoft.com/office/drawing/2014/main" val="831968421"/>
                    </a:ext>
                  </a:extLst>
                </a:gridCol>
              </a:tblGrid>
              <a:tr h="339739">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Model 1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Model 2 </a:t>
                      </a:r>
                    </a:p>
                  </a:txBody>
                  <a:tcPr anchor="ctr"/>
                </a:tc>
                <a:tc>
                  <a:txBody>
                    <a:bodyPr/>
                    <a:lstStyle/>
                    <a:p>
                      <a:pPr algn="ctr" rtl="0" fontAlgn="base"/>
                      <a:endParaRPr lang="en-US" sz="1100" b="1" dirty="0">
                        <a:effectLst/>
                        <a:latin typeface="Calibri"/>
                      </a:endParaRPr>
                    </a:p>
                  </a:txBody>
                  <a:tcPr anchor="ctr"/>
                </a:tc>
                <a:extLst>
                  <a:ext uri="{0D108BD9-81ED-4DB2-BD59-A6C34878D82A}">
                    <a16:rowId xmlns:a16="http://schemas.microsoft.com/office/drawing/2014/main" val="3813559029"/>
                  </a:ext>
                </a:extLst>
              </a:tr>
              <a:tr h="339739">
                <a:tc>
                  <a:txBody>
                    <a:bodyPr/>
                    <a:lstStyle/>
                    <a:p>
                      <a:pPr rtl="0" fontAlgn="base"/>
                      <a:r>
                        <a:rPr lang="en-US" sz="1100" b="1" dirty="0">
                          <a:effectLst/>
                        </a:rPr>
                        <a:t>Variable </a:t>
                      </a:r>
                    </a:p>
                  </a:txBody>
                  <a:tcPr anchor="ctr"/>
                </a:tc>
                <a:tc>
                  <a:txBody>
                    <a:bodyPr/>
                    <a:lstStyle/>
                    <a:p>
                      <a:pPr algn="ctr" rtl="0" fontAlgn="base"/>
                      <a:r>
                        <a:rPr lang="en-US" sz="1100" b="1" dirty="0">
                          <a:effectLst/>
                        </a:rPr>
                        <a:t>B </a:t>
                      </a:r>
                    </a:p>
                  </a:txBody>
                  <a:tcPr anchor="ctr"/>
                </a:tc>
                <a:tc>
                  <a:txBody>
                    <a:bodyPr/>
                    <a:lstStyle/>
                    <a:p>
                      <a:pPr algn="ctr" rtl="0" fontAlgn="base"/>
                      <a:r>
                        <a:rPr lang="en-US" sz="1100" b="1" dirty="0">
                          <a:effectLst/>
                        </a:rPr>
                        <a:t>SE B </a:t>
                      </a:r>
                    </a:p>
                  </a:txBody>
                  <a:tcPr anchor="ctr"/>
                </a:tc>
                <a:tc>
                  <a:txBody>
                    <a:bodyPr/>
                    <a:lstStyle/>
                    <a:p>
                      <a:pPr algn="ctr" rtl="0" fontAlgn="base"/>
                      <a:r>
                        <a:rPr lang="el-GR" sz="1100" b="1" dirty="0">
                          <a:effectLst/>
                        </a:rPr>
                        <a:t>β </a:t>
                      </a:r>
                    </a:p>
                  </a:txBody>
                  <a:tcPr anchor="ctr"/>
                </a:tc>
                <a:tc>
                  <a:txBody>
                    <a:bodyPr/>
                    <a:lstStyle/>
                    <a:p>
                      <a:pPr algn="ctr" rtl="0" fontAlgn="base"/>
                      <a:r>
                        <a:rPr lang="en-US" sz="1100" b="1" dirty="0">
                          <a:effectLst/>
                        </a:rPr>
                        <a:t>B </a:t>
                      </a:r>
                    </a:p>
                  </a:txBody>
                  <a:tcPr anchor="ctr"/>
                </a:tc>
                <a:tc>
                  <a:txBody>
                    <a:bodyPr/>
                    <a:lstStyle/>
                    <a:p>
                      <a:pPr algn="ctr" rtl="0" fontAlgn="base"/>
                      <a:r>
                        <a:rPr lang="en-US" sz="1100" b="1" dirty="0">
                          <a:effectLst/>
                        </a:rPr>
                        <a:t>SE B </a:t>
                      </a:r>
                    </a:p>
                  </a:txBody>
                  <a:tcPr anchor="ctr"/>
                </a:tc>
                <a:tc>
                  <a:txBody>
                    <a:bodyPr/>
                    <a:lstStyle/>
                    <a:p>
                      <a:pPr algn="ctr" rtl="0" fontAlgn="base"/>
                      <a:r>
                        <a:rPr lang="el-GR" sz="1100" b="1" dirty="0">
                          <a:effectLst/>
                        </a:rPr>
                        <a:t>β </a:t>
                      </a:r>
                    </a:p>
                  </a:txBody>
                  <a:tcPr anchor="ctr"/>
                </a:tc>
                <a:extLst>
                  <a:ext uri="{0D108BD9-81ED-4DB2-BD59-A6C34878D82A}">
                    <a16:rowId xmlns:a16="http://schemas.microsoft.com/office/drawing/2014/main" val="323011029"/>
                  </a:ext>
                </a:extLst>
              </a:tr>
              <a:tr h="339739">
                <a:tc>
                  <a:txBody>
                    <a:bodyPr/>
                    <a:lstStyle/>
                    <a:p>
                      <a:pPr rtl="0" fontAlgn="base"/>
                      <a:r>
                        <a:rPr lang="en-US" sz="1100" b="1" dirty="0">
                          <a:effectLst/>
                        </a:rPr>
                        <a:t>Age </a:t>
                      </a:r>
                    </a:p>
                  </a:txBody>
                  <a:tcPr anchor="ctr"/>
                </a:tc>
                <a:tc>
                  <a:txBody>
                    <a:bodyPr/>
                    <a:lstStyle/>
                    <a:p>
                      <a:pPr algn="ctr" rtl="0" fontAlgn="base"/>
                      <a:r>
                        <a:rPr lang="en-US" sz="1100" b="1" dirty="0">
                          <a:effectLst/>
                        </a:rPr>
                        <a:t>-.001 </a:t>
                      </a:r>
                    </a:p>
                  </a:txBody>
                  <a:tcPr anchor="ctr"/>
                </a:tc>
                <a:tc>
                  <a:txBody>
                    <a:bodyPr/>
                    <a:lstStyle/>
                    <a:p>
                      <a:pPr algn="ctr" rtl="0" fontAlgn="base"/>
                      <a:r>
                        <a:rPr lang="en-US" sz="1100" b="1" dirty="0">
                          <a:effectLst/>
                        </a:rPr>
                        <a:t>.004 </a:t>
                      </a:r>
                    </a:p>
                  </a:txBody>
                  <a:tcPr anchor="ctr"/>
                </a:tc>
                <a:tc>
                  <a:txBody>
                    <a:bodyPr/>
                    <a:lstStyle/>
                    <a:p>
                      <a:pPr algn="ctr" rtl="0" fontAlgn="base"/>
                      <a:r>
                        <a:rPr lang="en-US" sz="1100" b="1" dirty="0">
                          <a:effectLst/>
                        </a:rPr>
                        <a:t>-.045 </a:t>
                      </a:r>
                    </a:p>
                  </a:txBody>
                  <a:tcPr anchor="ctr"/>
                </a:tc>
                <a:tc>
                  <a:txBody>
                    <a:bodyPr/>
                    <a:lstStyle/>
                    <a:p>
                      <a:pPr algn="ctr" rtl="0" fontAlgn="base"/>
                      <a:r>
                        <a:rPr lang="en-US" sz="1100" b="1" dirty="0">
                          <a:effectLst/>
                        </a:rPr>
                        <a:t>-.003 </a:t>
                      </a:r>
                    </a:p>
                  </a:txBody>
                  <a:tcPr anchor="ctr"/>
                </a:tc>
                <a:tc>
                  <a:txBody>
                    <a:bodyPr/>
                    <a:lstStyle/>
                    <a:p>
                      <a:pPr algn="ctr" rtl="0" fontAlgn="base"/>
                      <a:r>
                        <a:rPr lang="en-US" sz="1100" b="1" dirty="0">
                          <a:effectLst/>
                        </a:rPr>
                        <a:t>.003 </a:t>
                      </a:r>
                    </a:p>
                  </a:txBody>
                  <a:tcPr anchor="ctr"/>
                </a:tc>
                <a:tc>
                  <a:txBody>
                    <a:bodyPr/>
                    <a:lstStyle/>
                    <a:p>
                      <a:pPr algn="ctr" rtl="0" fontAlgn="base"/>
                      <a:r>
                        <a:rPr lang="en-US" sz="1100" b="1" dirty="0">
                          <a:effectLst/>
                        </a:rPr>
                        <a:t>-.096 </a:t>
                      </a:r>
                    </a:p>
                  </a:txBody>
                  <a:tcPr anchor="ctr"/>
                </a:tc>
                <a:extLst>
                  <a:ext uri="{0D108BD9-81ED-4DB2-BD59-A6C34878D82A}">
                    <a16:rowId xmlns:a16="http://schemas.microsoft.com/office/drawing/2014/main" val="265925885"/>
                  </a:ext>
                </a:extLst>
              </a:tr>
              <a:tr h="339739">
                <a:tc>
                  <a:txBody>
                    <a:bodyPr/>
                    <a:lstStyle/>
                    <a:p>
                      <a:pPr rtl="0" fontAlgn="base"/>
                      <a:r>
                        <a:rPr lang="en-US" sz="1100" b="1" dirty="0">
                          <a:effectLst/>
                        </a:rPr>
                        <a:t>Sex </a:t>
                      </a:r>
                    </a:p>
                  </a:txBody>
                  <a:tcPr anchor="ctr"/>
                </a:tc>
                <a:tc>
                  <a:txBody>
                    <a:bodyPr/>
                    <a:lstStyle/>
                    <a:p>
                      <a:pPr algn="ctr" rtl="0" fontAlgn="base"/>
                      <a:r>
                        <a:rPr lang="en-US" sz="1100" b="1" dirty="0">
                          <a:effectLst/>
                        </a:rPr>
                        <a:t>.001 </a:t>
                      </a:r>
                    </a:p>
                  </a:txBody>
                  <a:tcPr anchor="ctr"/>
                </a:tc>
                <a:tc>
                  <a:txBody>
                    <a:bodyPr/>
                    <a:lstStyle/>
                    <a:p>
                      <a:pPr algn="ctr" rtl="0" fontAlgn="base"/>
                      <a:r>
                        <a:rPr lang="en-US" sz="1100" b="1" dirty="0">
                          <a:effectLst/>
                        </a:rPr>
                        <a:t>.054 </a:t>
                      </a:r>
                    </a:p>
                  </a:txBody>
                  <a:tcPr anchor="ctr"/>
                </a:tc>
                <a:tc>
                  <a:txBody>
                    <a:bodyPr/>
                    <a:lstStyle/>
                    <a:p>
                      <a:pPr algn="ctr" rtl="0" fontAlgn="base"/>
                      <a:r>
                        <a:rPr lang="en-US" sz="1100" b="1" dirty="0">
                          <a:effectLst/>
                        </a:rPr>
                        <a:t>.002 </a:t>
                      </a:r>
                    </a:p>
                  </a:txBody>
                  <a:tcPr anchor="ctr"/>
                </a:tc>
                <a:tc>
                  <a:txBody>
                    <a:bodyPr/>
                    <a:lstStyle/>
                    <a:p>
                      <a:pPr algn="ctr" rtl="0" fontAlgn="base"/>
                      <a:r>
                        <a:rPr lang="en-US" sz="1100" b="1" dirty="0">
                          <a:effectLst/>
                        </a:rPr>
                        <a:t>.039 </a:t>
                      </a:r>
                    </a:p>
                  </a:txBody>
                  <a:tcPr anchor="ctr"/>
                </a:tc>
                <a:tc>
                  <a:txBody>
                    <a:bodyPr/>
                    <a:lstStyle/>
                    <a:p>
                      <a:pPr algn="ctr" rtl="0" fontAlgn="base"/>
                      <a:r>
                        <a:rPr lang="en-US" sz="1100" b="1" dirty="0">
                          <a:effectLst/>
                        </a:rPr>
                        <a:t>.049 </a:t>
                      </a:r>
                    </a:p>
                  </a:txBody>
                  <a:tcPr anchor="ctr"/>
                </a:tc>
                <a:tc>
                  <a:txBody>
                    <a:bodyPr/>
                    <a:lstStyle/>
                    <a:p>
                      <a:pPr algn="ctr" rtl="0" fontAlgn="base"/>
                      <a:r>
                        <a:rPr lang="en-US" sz="1100" b="1" dirty="0">
                          <a:effectLst/>
                        </a:rPr>
                        <a:t>.098 </a:t>
                      </a:r>
                    </a:p>
                  </a:txBody>
                  <a:tcPr anchor="ctr"/>
                </a:tc>
                <a:extLst>
                  <a:ext uri="{0D108BD9-81ED-4DB2-BD59-A6C34878D82A}">
                    <a16:rowId xmlns:a16="http://schemas.microsoft.com/office/drawing/2014/main" val="1228763534"/>
                  </a:ext>
                </a:extLst>
              </a:tr>
              <a:tr h="448455">
                <a:tc>
                  <a:txBody>
                    <a:bodyPr/>
                    <a:lstStyle/>
                    <a:p>
                      <a:pPr rtl="0" fontAlgn="base"/>
                      <a:r>
                        <a:rPr lang="en-US" sz="1100" b="1" dirty="0">
                          <a:effectLst/>
                        </a:rPr>
                        <a:t>Race/ethnicity </a:t>
                      </a:r>
                    </a:p>
                  </a:txBody>
                  <a:tcPr anchor="ctr"/>
                </a:tc>
                <a:tc>
                  <a:txBody>
                    <a:bodyPr/>
                    <a:lstStyle/>
                    <a:p>
                      <a:pPr algn="ctr" rtl="0" fontAlgn="base"/>
                      <a:r>
                        <a:rPr lang="en-US" sz="1100" b="1" dirty="0">
                          <a:effectLst/>
                        </a:rPr>
                        <a:t>.001 </a:t>
                      </a:r>
                    </a:p>
                  </a:txBody>
                  <a:tcPr anchor="ctr"/>
                </a:tc>
                <a:tc>
                  <a:txBody>
                    <a:bodyPr/>
                    <a:lstStyle/>
                    <a:p>
                      <a:pPr algn="ctr" rtl="0" fontAlgn="base"/>
                      <a:r>
                        <a:rPr lang="en-US" sz="1100" b="1" dirty="0">
                          <a:effectLst/>
                        </a:rPr>
                        <a:t>.061 </a:t>
                      </a:r>
                    </a:p>
                  </a:txBody>
                  <a:tcPr anchor="ctr"/>
                </a:tc>
                <a:tc>
                  <a:txBody>
                    <a:bodyPr/>
                    <a:lstStyle/>
                    <a:p>
                      <a:pPr algn="ctr" rtl="0" fontAlgn="base"/>
                      <a:r>
                        <a:rPr lang="en-US" sz="1100" b="1" dirty="0">
                          <a:effectLst/>
                        </a:rPr>
                        <a:t>.002 </a:t>
                      </a:r>
                    </a:p>
                  </a:txBody>
                  <a:tcPr anchor="ctr"/>
                </a:tc>
                <a:tc>
                  <a:txBody>
                    <a:bodyPr/>
                    <a:lstStyle/>
                    <a:p>
                      <a:pPr algn="ctr" rtl="0" fontAlgn="base"/>
                      <a:r>
                        <a:rPr lang="en-US" sz="1100" b="1" dirty="0">
                          <a:effectLst/>
                        </a:rPr>
                        <a:t>.009 </a:t>
                      </a:r>
                    </a:p>
                  </a:txBody>
                  <a:tcPr anchor="ctr"/>
                </a:tc>
                <a:tc>
                  <a:txBody>
                    <a:bodyPr/>
                    <a:lstStyle/>
                    <a:p>
                      <a:pPr algn="ctr" rtl="0" fontAlgn="base"/>
                      <a:r>
                        <a:rPr lang="en-US" sz="1100" b="1" dirty="0">
                          <a:effectLst/>
                        </a:rPr>
                        <a:t>.055 </a:t>
                      </a:r>
                    </a:p>
                  </a:txBody>
                  <a:tcPr anchor="ctr"/>
                </a:tc>
                <a:tc>
                  <a:txBody>
                    <a:bodyPr/>
                    <a:lstStyle/>
                    <a:p>
                      <a:pPr algn="ctr" rtl="0" fontAlgn="base"/>
                      <a:r>
                        <a:rPr lang="en-US" sz="1100" b="1" dirty="0">
                          <a:effectLst/>
                        </a:rPr>
                        <a:t>.02 </a:t>
                      </a:r>
                    </a:p>
                  </a:txBody>
                  <a:tcPr anchor="ctr"/>
                </a:tc>
                <a:extLst>
                  <a:ext uri="{0D108BD9-81ED-4DB2-BD59-A6C34878D82A}">
                    <a16:rowId xmlns:a16="http://schemas.microsoft.com/office/drawing/2014/main" val="1886535104"/>
                  </a:ext>
                </a:extLst>
              </a:tr>
              <a:tr h="448455">
                <a:tc>
                  <a:txBody>
                    <a:bodyPr/>
                    <a:lstStyle/>
                    <a:p>
                      <a:pPr rtl="0" fontAlgn="base"/>
                      <a:r>
                        <a:rPr lang="en-US" sz="1100" b="1" dirty="0">
                          <a:effectLst/>
                        </a:rPr>
                        <a:t>Family income </a:t>
                      </a:r>
                    </a:p>
                  </a:txBody>
                  <a:tcPr anchor="ctr"/>
                </a:tc>
                <a:tc>
                  <a:txBody>
                    <a:bodyPr/>
                    <a:lstStyle/>
                    <a:p>
                      <a:pPr algn="ctr" rtl="0" fontAlgn="base"/>
                      <a:r>
                        <a:rPr lang="en-US" sz="1100" b="1" dirty="0">
                          <a:effectLst/>
                        </a:rPr>
                        <a:t>-.014 </a:t>
                      </a:r>
                    </a:p>
                  </a:txBody>
                  <a:tcPr anchor="ctr"/>
                </a:tc>
                <a:tc>
                  <a:txBody>
                    <a:bodyPr/>
                    <a:lstStyle/>
                    <a:p>
                      <a:pPr algn="ctr" rtl="0" fontAlgn="base"/>
                      <a:r>
                        <a:rPr lang="en-US" sz="1100" b="1" dirty="0">
                          <a:effectLst/>
                        </a:rPr>
                        <a:t>.035 </a:t>
                      </a:r>
                    </a:p>
                  </a:txBody>
                  <a:tcPr anchor="ctr"/>
                </a:tc>
                <a:tc>
                  <a:txBody>
                    <a:bodyPr/>
                    <a:lstStyle/>
                    <a:p>
                      <a:pPr algn="ctr" rtl="0" fontAlgn="base"/>
                      <a:r>
                        <a:rPr lang="en-US" sz="1100" b="1" dirty="0">
                          <a:effectLst/>
                        </a:rPr>
                        <a:t>-.053 </a:t>
                      </a:r>
                    </a:p>
                  </a:txBody>
                  <a:tcPr anchor="ctr"/>
                </a:tc>
                <a:tc>
                  <a:txBody>
                    <a:bodyPr/>
                    <a:lstStyle/>
                    <a:p>
                      <a:pPr algn="ctr" rtl="0" fontAlgn="base"/>
                      <a:r>
                        <a:rPr lang="en-US" sz="1100" b="1" dirty="0">
                          <a:effectLst/>
                        </a:rPr>
                        <a:t>-.034 </a:t>
                      </a:r>
                    </a:p>
                  </a:txBody>
                  <a:tcPr anchor="ctr"/>
                </a:tc>
                <a:tc>
                  <a:txBody>
                    <a:bodyPr/>
                    <a:lstStyle/>
                    <a:p>
                      <a:pPr algn="ctr" rtl="0" fontAlgn="base"/>
                      <a:r>
                        <a:rPr lang="en-US" sz="1100" b="1" dirty="0">
                          <a:effectLst/>
                        </a:rPr>
                        <a:t>.032 </a:t>
                      </a:r>
                    </a:p>
                  </a:txBody>
                  <a:tcPr anchor="ctr"/>
                </a:tc>
                <a:tc>
                  <a:txBody>
                    <a:bodyPr/>
                    <a:lstStyle/>
                    <a:p>
                      <a:pPr algn="ctr" rtl="0" fontAlgn="base"/>
                      <a:r>
                        <a:rPr lang="en-US" sz="1100" b="1" dirty="0">
                          <a:effectLst/>
                        </a:rPr>
                        <a:t>-.133 </a:t>
                      </a:r>
                    </a:p>
                  </a:txBody>
                  <a:tcPr anchor="ctr"/>
                </a:tc>
                <a:extLst>
                  <a:ext uri="{0D108BD9-81ED-4DB2-BD59-A6C34878D82A}">
                    <a16:rowId xmlns:a16="http://schemas.microsoft.com/office/drawing/2014/main" val="422083757"/>
                  </a:ext>
                </a:extLst>
              </a:tr>
              <a:tr h="339739">
                <a:tc>
                  <a:txBody>
                    <a:bodyPr/>
                    <a:lstStyle/>
                    <a:p>
                      <a:pPr rtl="0" fontAlgn="base"/>
                      <a:r>
                        <a:rPr lang="en-US" sz="1100" b="1" dirty="0">
                          <a:effectLst/>
                        </a:rPr>
                        <a:t>Playtime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-.001 </a:t>
                      </a:r>
                    </a:p>
                  </a:txBody>
                  <a:tcPr anchor="ctr"/>
                </a:tc>
                <a:tc>
                  <a:txBody>
                    <a:bodyPr/>
                    <a:lstStyle/>
                    <a:p>
                      <a:pPr algn="ctr" rtl="0" fontAlgn="base"/>
                      <a:r>
                        <a:rPr lang="en-US" sz="1100" b="1" dirty="0">
                          <a:effectLst/>
                        </a:rPr>
                        <a:t>.000 </a:t>
                      </a:r>
                    </a:p>
                  </a:txBody>
                  <a:tcPr anchor="ctr"/>
                </a:tc>
                <a:tc>
                  <a:txBody>
                    <a:bodyPr/>
                    <a:lstStyle/>
                    <a:p>
                      <a:pPr algn="ctr" rtl="0" fontAlgn="base"/>
                      <a:r>
                        <a:rPr lang="en-US" sz="1100" b="1" dirty="0">
                          <a:effectLst/>
                        </a:rPr>
                        <a:t>-.36*</a:t>
                      </a:r>
                    </a:p>
                  </a:txBody>
                  <a:tcPr anchor="ctr"/>
                </a:tc>
                <a:extLst>
                  <a:ext uri="{0D108BD9-81ED-4DB2-BD59-A6C34878D82A}">
                    <a16:rowId xmlns:a16="http://schemas.microsoft.com/office/drawing/2014/main" val="2608507608"/>
                  </a:ext>
                </a:extLst>
              </a:tr>
              <a:tr h="339739">
                <a:tc>
                  <a:txBody>
                    <a:bodyPr/>
                    <a:lstStyle/>
                    <a:p>
                      <a:pPr rtl="0" fontAlgn="base"/>
                      <a:r>
                        <a:rPr lang="en-US" sz="1100" b="1" dirty="0">
                          <a:effectLst/>
                        </a:rPr>
                        <a:t>Bedtime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-.077 </a:t>
                      </a:r>
                    </a:p>
                  </a:txBody>
                  <a:tcPr anchor="ctr"/>
                </a:tc>
                <a:tc>
                  <a:txBody>
                    <a:bodyPr/>
                    <a:lstStyle/>
                    <a:p>
                      <a:pPr algn="ctr" rtl="0" fontAlgn="base"/>
                      <a:r>
                        <a:rPr lang="en-US" sz="1100" b="1" dirty="0">
                          <a:effectLst/>
                        </a:rPr>
                        <a:t>.027 </a:t>
                      </a:r>
                    </a:p>
                  </a:txBody>
                  <a:tcPr anchor="ctr"/>
                </a:tc>
                <a:tc>
                  <a:txBody>
                    <a:bodyPr/>
                    <a:lstStyle/>
                    <a:p>
                      <a:pPr algn="ctr" rtl="0" fontAlgn="base"/>
                      <a:r>
                        <a:rPr lang="en-US" sz="1100" b="1" dirty="0">
                          <a:effectLst/>
                        </a:rPr>
                        <a:t>.33**</a:t>
                      </a:r>
                    </a:p>
                  </a:txBody>
                  <a:tcPr anchor="ctr"/>
                </a:tc>
                <a:extLst>
                  <a:ext uri="{0D108BD9-81ED-4DB2-BD59-A6C34878D82A}">
                    <a16:rowId xmlns:a16="http://schemas.microsoft.com/office/drawing/2014/main" val="1298494035"/>
                  </a:ext>
                </a:extLst>
              </a:tr>
              <a:tr h="339739">
                <a:tc>
                  <a:txBody>
                    <a:bodyPr/>
                    <a:lstStyle/>
                    <a:p>
                      <a:pPr rtl="0" fontAlgn="base"/>
                      <a:r>
                        <a:rPr lang="en-US" sz="1100" b="1" dirty="0">
                          <a:effectLst/>
                        </a:rPr>
                        <a:t>R</a:t>
                      </a:r>
                      <a:r>
                        <a:rPr lang="en-US" sz="1100" b="1" baseline="30000" dirty="0">
                          <a:effectLst/>
                        </a:rPr>
                        <a:t>2</a:t>
                      </a:r>
                      <a:r>
                        <a:rPr lang="en-US" sz="1100" b="1" dirty="0">
                          <a:effectLst/>
                        </a:rPr>
                        <a:t>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.003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.094 </a:t>
                      </a:r>
                    </a:p>
                  </a:txBody>
                  <a:tcPr anchor="ctr"/>
                </a:tc>
                <a:tc>
                  <a:txBody>
                    <a:bodyPr/>
                    <a:lstStyle/>
                    <a:p>
                      <a:pPr algn="ctr" rtl="0" fontAlgn="base"/>
                      <a:endParaRPr lang="en-US" sz="1100" b="1" dirty="0">
                        <a:effectLst/>
                        <a:latin typeface="Calibri"/>
                      </a:endParaRPr>
                    </a:p>
                  </a:txBody>
                  <a:tcPr anchor="ctr"/>
                </a:tc>
                <a:extLst>
                  <a:ext uri="{0D108BD9-81ED-4DB2-BD59-A6C34878D82A}">
                    <a16:rowId xmlns:a16="http://schemas.microsoft.com/office/drawing/2014/main" val="2863885678"/>
                  </a:ext>
                </a:extLst>
              </a:tr>
              <a:tr h="462045">
                <a:tc>
                  <a:txBody>
                    <a:bodyPr/>
                    <a:lstStyle/>
                    <a:p>
                      <a:pPr rtl="0" fontAlgn="base"/>
                      <a:r>
                        <a:rPr lang="en-US" sz="1100" b="1" dirty="0">
                          <a:effectLst/>
                        </a:rPr>
                        <a:t>F for change in R</a:t>
                      </a:r>
                      <a:r>
                        <a:rPr lang="en-US" sz="1100" b="1" baseline="30000" dirty="0">
                          <a:effectLst/>
                        </a:rPr>
                        <a:t>2</a:t>
                      </a:r>
                      <a:r>
                        <a:rPr lang="en-US" sz="1100" b="1" dirty="0">
                          <a:effectLst/>
                        </a:rPr>
                        <a:t>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.082 </a:t>
                      </a:r>
                    </a:p>
                  </a:txBody>
                  <a:tcPr anchor="ctr"/>
                </a:tc>
                <a:tc>
                  <a:txBody>
                    <a:bodyPr/>
                    <a:lstStyle/>
                    <a:p>
                      <a:pPr algn="ctr" rtl="0" fontAlgn="base"/>
                      <a:endParaRPr lang="en-US" sz="1100" b="1" dirty="0">
                        <a:effectLst/>
                        <a:latin typeface="Calibri"/>
                      </a:endParaRPr>
                    </a:p>
                  </a:txBody>
                  <a:tcPr anchor="ctr"/>
                </a:tc>
                <a:tc>
                  <a:txBody>
                    <a:bodyPr/>
                    <a:lstStyle/>
                    <a:p>
                      <a:pPr algn="ctr" rtl="0" fontAlgn="base"/>
                      <a:endParaRPr lang="en-US" sz="1100" b="1" dirty="0">
                        <a:effectLst/>
                        <a:latin typeface="Calibri"/>
                      </a:endParaRPr>
                    </a:p>
                  </a:txBody>
                  <a:tcPr anchor="ctr"/>
                </a:tc>
                <a:tc>
                  <a:txBody>
                    <a:bodyPr/>
                    <a:lstStyle/>
                    <a:p>
                      <a:pPr algn="ctr" rtl="0" fontAlgn="base"/>
                      <a:r>
                        <a:rPr lang="en-US" sz="1100" b="1" dirty="0">
                          <a:effectLst/>
                        </a:rPr>
                        <a:t>2.905***</a:t>
                      </a:r>
                    </a:p>
                  </a:txBody>
                  <a:tcPr anchor="ctr"/>
                </a:tc>
                <a:tc>
                  <a:txBody>
                    <a:bodyPr/>
                    <a:lstStyle/>
                    <a:p>
                      <a:pPr algn="ctr" rtl="0" fontAlgn="base"/>
                      <a:endParaRPr lang="en-US" sz="1100" b="1" dirty="0">
                        <a:effectLst/>
                        <a:latin typeface="Calibri"/>
                      </a:endParaRPr>
                    </a:p>
                  </a:txBody>
                  <a:tcPr anchor="ctr"/>
                </a:tc>
                <a:extLst>
                  <a:ext uri="{0D108BD9-81ED-4DB2-BD59-A6C34878D82A}">
                    <a16:rowId xmlns:a16="http://schemas.microsoft.com/office/drawing/2014/main" val="2727106775"/>
                  </a:ext>
                </a:extLst>
              </a:tr>
            </a:tbl>
          </a:graphicData>
        </a:graphic>
      </p:graphicFrame>
    </p:spTree>
    <p:extLst>
      <p:ext uri="{BB962C8B-B14F-4D97-AF65-F5344CB8AC3E}">
        <p14:creationId xmlns:p14="http://schemas.microsoft.com/office/powerpoint/2010/main" val="39635672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8AEC86-369D-48DA-B1CA-2C3D3136F882}">
  <ds:schemaRefs>
    <ds:schemaRef ds:uri="http://purl.org/dc/terms/"/>
    <ds:schemaRef ds:uri="http://purl.org/dc/elements/1.1/"/>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www.w3.org/XML/1998/namespace"/>
    <ds:schemaRef ds:uri="cd8c369e-ddd6-4fee-8136-828943a0a193"/>
    <ds:schemaRef ds:uri="8ba01db9-89e8-4dbd-b09b-f1bb22782f3e"/>
    <ds:schemaRef ds:uri="http://schemas.microsoft.com/office/2006/metadata/properties"/>
  </ds:schemaRefs>
</ds:datastoreItem>
</file>

<file path=customXml/itemProps2.xml><?xml version="1.0" encoding="utf-8"?>
<ds:datastoreItem xmlns:ds="http://schemas.openxmlformats.org/officeDocument/2006/customXml" ds:itemID="{B0D06E47-A2CC-4013-9CB8-A5D3F4A3FA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5C03D28-4425-4F73-9760-EBE22B5CC2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759</Words>
  <Application>Microsoft Office PowerPoint</Application>
  <PresentationFormat>Widescreen</PresentationFormat>
  <Paragraphs>243</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Arial,Sans-Serif</vt:lpstr>
      <vt:lpstr>Calibri</vt:lpstr>
      <vt:lpstr>Calibri Light</vt:lpstr>
      <vt:lpstr>Century Gothic</vt:lpstr>
      <vt:lpstr>Segoe UI</vt:lpstr>
      <vt:lpstr>Wingdings 2</vt:lpstr>
      <vt:lpstr>Quotable</vt:lpstr>
      <vt:lpstr>Play, Sleep, and Poverty-Related Stress</vt:lpstr>
      <vt:lpstr>Bronfenbrenner’s Model  </vt:lpstr>
      <vt:lpstr>Overview</vt:lpstr>
      <vt:lpstr>PowerPoint Presentation</vt:lpstr>
      <vt:lpstr>Methods</vt:lpstr>
      <vt:lpstr>PowerPoint Presentation</vt:lpstr>
      <vt:lpstr>Results</vt:lpstr>
      <vt:lpstr>Table 1</vt:lpstr>
      <vt:lpstr>Results: Table 2</vt:lpstr>
      <vt:lpstr>Discussion</vt:lpstr>
      <vt:lpstr>PowerPoint Presentation</vt:lpstr>
      <vt:lpstr>Limitations</vt:lpstr>
      <vt:lpstr>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Fola Shokunbi</dc:creator>
  <cp:lastModifiedBy>Smith, Andrea J</cp:lastModifiedBy>
  <cp:revision>398</cp:revision>
  <dcterms:created xsi:type="dcterms:W3CDTF">2021-02-26T20:04:35Z</dcterms:created>
  <dcterms:modified xsi:type="dcterms:W3CDTF">2021-04-22T12:30:50Z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