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8" r:id="rId4"/>
  </p:sldMasterIdLst>
  <p:sldIdLst>
    <p:sldId id="256" r:id="rId5"/>
    <p:sldId id="257" r:id="rId6"/>
    <p:sldId id="258" r:id="rId7"/>
    <p:sldId id="259" r:id="rId8"/>
    <p:sldId id="269" r:id="rId9"/>
    <p:sldId id="261" r:id="rId10"/>
    <p:sldId id="268" r:id="rId11"/>
    <p:sldId id="266" r:id="rId12"/>
    <p:sldId id="267" r:id="rId13"/>
    <p:sldId id="270" r:id="rId14"/>
    <p:sldId id="262" r:id="rId15"/>
    <p:sldId id="264" r:id="rId16"/>
    <p:sldId id="265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56"/>
    <p:restoredTop sz="94737"/>
  </p:normalViewPr>
  <p:slideViewPr>
    <p:cSldViewPr snapToGrid="0" snapToObjects="1">
      <p:cViewPr varScale="1">
        <p:scale>
          <a:sx n="68" d="100"/>
          <a:sy n="68" d="100"/>
        </p:scale>
        <p:origin x="7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4/23/2021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184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4/23/2021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54085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4/23/2021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67099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4/23/2021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31816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4/23/2021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3094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4/23/2021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855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4/23/2021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180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4/23/2021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127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4/23/2021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857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4/23/2021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563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4/23/2021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19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4/23/2021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635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884F1-FFEA-405F-9602-3DCA865EDA4E}" type="datetime1">
              <a:rPr lang="en-US" smtClean="0"/>
              <a:t>4/23/2021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575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ED291B17-9318-49DB-B28B-6E5994AE9581}" type="datetime1">
              <a:rPr lang="en-US" smtClean="0"/>
              <a:t>4/23/2021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59415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ED291B17-9318-49DB-B28B-6E5994AE9581}" type="datetime1">
              <a:rPr lang="en-US" smtClean="0"/>
              <a:t>4/23/2021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8979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  <p:sldLayoutId id="2147483860" r:id="rId12"/>
    <p:sldLayoutId id="2147483861" r:id="rId13"/>
    <p:sldLayoutId id="2147483862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1007/s10862-015-9529-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6D912-2B41-7247-AD33-BE1EBCA86E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Examining Student Service Members/Veterans (SSM/V) Risk, Resilience, and Adjustment in College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66FEF1-FD14-D34A-817D-CB558FD1A2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Michael Quin and Michael Gawrysiak</a:t>
            </a:r>
          </a:p>
        </p:txBody>
      </p:sp>
    </p:spTree>
    <p:extLst>
      <p:ext uri="{BB962C8B-B14F-4D97-AF65-F5344CB8AC3E}">
        <p14:creationId xmlns:p14="http://schemas.microsoft.com/office/powerpoint/2010/main" val="42105712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B7B97-06E8-8C47-B8B0-BA5AA0D73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Mindfulness and Posttraumatic Stress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B8EE8-542D-BC47-BA3F-D9662A3DF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Mindfulness can be defined as the nonjudgmental awareness of present moment experiences, including thoughts, feelings, and sensations (Kabat-Zinn, 1994).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Posttraumatic Stress Disorder (PTSD) is a mental illness that may develop in individuals after experiencing a traumatic event (i.e. combat) (APA, 2021).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Mindfulness-based interventions have shown promising results for combatting PTSD symptom severity.</a:t>
            </a:r>
          </a:p>
        </p:txBody>
      </p:sp>
    </p:spTree>
    <p:extLst>
      <p:ext uri="{BB962C8B-B14F-4D97-AF65-F5344CB8AC3E}">
        <p14:creationId xmlns:p14="http://schemas.microsoft.com/office/powerpoint/2010/main" val="2087120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E699A-8E90-AC4C-86F6-76B4C1D8B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8D791F-52D1-EE49-B89A-CEC21EF10F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635713"/>
          </a:xfrm>
        </p:spPr>
        <p:txBody>
          <a:bodyPr>
            <a:normAutofit/>
          </a:bodyPr>
          <a:lstStyle/>
          <a:p>
            <a:endParaRPr lang="en-US" b="1" dirty="0"/>
          </a:p>
          <a:p>
            <a:r>
              <a:rPr lang="en-US" b="1" dirty="0"/>
              <a:t>PCL-5 Scores</a:t>
            </a:r>
          </a:p>
          <a:p>
            <a:pPr lvl="1"/>
            <a:r>
              <a:rPr lang="en-US" dirty="0"/>
              <a:t>Mean = 15.29, SD = 16.85, Range = 0-72</a:t>
            </a:r>
          </a:p>
          <a:p>
            <a:pPr lvl="1"/>
            <a:r>
              <a:rPr lang="en-US" dirty="0"/>
              <a:t>Cutoff score indicating a provisional PTSD diagnosis = 33.</a:t>
            </a:r>
          </a:p>
          <a:p>
            <a:pPr lvl="1"/>
            <a:r>
              <a:rPr lang="en-US" dirty="0"/>
              <a:t>4 participants above cutoff score</a:t>
            </a:r>
          </a:p>
          <a:p>
            <a:pPr lvl="1"/>
            <a:endParaRPr lang="en-US" dirty="0"/>
          </a:p>
          <a:p>
            <a:r>
              <a:rPr lang="en-US" b="1" dirty="0"/>
              <a:t>Correlations (PCL-5 and FFMQ)</a:t>
            </a:r>
          </a:p>
          <a:p>
            <a:pPr lvl="1">
              <a:buSzPct val="150000"/>
              <a:buFont typeface="Courier New" panose="02070309020205020404" pitchFamily="49" charset="0"/>
              <a:buChar char="o"/>
            </a:pPr>
            <a:r>
              <a:rPr lang="en-US" dirty="0"/>
              <a:t>FFMQ-Describe: (r = -.412, p = .015)</a:t>
            </a:r>
          </a:p>
          <a:p>
            <a:pPr lvl="1">
              <a:buSzPct val="150000"/>
              <a:buFont typeface="Courier New" panose="02070309020205020404" pitchFamily="49" charset="0"/>
              <a:buChar char="o"/>
            </a:pPr>
            <a:r>
              <a:rPr lang="en-US" dirty="0"/>
              <a:t>FFMQ-Awareness: (r = -.357, p = .038)</a:t>
            </a:r>
          </a:p>
          <a:p>
            <a:pPr lvl="1">
              <a:buSzPct val="150000"/>
              <a:buFont typeface="Courier New" panose="02070309020205020404" pitchFamily="49" charset="0"/>
              <a:buChar char="o"/>
            </a:pPr>
            <a:r>
              <a:rPr lang="en-US" dirty="0"/>
              <a:t>FFMQ-</a:t>
            </a:r>
            <a:r>
              <a:rPr lang="en-US" dirty="0" err="1"/>
              <a:t>NonJudge</a:t>
            </a:r>
            <a:r>
              <a:rPr lang="en-US" dirty="0"/>
              <a:t>: (r = -.647. p &lt; .000</a:t>
            </a:r>
          </a:p>
        </p:txBody>
      </p:sp>
    </p:spTree>
    <p:extLst>
      <p:ext uri="{BB962C8B-B14F-4D97-AF65-F5344CB8AC3E}">
        <p14:creationId xmlns:p14="http://schemas.microsoft.com/office/powerpoint/2010/main" val="31200078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B1836-64F9-3045-A101-EE7C48A7B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3DA34C-E1BF-8E4B-BE84-5AAA654F3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63571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dirty="0"/>
              <a:t>Results indicate an </a:t>
            </a:r>
            <a:r>
              <a:rPr lang="en-US" b="1" dirty="0"/>
              <a:t>inverse</a:t>
            </a:r>
            <a:r>
              <a:rPr lang="en-US" dirty="0"/>
              <a:t> relationship between PTSD symptom severity and mindfulness.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  <a:p>
            <a:pPr>
              <a:lnSpc>
                <a:spcPct val="120000"/>
              </a:lnSpc>
            </a:pPr>
            <a:r>
              <a:rPr lang="en-US" dirty="0"/>
              <a:t>Of the 47 participants only 4 met criteria for a provisional PTSD diagnosis. 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  <a:p>
            <a:pPr>
              <a:lnSpc>
                <a:spcPct val="120000"/>
              </a:lnSpc>
            </a:pPr>
            <a:r>
              <a:rPr lang="en-US" dirty="0"/>
              <a:t>Need for more research and resources within SSM/V population.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  <a:p>
            <a:pPr>
              <a:lnSpc>
                <a:spcPct val="120000"/>
              </a:lnSpc>
            </a:pPr>
            <a:r>
              <a:rPr lang="en-US" dirty="0"/>
              <a:t>Mindfulness-based programs for the SSM/V population may help to reduce PTSD symptom severity.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  <a:p>
            <a:pPr>
              <a:lnSpc>
                <a:spcPct val="120000"/>
              </a:lnSpc>
            </a:pPr>
            <a:r>
              <a:rPr lang="en-US" dirty="0"/>
              <a:t>Future research should attempt to replicate findings in a more diverse sample of SSM/V.</a:t>
            </a:r>
          </a:p>
        </p:txBody>
      </p:sp>
    </p:spTree>
    <p:extLst>
      <p:ext uri="{BB962C8B-B14F-4D97-AF65-F5344CB8AC3E}">
        <p14:creationId xmlns:p14="http://schemas.microsoft.com/office/powerpoint/2010/main" val="19748063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A41D3-B7BD-2B49-B087-D3F3B1E95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31A76-4017-6643-AD30-1E51D6555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635713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Baer, R. A., Carmody, J., &amp; Hunsinger, M. (2012). Weekly change in mindfulness and perceived stress in a mindfulness-based stress reduction program. </a:t>
            </a:r>
            <a:r>
              <a:rPr lang="en-US" i="1" dirty="0"/>
              <a:t>Journal of Clinical Psychology,</a:t>
            </a:r>
            <a:r>
              <a:rPr lang="en-US" dirty="0"/>
              <a:t> </a:t>
            </a:r>
            <a:r>
              <a:rPr lang="en-US" i="1" dirty="0"/>
              <a:t>68, </a:t>
            </a:r>
            <a:r>
              <a:rPr lang="en-US" dirty="0"/>
              <a:t>755-765</a:t>
            </a:r>
            <a:r>
              <a:rPr lang="en-US" i="1" dirty="0"/>
              <a:t>. </a:t>
            </a:r>
            <a:endParaRPr lang="en-US" dirty="0"/>
          </a:p>
          <a:p>
            <a:r>
              <a:rPr lang="en-US" dirty="0"/>
              <a:t>Baker, R.W., &amp; Siryk, B. (1984). Measuring adjustment to college. </a:t>
            </a:r>
            <a:r>
              <a:rPr lang="en-US" i="1" dirty="0"/>
              <a:t>Journal of Counseling Psychology</a:t>
            </a:r>
            <a:r>
              <a:rPr lang="en-US" dirty="0"/>
              <a:t>, </a:t>
            </a:r>
            <a:r>
              <a:rPr lang="en-US" i="1" dirty="0"/>
              <a:t>31</a:t>
            </a:r>
            <a:r>
              <a:rPr lang="en-US" dirty="0"/>
              <a:t>(2), 179-189. DOI:10.1037/0022-0167.31.2.179</a:t>
            </a:r>
          </a:p>
          <a:p>
            <a:r>
              <a:rPr lang="en-US" dirty="0"/>
              <a:t>Bond Hill, C., Kurzweil, M., Davidson Pisacreta, E., &amp; Schwartz, E. (2019). Enrolling More Veterans at High-Graduation-Rate Colleges and Universities.</a:t>
            </a:r>
          </a:p>
          <a:p>
            <a:r>
              <a:rPr lang="en-US" dirty="0"/>
              <a:t>Carvalho, J.P., Gawrysiak, M.J., Hellmuth, J.C., McNulty, J.K., Magidson, J.F., Lejuez, C.W.,	Hopko, D.R. (2011). The reward probability index: Design and validation of a scale measuring access to environmental reward. </a:t>
            </a:r>
            <a:r>
              <a:rPr lang="en-US" i="1" dirty="0"/>
              <a:t>Behavior Therapy</a:t>
            </a:r>
            <a:r>
              <a:rPr lang="en-US" dirty="0"/>
              <a:t>, </a:t>
            </a:r>
            <a:r>
              <a:rPr lang="en-US" i="1" dirty="0"/>
              <a:t>42</a:t>
            </a:r>
            <a:r>
              <a:rPr lang="en-US" dirty="0"/>
              <a:t>, 249-262. DOI:10.1016/j.beth.2010.05.004</a:t>
            </a:r>
          </a:p>
          <a:p>
            <a:r>
              <a:rPr lang="en-US" dirty="0"/>
              <a:t>Duckworth, A.L., Peterson, C., Matthews, M.D., &amp; Kelly, D.R. (2007).  Grit:  Perseverance and passion for long-term goals. </a:t>
            </a:r>
            <a:r>
              <a:rPr lang="en-US" i="1" dirty="0"/>
              <a:t>Journal of Personality and Social Psychology</a:t>
            </a:r>
            <a:r>
              <a:rPr lang="en-US" dirty="0"/>
              <a:t>, </a:t>
            </a:r>
            <a:r>
              <a:rPr lang="en-US" i="1" dirty="0"/>
              <a:t>9</a:t>
            </a:r>
            <a:r>
              <a:rPr lang="en-US" dirty="0"/>
              <a:t>, 1087-1101.</a:t>
            </a:r>
          </a:p>
          <a:p>
            <a:r>
              <a:rPr lang="en-US" dirty="0"/>
              <a:t>Kaufman, E.A., Xia, M., Fosco, G., Yaptangco, M., Skidmore, C.R., &amp; Crowell, S. (2016). The Difficulties in Emotion Regulation Scale Short Form (DERS-SF): validation and replication in adolescent and adult samples. </a:t>
            </a:r>
            <a:r>
              <a:rPr lang="en-US" i="1" dirty="0"/>
              <a:t>Journal of Psychopathology and Behavioral Assessment, 38</a:t>
            </a:r>
            <a:r>
              <a:rPr lang="en-US" dirty="0"/>
              <a:t>(443). </a:t>
            </a:r>
            <a:r>
              <a:rPr lang="en-US" u="sng" dirty="0">
                <a:hlinkClick r:id="rId2"/>
              </a:rPr>
              <a:t>https://doi.org/10.1007/s10862-015-9529-3</a:t>
            </a:r>
            <a:endParaRPr lang="en-US" dirty="0"/>
          </a:p>
          <a:p>
            <a:r>
              <a:rPr lang="en-US" dirty="0"/>
              <a:t>Lovibond, S.H. &amp; Lovibond, P.F. (1995). Manual for the depression, anxiety &amp; stress scales. (2nd Ed.). Sydney: </a:t>
            </a:r>
            <a:r>
              <a:rPr lang="en-US" i="1" dirty="0"/>
              <a:t>Psychology Foundation</a:t>
            </a:r>
            <a:endParaRPr lang="en-US" dirty="0"/>
          </a:p>
          <a:p>
            <a:r>
              <a:rPr lang="en-US" dirty="0"/>
              <a:t>Skinner, H. A. (1982). The Drug Abuse Screening Test. </a:t>
            </a:r>
            <a:r>
              <a:rPr lang="en-US" i="1" dirty="0"/>
              <a:t>Addictive Behavior</a:t>
            </a:r>
            <a:r>
              <a:rPr lang="en-US" dirty="0"/>
              <a:t>, </a:t>
            </a:r>
            <a:r>
              <a:rPr lang="en-US" i="1" dirty="0"/>
              <a:t>7</a:t>
            </a:r>
            <a:r>
              <a:rPr lang="en-US" dirty="0"/>
              <a:t>(4),363–371.</a:t>
            </a:r>
          </a:p>
          <a:p>
            <a:r>
              <a:rPr lang="en-US" dirty="0"/>
              <a:t>Vogt, D., Smith, B. N., King, D. W., &amp; King, L. A. (2012). Manual for the deployment risk and resilience inventory-2 (DRRI-2): A collection of measures for studying deployment related experiences of military veterans. </a:t>
            </a:r>
            <a:r>
              <a:rPr lang="en-US" i="1" dirty="0"/>
              <a:t>National Center for PTSD</a:t>
            </a:r>
            <a:r>
              <a:rPr lang="en-US" dirty="0"/>
              <a:t>.</a:t>
            </a:r>
          </a:p>
          <a:p>
            <a:r>
              <a:rPr lang="en-US" dirty="0"/>
              <a:t>Weathers, F.W., Litz, B.T., Keane, T.M., Palmieri, P.A., Marx, B.P., &amp; Schnurr, P.P. (2013).  The PTSD checklist for </a:t>
            </a:r>
            <a:r>
              <a:rPr lang="en-US" i="1" dirty="0"/>
              <a:t>DSM-5</a:t>
            </a:r>
            <a:r>
              <a:rPr lang="en-US" dirty="0"/>
              <a:t> (PCL-5). </a:t>
            </a:r>
            <a:r>
              <a:rPr lang="en-US" i="1" dirty="0"/>
              <a:t>National Center for PTSD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657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566F4-ECEB-464B-97FF-6E3CB3E09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BE82E-D457-574E-9544-845B6BCBC4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635713"/>
          </a:xfrm>
        </p:spPr>
        <p:txBody>
          <a:bodyPr>
            <a:normAutofit/>
          </a:bodyPr>
          <a:lstStyle/>
          <a:p>
            <a:r>
              <a:rPr lang="en-US" b="1" dirty="0"/>
              <a:t>Student Service Members/ Veterans (SSM/V) </a:t>
            </a:r>
            <a:r>
              <a:rPr lang="en-US" dirty="0"/>
              <a:t>are an important proportion of the university population.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SSM/V are individuals that completed basic training, have served/still serving active duty, or completed their military commitment.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SSM/V may be uniquely at risk for mental health challenges that civilian students do not face.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Specifically, SSM/V may experience greater mental health stigma, engage in problematic drug/alcohol misuse, and experience more difficulty adjusting to college life. </a:t>
            </a:r>
          </a:p>
        </p:txBody>
      </p:sp>
    </p:spTree>
    <p:extLst>
      <p:ext uri="{BB962C8B-B14F-4D97-AF65-F5344CB8AC3E}">
        <p14:creationId xmlns:p14="http://schemas.microsoft.com/office/powerpoint/2010/main" val="2825602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44741-C5C1-7343-9D1C-B69E5FC3F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9DA009-D199-EC42-B94F-E2180E0D15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Aim 1: </a:t>
            </a:r>
            <a:r>
              <a:rPr lang="en-US" dirty="0"/>
              <a:t>Identify relationships between prior military service and risk, resilience, and adjustment to college life.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Aim 2: </a:t>
            </a:r>
            <a:r>
              <a:rPr lang="en-US" dirty="0"/>
              <a:t>Identify resilience factors to posttraumatic stress.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This project aims to help improve current resources and help conceptualize new methods of treatment for SSM/V.  </a:t>
            </a:r>
          </a:p>
        </p:txBody>
      </p:sp>
    </p:spTree>
    <p:extLst>
      <p:ext uri="{BB962C8B-B14F-4D97-AF65-F5344CB8AC3E}">
        <p14:creationId xmlns:p14="http://schemas.microsoft.com/office/powerpoint/2010/main" val="1847177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A58E9-CA32-AA47-B4B1-44DBDBB9B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E10BC-B1C9-944C-9EEE-368934240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Participants were recruited with assistance from the Greg and Sandra Weisenstein Veterans Center (GSW-VC) at WCU.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Participants were emailed a survey link from the GSW-VC and asked to voluntarily complete the study.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Participants anonymously completed 10 questionnaires assessing a range of variables directly relevant to SSM/V.</a:t>
            </a:r>
          </a:p>
        </p:txBody>
      </p:sp>
    </p:spTree>
    <p:extLst>
      <p:ext uri="{BB962C8B-B14F-4D97-AF65-F5344CB8AC3E}">
        <p14:creationId xmlns:p14="http://schemas.microsoft.com/office/powerpoint/2010/main" val="1328463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C792A-F01E-4B4C-98D2-943D15B25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78338-AA0A-0745-ADF4-3234620639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5277288" cy="463571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Demographics</a:t>
            </a:r>
          </a:p>
          <a:p>
            <a:pPr lvl="1"/>
            <a:r>
              <a:rPr lang="en-US" dirty="0"/>
              <a:t>Age, sex, ethnicity, student status, military branch, etc.</a:t>
            </a:r>
          </a:p>
          <a:p>
            <a:r>
              <a:rPr lang="en-US" b="1" dirty="0"/>
              <a:t>Student Adjustment to College Questionnaire (SACQ)</a:t>
            </a:r>
          </a:p>
          <a:p>
            <a:pPr lvl="1"/>
            <a:r>
              <a:rPr lang="en-US" dirty="0"/>
              <a:t>Measures overall adjustment</a:t>
            </a:r>
          </a:p>
          <a:p>
            <a:r>
              <a:rPr lang="en-US" b="1" dirty="0"/>
              <a:t>GRIT Scale</a:t>
            </a:r>
          </a:p>
          <a:p>
            <a:pPr lvl="1"/>
            <a:r>
              <a:rPr lang="en-US" dirty="0"/>
              <a:t>Sustaining interest/perseverance toward goals</a:t>
            </a:r>
          </a:p>
          <a:p>
            <a:r>
              <a:rPr lang="en-US" b="1" dirty="0"/>
              <a:t>Reward Probability Index (RPI)</a:t>
            </a:r>
          </a:p>
          <a:p>
            <a:pPr lvl="1"/>
            <a:r>
              <a:rPr lang="en-US" dirty="0"/>
              <a:t>Availability of reward/ engagement in rewarding activities</a:t>
            </a:r>
          </a:p>
          <a:p>
            <a:r>
              <a:rPr lang="en-US" b="1" dirty="0"/>
              <a:t>Five Facet Mindfulness Questionnaire (FFMQ-15)</a:t>
            </a:r>
          </a:p>
          <a:p>
            <a:pPr lvl="1"/>
            <a:r>
              <a:rPr lang="en-US" dirty="0"/>
              <a:t>Trait mindfulness across 5 domains: Observing, describing, acting with awareness, non-judging, and non-reactivity</a:t>
            </a:r>
          </a:p>
          <a:p>
            <a:endParaRPr lang="en-US" b="1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C2DD588-0A59-EB45-9AD2-6BB245FCC490}"/>
              </a:ext>
            </a:extLst>
          </p:cNvPr>
          <p:cNvSpPr txBox="1">
            <a:spLocks/>
          </p:cNvSpPr>
          <p:nvPr/>
        </p:nvSpPr>
        <p:spPr>
          <a:xfrm>
            <a:off x="6095999" y="2222286"/>
            <a:ext cx="5277288" cy="4635713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Deployment Risk &amp; Resilience Inventory (DRRI-2)</a:t>
            </a:r>
          </a:p>
          <a:p>
            <a:pPr lvl="1"/>
            <a:r>
              <a:rPr lang="en-US" dirty="0"/>
              <a:t>Combat exposure</a:t>
            </a:r>
          </a:p>
          <a:p>
            <a:r>
              <a:rPr lang="en-US" b="1" dirty="0"/>
              <a:t>Drug-Abuse Screening Test (DAST-10)</a:t>
            </a:r>
          </a:p>
          <a:p>
            <a:pPr lvl="1"/>
            <a:r>
              <a:rPr lang="en-US" dirty="0"/>
              <a:t>Drug use and severity </a:t>
            </a:r>
          </a:p>
          <a:p>
            <a:r>
              <a:rPr lang="en-US" b="1" dirty="0"/>
              <a:t>Depression, Anxiety and Stress Scale (DASS-21)</a:t>
            </a:r>
            <a:endParaRPr lang="en-US" dirty="0"/>
          </a:p>
          <a:p>
            <a:r>
              <a:rPr lang="en-US" b="1" dirty="0"/>
              <a:t>Difficulties in Emotion Regulation - Short Form (DERS-SF)</a:t>
            </a:r>
          </a:p>
          <a:p>
            <a:pPr lvl="1"/>
            <a:r>
              <a:rPr lang="en-US" dirty="0"/>
              <a:t>Emotion dysregulation in 5 domains: non-acceptance, goals, impulse, awareness, strategies, and clarity</a:t>
            </a:r>
          </a:p>
          <a:p>
            <a:r>
              <a:rPr lang="en-US" b="1" dirty="0"/>
              <a:t>PTSD Checklist for DSM-5 (PCL-5)</a:t>
            </a:r>
          </a:p>
          <a:p>
            <a:pPr lvl="1"/>
            <a:r>
              <a:rPr lang="en-US" dirty="0"/>
              <a:t>Severity of posttraumatic stress</a:t>
            </a:r>
          </a:p>
        </p:txBody>
      </p:sp>
    </p:spTree>
    <p:extLst>
      <p:ext uri="{BB962C8B-B14F-4D97-AF65-F5344CB8AC3E}">
        <p14:creationId xmlns:p14="http://schemas.microsoft.com/office/powerpoint/2010/main" val="3127337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7BF99-8FD5-EF44-94A0-87B35CB03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Participants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47583-1AF6-D043-A06E-D706FC303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5742509" cy="4635713"/>
          </a:xfrm>
        </p:spPr>
        <p:txBody>
          <a:bodyPr>
            <a:normAutofit/>
          </a:bodyPr>
          <a:lstStyle/>
          <a:p>
            <a:r>
              <a:rPr lang="en-US" dirty="0"/>
              <a:t>*Data collection is on-going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i="1" dirty="0"/>
              <a:t>n </a:t>
            </a:r>
            <a:r>
              <a:rPr lang="en-US" dirty="0"/>
              <a:t>= 47 </a:t>
            </a:r>
          </a:p>
          <a:p>
            <a:r>
              <a:rPr lang="en-US" b="1" dirty="0"/>
              <a:t>Gender:</a:t>
            </a:r>
          </a:p>
          <a:p>
            <a:pPr lvl="1"/>
            <a:r>
              <a:rPr lang="en-US" dirty="0"/>
              <a:t>33 males</a:t>
            </a:r>
          </a:p>
          <a:p>
            <a:pPr lvl="1"/>
            <a:r>
              <a:rPr lang="en-US" dirty="0"/>
              <a:t>14 females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b="1" dirty="0"/>
              <a:t>Ethnicity:</a:t>
            </a:r>
          </a:p>
          <a:p>
            <a:pPr lvl="1"/>
            <a:r>
              <a:rPr lang="en-US" dirty="0"/>
              <a:t>Non-Hispanic White: 36</a:t>
            </a:r>
          </a:p>
          <a:p>
            <a:pPr lvl="1"/>
            <a:r>
              <a:rPr lang="en-US" dirty="0"/>
              <a:t>Black or African American: 5</a:t>
            </a:r>
          </a:p>
          <a:p>
            <a:pPr lvl="1"/>
            <a:r>
              <a:rPr lang="en-US" dirty="0"/>
              <a:t>Other: 6</a:t>
            </a:r>
          </a:p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B4D25DF-F118-A749-B50B-27B6DF1FA368}"/>
              </a:ext>
            </a:extLst>
          </p:cNvPr>
          <p:cNvSpPr/>
          <p:nvPr/>
        </p:nvSpPr>
        <p:spPr>
          <a:xfrm>
            <a:off x="6095999" y="2182637"/>
            <a:ext cx="6096000" cy="447750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lnSpc>
                <a:spcPct val="150000"/>
              </a:lnSpc>
              <a:buClr>
                <a:schemeClr val="accent1"/>
              </a:buClr>
              <a:buSzPct val="150000"/>
              <a:buFont typeface="Courier New" panose="02070309020205020404" pitchFamily="49" charset="0"/>
              <a:buChar char="o"/>
            </a:pPr>
            <a:r>
              <a:rPr lang="en-US" sz="1600" i="1" dirty="0"/>
              <a:t>n </a:t>
            </a:r>
            <a:r>
              <a:rPr lang="en-US" sz="1600" dirty="0"/>
              <a:t>= 47</a:t>
            </a:r>
          </a:p>
          <a:p>
            <a:pPr marL="285750" indent="-285750">
              <a:lnSpc>
                <a:spcPct val="150000"/>
              </a:lnSpc>
              <a:buClr>
                <a:schemeClr val="accent1"/>
              </a:buClr>
              <a:buSzPct val="150000"/>
              <a:buFont typeface="Courier New" panose="02070309020205020404" pitchFamily="49" charset="0"/>
              <a:buChar char="o"/>
            </a:pPr>
            <a:r>
              <a:rPr lang="en-US" sz="1600" b="1" dirty="0"/>
              <a:t>Age</a:t>
            </a:r>
          </a:p>
          <a:p>
            <a:pPr marL="742950" lvl="1" indent="-285750">
              <a:lnSpc>
                <a:spcPct val="150000"/>
              </a:lnSpc>
              <a:buClr>
                <a:schemeClr val="accent1"/>
              </a:buClr>
              <a:buSzPct val="150000"/>
              <a:buFont typeface="Courier New" panose="02070309020205020404" pitchFamily="49" charset="0"/>
              <a:buChar char="o"/>
            </a:pPr>
            <a:r>
              <a:rPr lang="en-US" sz="1600" dirty="0"/>
              <a:t>Range: 18-59</a:t>
            </a:r>
          </a:p>
          <a:p>
            <a:pPr marL="742950" lvl="1" indent="-285750">
              <a:lnSpc>
                <a:spcPct val="150000"/>
              </a:lnSpc>
              <a:buClr>
                <a:schemeClr val="accent1"/>
              </a:buClr>
              <a:buSzPct val="150000"/>
              <a:buFont typeface="Courier New" panose="02070309020205020404" pitchFamily="49" charset="0"/>
              <a:buChar char="o"/>
            </a:pPr>
            <a:r>
              <a:rPr lang="en-US" sz="1600" dirty="0"/>
              <a:t>Mean: 28.55</a:t>
            </a:r>
          </a:p>
          <a:p>
            <a:pPr lvl="1">
              <a:lnSpc>
                <a:spcPct val="150000"/>
              </a:lnSpc>
              <a:buClr>
                <a:schemeClr val="accent1"/>
              </a:buClr>
              <a:buSzPct val="150000"/>
            </a:pPr>
            <a:endParaRPr lang="en-US" sz="1600" dirty="0"/>
          </a:p>
          <a:p>
            <a:pPr marL="285750" indent="-285750">
              <a:lnSpc>
                <a:spcPct val="150000"/>
              </a:lnSpc>
              <a:buClr>
                <a:schemeClr val="accent1"/>
              </a:buClr>
              <a:buSzPct val="150000"/>
              <a:buFont typeface="Courier New" panose="02070309020205020404" pitchFamily="49" charset="0"/>
              <a:buChar char="o"/>
            </a:pPr>
            <a:r>
              <a:rPr lang="en-US" sz="1600" b="1" dirty="0"/>
              <a:t>Student Status</a:t>
            </a:r>
          </a:p>
          <a:p>
            <a:pPr marL="742950" lvl="1" indent="-285750">
              <a:lnSpc>
                <a:spcPct val="150000"/>
              </a:lnSpc>
              <a:buClr>
                <a:schemeClr val="accent1"/>
              </a:buClr>
              <a:buSzPct val="150000"/>
              <a:buFont typeface="Courier New" panose="02070309020205020404" pitchFamily="49" charset="0"/>
              <a:buChar char="o"/>
            </a:pPr>
            <a:r>
              <a:rPr lang="en-US" sz="1600" dirty="0"/>
              <a:t>First Years: 4</a:t>
            </a:r>
          </a:p>
          <a:p>
            <a:pPr marL="742950" lvl="1" indent="-285750">
              <a:lnSpc>
                <a:spcPct val="150000"/>
              </a:lnSpc>
              <a:buClr>
                <a:schemeClr val="accent1"/>
              </a:buClr>
              <a:buSzPct val="150000"/>
              <a:buFont typeface="Courier New" panose="02070309020205020404" pitchFamily="49" charset="0"/>
              <a:buChar char="o"/>
            </a:pPr>
            <a:r>
              <a:rPr lang="en-US" sz="1600" dirty="0"/>
              <a:t>Sophomores: 8</a:t>
            </a:r>
          </a:p>
          <a:p>
            <a:pPr marL="742950" lvl="1" indent="-285750">
              <a:lnSpc>
                <a:spcPct val="150000"/>
              </a:lnSpc>
              <a:buClr>
                <a:schemeClr val="accent1"/>
              </a:buClr>
              <a:buSzPct val="150000"/>
              <a:buFont typeface="Courier New" panose="02070309020205020404" pitchFamily="49" charset="0"/>
              <a:buChar char="o"/>
            </a:pPr>
            <a:r>
              <a:rPr lang="en-US" sz="1600" dirty="0"/>
              <a:t>Juniors: 10</a:t>
            </a:r>
          </a:p>
          <a:p>
            <a:pPr marL="742950" lvl="1" indent="-285750">
              <a:lnSpc>
                <a:spcPct val="150000"/>
              </a:lnSpc>
              <a:buClr>
                <a:schemeClr val="accent1"/>
              </a:buClr>
              <a:buSzPct val="150000"/>
              <a:buFont typeface="Courier New" panose="02070309020205020404" pitchFamily="49" charset="0"/>
              <a:buChar char="o"/>
            </a:pPr>
            <a:r>
              <a:rPr lang="en-US" sz="1600" dirty="0"/>
              <a:t>Seniors: 10</a:t>
            </a:r>
          </a:p>
          <a:p>
            <a:pPr marL="742950" lvl="1" indent="-285750">
              <a:lnSpc>
                <a:spcPct val="150000"/>
              </a:lnSpc>
              <a:buClr>
                <a:schemeClr val="accent1"/>
              </a:buClr>
              <a:buSzPct val="150000"/>
              <a:buFont typeface="Courier New" panose="02070309020205020404" pitchFamily="49" charset="0"/>
              <a:buChar char="o"/>
            </a:pPr>
            <a:r>
              <a:rPr lang="en-US" sz="1600" dirty="0"/>
              <a:t>5th year or above: 15</a:t>
            </a:r>
          </a:p>
          <a:p>
            <a:pPr marL="742950" lvl="1" indent="-285750">
              <a:lnSpc>
                <a:spcPct val="150000"/>
              </a:lnSpc>
              <a:buClr>
                <a:schemeClr val="accent1"/>
              </a:buClr>
              <a:buSzPct val="150000"/>
              <a:buFont typeface="Courier New" panose="02070309020205020404" pitchFamily="49" charset="0"/>
              <a:buChar char="o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765950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BDB03-0CD8-E345-94B5-BA852B4C2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Participants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B8BF3-23B1-164B-A049-EF5A03E670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8325288" cy="4635713"/>
          </a:xfrm>
        </p:spPr>
        <p:txBody>
          <a:bodyPr>
            <a:normAutofit/>
          </a:bodyPr>
          <a:lstStyle/>
          <a:p>
            <a:r>
              <a:rPr lang="en-US" b="1" dirty="0"/>
              <a:t>Military Branch</a:t>
            </a:r>
          </a:p>
          <a:p>
            <a:pPr lvl="1"/>
            <a:r>
              <a:rPr lang="en-US" dirty="0"/>
              <a:t>Army: 19</a:t>
            </a:r>
          </a:p>
          <a:p>
            <a:pPr lvl="1"/>
            <a:r>
              <a:rPr lang="en-US" dirty="0"/>
              <a:t>Marine Corps: 7</a:t>
            </a:r>
          </a:p>
          <a:p>
            <a:pPr lvl="1"/>
            <a:r>
              <a:rPr lang="en-US" dirty="0"/>
              <a:t>Navy: 2</a:t>
            </a:r>
          </a:p>
          <a:p>
            <a:pPr lvl="1"/>
            <a:r>
              <a:rPr lang="en-US" dirty="0"/>
              <a:t>Air Force: 4</a:t>
            </a:r>
          </a:p>
          <a:p>
            <a:pPr lvl="1"/>
            <a:r>
              <a:rPr lang="en-US" dirty="0"/>
              <a:t>National Guard: 6</a:t>
            </a:r>
          </a:p>
          <a:p>
            <a:pPr lvl="1"/>
            <a:r>
              <a:rPr lang="en-US" dirty="0"/>
              <a:t>Other: 3 (Army Reserves, Air National Guard)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/>
              <a:t>Deployment</a:t>
            </a:r>
          </a:p>
          <a:p>
            <a:pPr lvl="1"/>
            <a:r>
              <a:rPr lang="en-US" dirty="0"/>
              <a:t>24 Yes (10 deployed more than once)</a:t>
            </a:r>
          </a:p>
          <a:p>
            <a:pPr lvl="1"/>
            <a:r>
              <a:rPr lang="en-US" dirty="0"/>
              <a:t>17 No</a:t>
            </a:r>
          </a:p>
          <a:p>
            <a:pPr lvl="2"/>
            <a:r>
              <a:rPr lang="en-US" dirty="0"/>
              <a:t>Locations include; Iraq, Afghanistan, South Korea, Kuwait, Haiti, U.A.E., etc.</a:t>
            </a:r>
          </a:p>
          <a:p>
            <a:pPr lvl="2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CC5068-0D78-2649-B3F7-D61A0FBE8D87}"/>
              </a:ext>
            </a:extLst>
          </p:cNvPr>
          <p:cNvSpPr/>
          <p:nvPr/>
        </p:nvSpPr>
        <p:spPr>
          <a:xfrm>
            <a:off x="3048000" y="2413338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E67CF02-E4FB-3748-B38C-AE92788F693A}"/>
              </a:ext>
            </a:extLst>
          </p:cNvPr>
          <p:cNvSpPr txBox="1">
            <a:spLocks/>
          </p:cNvSpPr>
          <p:nvPr/>
        </p:nvSpPr>
        <p:spPr>
          <a:xfrm>
            <a:off x="6329175" y="2222286"/>
            <a:ext cx="7106088" cy="4635713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Military Occupation Examples</a:t>
            </a:r>
          </a:p>
          <a:p>
            <a:pPr lvl="1"/>
            <a:r>
              <a:rPr lang="en-US" dirty="0"/>
              <a:t>Combat Engineer</a:t>
            </a:r>
          </a:p>
          <a:p>
            <a:pPr lvl="1"/>
            <a:r>
              <a:rPr lang="en-US" dirty="0"/>
              <a:t>Linguist</a:t>
            </a:r>
          </a:p>
          <a:p>
            <a:pPr lvl="1"/>
            <a:r>
              <a:rPr lang="en-US" dirty="0"/>
              <a:t>Infantry</a:t>
            </a:r>
          </a:p>
          <a:p>
            <a:pPr lvl="1"/>
            <a:r>
              <a:rPr lang="en-US" dirty="0"/>
              <a:t>Intelligence Analyst</a:t>
            </a:r>
          </a:p>
          <a:p>
            <a:pPr lvl="1"/>
            <a:r>
              <a:rPr lang="en-US" dirty="0"/>
              <a:t>Civil Affairs</a:t>
            </a:r>
          </a:p>
          <a:p>
            <a:pPr lvl="1"/>
            <a:r>
              <a:rPr lang="en-US" dirty="0"/>
              <a:t>Reconnaissance</a:t>
            </a:r>
          </a:p>
          <a:p>
            <a:pPr marL="0" indent="0">
              <a:buFont typeface="Wingdings 2" charset="2"/>
              <a:buNone/>
            </a:pPr>
            <a:endParaRPr lang="en-US" b="1" dirty="0"/>
          </a:p>
          <a:p>
            <a:pPr marL="0" indent="0">
              <a:buFont typeface="Wingdings 2" charset="2"/>
              <a:buNone/>
            </a:pPr>
            <a:endParaRPr lang="en-US" b="1" dirty="0"/>
          </a:p>
          <a:p>
            <a:pPr marL="0" indent="0">
              <a:buFont typeface="Wingdings 2" charset="2"/>
              <a:buNone/>
            </a:pPr>
            <a:endParaRPr lang="en-US" b="1" dirty="0"/>
          </a:p>
          <a:p>
            <a:pPr marL="0" indent="0">
              <a:buFont typeface="Wingdings 2" charset="2"/>
              <a:buNone/>
            </a:pPr>
            <a:endParaRPr lang="en-US" b="1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562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953CA-EF12-CC4E-9481-83CBD2572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SSM/V Challenges Reports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618231-A545-B746-A54B-B8543C148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635713"/>
          </a:xfrm>
        </p:spPr>
        <p:txBody>
          <a:bodyPr/>
          <a:lstStyle/>
          <a:p>
            <a:r>
              <a:rPr lang="en-US" b="1" dirty="0"/>
              <a:t>Open-ended responses listing challenges faced by SSM/V</a:t>
            </a:r>
          </a:p>
          <a:p>
            <a:pPr lvl="1"/>
            <a:r>
              <a:rPr lang="en-US" dirty="0"/>
              <a:t>Time management</a:t>
            </a:r>
          </a:p>
          <a:p>
            <a:pPr lvl="1"/>
            <a:r>
              <a:rPr lang="en-US" dirty="0"/>
              <a:t>Lack of connection to university/ other students</a:t>
            </a:r>
          </a:p>
          <a:p>
            <a:pPr lvl="1"/>
            <a:r>
              <a:rPr lang="en-US" dirty="0"/>
              <a:t>Culture shock - Regression, less responsibility, lack of understanding from student population</a:t>
            </a:r>
          </a:p>
          <a:p>
            <a:pPr lvl="1"/>
            <a:r>
              <a:rPr lang="en-US" dirty="0"/>
              <a:t>Age disconnect (M = 28.55)</a:t>
            </a:r>
          </a:p>
          <a:p>
            <a:pPr lvl="1"/>
            <a:r>
              <a:rPr lang="en-US" dirty="0"/>
              <a:t>Balancing service requirements with academic work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939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43BC9-98C7-9047-B1CA-F53E5A1C6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SSM/V Systems of Support Reports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08CE8C-BDF0-7641-90C6-B85442EB6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635713"/>
          </a:xfrm>
        </p:spPr>
        <p:txBody>
          <a:bodyPr>
            <a:normAutofit/>
          </a:bodyPr>
          <a:lstStyle/>
          <a:p>
            <a:endParaRPr lang="en-US" b="1" dirty="0"/>
          </a:p>
          <a:p>
            <a:r>
              <a:rPr lang="en-US" b="1" dirty="0"/>
              <a:t>Open-ended responses listing forms of support </a:t>
            </a:r>
          </a:p>
          <a:p>
            <a:pPr lvl="1"/>
            <a:r>
              <a:rPr lang="en-US" dirty="0"/>
              <a:t>Fellow SSM/V</a:t>
            </a:r>
          </a:p>
          <a:p>
            <a:pPr lvl="1"/>
            <a:r>
              <a:rPr lang="en-US" dirty="0"/>
              <a:t>GSW-VC - Mentioned by majority of respondents. </a:t>
            </a:r>
          </a:p>
          <a:p>
            <a:pPr lvl="2"/>
            <a:r>
              <a:rPr lang="en-US" dirty="0"/>
              <a:t>Space to work, place to connect with other SSM/V, assistance with planning/academics</a:t>
            </a:r>
          </a:p>
          <a:p>
            <a:pPr lvl="1"/>
            <a:r>
              <a:rPr lang="en-US" dirty="0"/>
              <a:t>GI Bill, ~900,000 students in the U.S. enrolled via the GI Bill (Bond Hill, 2019)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b="1" dirty="0"/>
              <a:t>GI Bill: </a:t>
            </a:r>
            <a:r>
              <a:rPr lang="en-US" dirty="0"/>
              <a:t>Several respondents mentioned the post 9/11 GI Bill. </a:t>
            </a:r>
          </a:p>
          <a:p>
            <a:pPr lvl="1"/>
            <a:r>
              <a:rPr lang="en-US" dirty="0"/>
              <a:t>Individuals that served active duty after 9/11/2001 may receive benefits to assist them with tuition, fees, housing, and school supplies (U.S. Department of Veteran Affairs, 2021).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9428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E37C0E9B17A44498BF592642D4ECA5" ma:contentTypeVersion="12" ma:contentTypeDescription="Create a new document." ma:contentTypeScope="" ma:versionID="b64175680337692cb2551d59f972e4fb">
  <xsd:schema xmlns:xsd="http://www.w3.org/2001/XMLSchema" xmlns:xs="http://www.w3.org/2001/XMLSchema" xmlns:p="http://schemas.microsoft.com/office/2006/metadata/properties" xmlns:ns3="8ba01db9-89e8-4dbd-b09b-f1bb22782f3e" xmlns:ns4="cd8c369e-ddd6-4fee-8136-828943a0a193" targetNamespace="http://schemas.microsoft.com/office/2006/metadata/properties" ma:root="true" ma:fieldsID="1a554bf74fdc63bcf84507267abbb033" ns3:_="" ns4:_="">
    <xsd:import namespace="8ba01db9-89e8-4dbd-b09b-f1bb22782f3e"/>
    <xsd:import namespace="cd8c369e-ddd6-4fee-8136-828943a0a19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a01db9-89e8-4dbd-b09b-f1bb22782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8c369e-ddd6-4fee-8136-828943a0a19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1CF6942-6461-4161-B71B-C35A981F55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a01db9-89e8-4dbd-b09b-f1bb22782f3e"/>
    <ds:schemaRef ds:uri="cd8c369e-ddd6-4fee-8136-828943a0a1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FD39337-D5BB-4568-8057-2057AC4D526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FEFEDC-7207-49A7-8212-E2202C269AE3}">
  <ds:schemaRefs>
    <ds:schemaRef ds:uri="http://schemas.microsoft.com/office/infopath/2007/PartnerControls"/>
    <ds:schemaRef ds:uri="8ba01db9-89e8-4dbd-b09b-f1bb22782f3e"/>
    <ds:schemaRef ds:uri="http://purl.org/dc/terms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cd8c369e-ddd6-4fee-8136-828943a0a193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{BC54FDF5-EE5B-0941-96BB-5064E885C6A5}tf10001121</Template>
  <TotalTime>22090</TotalTime>
  <Words>1024</Words>
  <Application>Microsoft Office PowerPoint</Application>
  <PresentationFormat>Widescreen</PresentationFormat>
  <Paragraphs>143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Century Gothic</vt:lpstr>
      <vt:lpstr>Courier New</vt:lpstr>
      <vt:lpstr>Wingdings 2</vt:lpstr>
      <vt:lpstr>Quotable</vt:lpstr>
      <vt:lpstr>Examining Student Service Members/Veterans (SSM/V) Risk, Resilience, and Adjustment in College</vt:lpstr>
      <vt:lpstr>Background</vt:lpstr>
      <vt:lpstr>Aims</vt:lpstr>
      <vt:lpstr>Methods</vt:lpstr>
      <vt:lpstr>Measures</vt:lpstr>
      <vt:lpstr>Participants</vt:lpstr>
      <vt:lpstr>Participants</vt:lpstr>
      <vt:lpstr>SSM/V Challenges Reports</vt:lpstr>
      <vt:lpstr>SSM/V Systems of Support Reports</vt:lpstr>
      <vt:lpstr>Mindfulness and Posttraumatic Stress</vt:lpstr>
      <vt:lpstr>Results</vt:lpstr>
      <vt:lpstr>Discussion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Examining student service members/veterans (ssm/v) risk, resilience, and adjustment in college</dc:title>
  <dc:creator>Quin, Michael B.</dc:creator>
  <cp:lastModifiedBy>Smith, Andrea J</cp:lastModifiedBy>
  <cp:revision>46</cp:revision>
  <dcterms:created xsi:type="dcterms:W3CDTF">2021-04-07T16:26:55Z</dcterms:created>
  <dcterms:modified xsi:type="dcterms:W3CDTF">2021-04-23T11:59:41Z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0x010100E4E37C0E9B17A44498BF592642D4ECA5</vt:lpwstr>
  </property>
</Properties>
</file>