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95" r:id="rId4"/>
  </p:sldMasterIdLst>
  <p:notesMasterIdLst>
    <p:notesMasterId r:id="rId16"/>
  </p:notesMasterIdLst>
  <p:sldIdLst>
    <p:sldId id="256" r:id="rId5"/>
    <p:sldId id="258" r:id="rId6"/>
    <p:sldId id="257" r:id="rId7"/>
    <p:sldId id="269" r:id="rId8"/>
    <p:sldId id="267" r:id="rId9"/>
    <p:sldId id="260" r:id="rId10"/>
    <p:sldId id="261" r:id="rId11"/>
    <p:sldId id="272" r:id="rId12"/>
    <p:sldId id="271" r:id="rId13"/>
    <p:sldId id="265" r:id="rId14"/>
    <p:sldId id="266" r:id="rId1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nnon fyalkowski" initials="sf" lastIdx="1" clrIdx="0">
    <p:extLst>
      <p:ext uri="{19B8F6BF-5375-455C-9EA6-DF929625EA0E}">
        <p15:presenceInfo xmlns:p15="http://schemas.microsoft.com/office/powerpoint/2012/main" userId="eb94474b63d1874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80"/>
    <p:restoredTop sz="69396" autoAdjust="0"/>
  </p:normalViewPr>
  <p:slideViewPr>
    <p:cSldViewPr snapToGrid="0">
      <p:cViewPr varScale="1">
        <p:scale>
          <a:sx n="103" d="100"/>
          <a:sy n="103" d="100"/>
        </p:scale>
        <p:origin x="1064" y="6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546df08d2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546df08d2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550a806a8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550a806a8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546df08d2f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546df08d2f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Zimbabwe is the heart of Southern Africa, is the size of Montana, and has 13 million people in its population. Harare 1 million</a:t>
            </a: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550a806a88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550a806a8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25450" marR="0" lvl="0" indent="-285750" algn="l" defTabSz="685800" rtl="0" eaLnBrk="1" fontAlgn="auto" latinLnBrk="0" hangingPunct="1">
              <a:lnSpc>
                <a:spcPct val="100000"/>
              </a:lnSpc>
              <a:spcBef>
                <a:spcPts val="0"/>
              </a:spcBef>
              <a:spcAft>
                <a:spcPts val="0"/>
              </a:spcAft>
              <a:buClr>
                <a:srgbClr val="000000"/>
              </a:buClr>
              <a:buSzPts val="1800"/>
              <a:tabLst/>
              <a:defRPr/>
            </a:pPr>
            <a:r>
              <a:rPr kumimoji="0" lang="en-US" sz="1400" b="1" i="0" u="none" strike="noStrike" kern="1200" cap="none" spc="0" normalizeH="0" baseline="0" noProof="0" dirty="0">
                <a:ln>
                  <a:noFill/>
                </a:ln>
                <a:solidFill>
                  <a:prstClr val="black"/>
                </a:solidFill>
                <a:effectLst/>
                <a:uLnTx/>
                <a:uFillTx/>
                <a:latin typeface="Gill Sans MT" panose="020B0502020104020203"/>
                <a:ea typeface="+mn-ea"/>
                <a:cs typeface="+mn-cs"/>
              </a:rPr>
              <a:t>Psychosocial, economic and health consequences </a:t>
            </a:r>
            <a:r>
              <a:rPr kumimoji="0" lang="en-US" sz="1400" b="0" i="0" u="none" strike="noStrike" kern="1200" cap="none" spc="0" normalizeH="0" baseline="0" noProof="0" dirty="0">
                <a:ln>
                  <a:noFill/>
                </a:ln>
                <a:solidFill>
                  <a:prstClr val="black"/>
                </a:solidFill>
                <a:effectLst/>
                <a:uLnTx/>
                <a:uFillTx/>
                <a:latin typeface="Gill Sans MT" panose="020B0502020104020203"/>
                <a:ea typeface="+mn-ea"/>
                <a:cs typeface="+mn-cs"/>
              </a:rPr>
              <a:t>including: Emotional stress, low self-esteem, dropping out of school, expulsion from school, stigmatization of single mothers, forced marriage, promiscuity, abandonment, unsafe abortions, suicide, poverty, and negative health consequences</a:t>
            </a:r>
          </a:p>
          <a:p>
            <a:pPr marL="425450" marR="0" lvl="0" indent="-285750" algn="l" defTabSz="685800" rtl="0" eaLnBrk="1" fontAlgn="auto" latinLnBrk="0" hangingPunct="1">
              <a:lnSpc>
                <a:spcPct val="100000"/>
              </a:lnSpc>
              <a:spcBef>
                <a:spcPts val="0"/>
              </a:spcBef>
              <a:spcAft>
                <a:spcPts val="0"/>
              </a:spcAft>
              <a:buClr>
                <a:srgbClr val="000000"/>
              </a:buClr>
              <a:buSzPts val="1800"/>
              <a:tabLst/>
              <a:defRPr/>
            </a:pPr>
            <a:r>
              <a:rPr lang="en-US" sz="1100" b="0" i="0" u="none" strike="noStrike" cap="none" dirty="0">
                <a:solidFill>
                  <a:srgbClr val="000000"/>
                </a:solidFill>
                <a:effectLst/>
                <a:latin typeface="Arial"/>
                <a:ea typeface="Arial"/>
                <a:cs typeface="Arial"/>
                <a:sym typeface="Arial"/>
              </a:rPr>
              <a:t>the importance of addressing the health and social needs of this unique population is a strategic priority for governmental and non-governmental agencies</a:t>
            </a: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550a806a88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550a806a8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25450" marR="0" lvl="0" indent="-285750" algn="l" defTabSz="685800" rtl="0" eaLnBrk="1" fontAlgn="auto" latinLnBrk="0" hangingPunct="1">
              <a:lnSpc>
                <a:spcPct val="100000"/>
              </a:lnSpc>
              <a:spcBef>
                <a:spcPts val="0"/>
              </a:spcBef>
              <a:spcAft>
                <a:spcPts val="0"/>
              </a:spcAft>
              <a:buClr>
                <a:srgbClr val="000000"/>
              </a:buClr>
              <a:buSzPts val="1800"/>
              <a:tabLst/>
              <a:defRPr/>
            </a:pPr>
            <a:r>
              <a:rPr lang="en-US" dirty="0"/>
              <a:t>Conducted between May 2018-October 2019.</a:t>
            </a:r>
          </a:p>
          <a:p>
            <a:pPr marL="425450" marR="0" lvl="0" indent="-285750" algn="l" defTabSz="685800" rtl="0" eaLnBrk="1" fontAlgn="auto" latinLnBrk="0" hangingPunct="1">
              <a:lnSpc>
                <a:spcPct val="100000"/>
              </a:lnSpc>
              <a:spcBef>
                <a:spcPts val="0"/>
              </a:spcBef>
              <a:spcAft>
                <a:spcPts val="0"/>
              </a:spcAft>
              <a:buClr>
                <a:srgbClr val="000000"/>
              </a:buClr>
              <a:buSzPts val="1800"/>
              <a:tabLst/>
              <a:defRPr/>
            </a:pPr>
            <a:r>
              <a:rPr lang="en-US" dirty="0"/>
              <a:t>Proof of concept achieved and results to be disseminated soon.</a:t>
            </a:r>
            <a:endParaRPr dirty="0"/>
          </a:p>
        </p:txBody>
      </p:sp>
    </p:spTree>
    <p:extLst>
      <p:ext uri="{BB962C8B-B14F-4D97-AF65-F5344CB8AC3E}">
        <p14:creationId xmlns:p14="http://schemas.microsoft.com/office/powerpoint/2010/main" val="151941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550a806a88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550a806a8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274650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546df08d2f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546df08d2f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lvl="0" indent="-317500">
              <a:buClr>
                <a:srgbClr val="000000"/>
              </a:buClr>
              <a:buSzPts val="1400"/>
            </a:pPr>
            <a:r>
              <a:rPr lang="en" sz="1400" dirty="0">
                <a:solidFill>
                  <a:srgbClr val="000000"/>
                </a:solidFill>
              </a:rPr>
              <a:t>Analyzed secondary data</a:t>
            </a:r>
            <a:r>
              <a:rPr lang="en-US" sz="1200" dirty="0"/>
              <a:t>. </a:t>
            </a:r>
          </a:p>
          <a:p>
            <a:pPr marL="742950" lvl="1" indent="-285750">
              <a:lnSpc>
                <a:spcPct val="107000"/>
              </a:lnSpc>
              <a:spcBef>
                <a:spcPts val="0"/>
              </a:spcBef>
              <a:buFont typeface="+mj-lt"/>
              <a:buAutoNum type="arabicPeriod"/>
              <a:tabLst>
                <a:tab pos="914400" algn="l"/>
              </a:tabLst>
            </a:pPr>
            <a:r>
              <a:rPr lang="en-US" sz="1100" dirty="0">
                <a:latin typeface="+mj-lt"/>
                <a:ea typeface="Calibri" panose="020F0502020204030204" pitchFamily="34" charset="0"/>
                <a:cs typeface="Times New Roman" panose="02020603050405020304" pitchFamily="18" charset="0"/>
              </a:rPr>
              <a:t>Fidelity (the extent to which the intervention was implemented as planned) with observation reports completed by research team members at least once for each peer support group, </a:t>
            </a:r>
          </a:p>
          <a:p>
            <a:pPr marL="742950" lvl="1" indent="-285750">
              <a:lnSpc>
                <a:spcPct val="107000"/>
              </a:lnSpc>
              <a:spcBef>
                <a:spcPts val="0"/>
              </a:spcBef>
              <a:buFont typeface="+mj-lt"/>
              <a:buAutoNum type="arabicPeriod"/>
              <a:tabLst>
                <a:tab pos="914400" algn="l"/>
              </a:tabLst>
            </a:pPr>
            <a:r>
              <a:rPr lang="en-US" sz="1100" dirty="0">
                <a:latin typeface="+mj-lt"/>
                <a:ea typeface="Calibri" panose="020F0502020204030204" pitchFamily="34" charset="0"/>
                <a:cs typeface="Times New Roman" panose="02020603050405020304" pitchFamily="18" charset="0"/>
              </a:rPr>
              <a:t>Dose delivered (the extent to which the intervention was delivered) with session reports completed by facilitators after each session and observation guides completed by the research team at least once for each peer support group, </a:t>
            </a:r>
          </a:p>
          <a:p>
            <a:pPr marL="742950" lvl="1" indent="-285750">
              <a:lnSpc>
                <a:spcPct val="107000"/>
              </a:lnSpc>
              <a:spcBef>
                <a:spcPts val="0"/>
              </a:spcBef>
              <a:buFont typeface="+mj-lt"/>
              <a:buAutoNum type="arabicPeriod"/>
              <a:tabLst>
                <a:tab pos="914400" algn="l"/>
              </a:tabLst>
            </a:pPr>
            <a:r>
              <a:rPr lang="en-US" sz="1100" dirty="0">
                <a:latin typeface="+mj-lt"/>
                <a:ea typeface="Calibri" panose="020F0502020204030204" pitchFamily="34" charset="0"/>
                <a:cs typeface="Times New Roman" panose="02020603050405020304" pitchFamily="18" charset="0"/>
              </a:rPr>
              <a:t>Dose received (the extent to which the participants were satisfied with the intervention) with process evaluation mid- and endline surveys and semi-structured interviews with participants at endline,  </a:t>
            </a:r>
          </a:p>
          <a:p>
            <a:pPr marL="742950" lvl="1" indent="-285750">
              <a:lnSpc>
                <a:spcPct val="107000"/>
              </a:lnSpc>
              <a:spcBef>
                <a:spcPts val="0"/>
              </a:spcBef>
              <a:buFont typeface="+mj-lt"/>
              <a:buAutoNum type="arabicPeriod"/>
              <a:tabLst>
                <a:tab pos="914400" algn="l"/>
              </a:tabLst>
            </a:pPr>
            <a:r>
              <a:rPr lang="en-US" sz="1100" dirty="0">
                <a:latin typeface="+mj-lt"/>
                <a:ea typeface="Calibri" panose="020F0502020204030204" pitchFamily="34" charset="0"/>
                <a:cs typeface="Times New Roman" panose="02020603050405020304" pitchFamily="18" charset="0"/>
              </a:rPr>
              <a:t>Reach (the extent to which each cohort of participants engaged in the intervention) with attendance registers completed by facilitators at each session, </a:t>
            </a:r>
          </a:p>
          <a:p>
            <a:pPr marL="742950" lvl="1" indent="-285750">
              <a:lnSpc>
                <a:spcPct val="107000"/>
              </a:lnSpc>
              <a:spcBef>
                <a:spcPts val="0"/>
              </a:spcBef>
              <a:buFont typeface="+mj-lt"/>
              <a:buAutoNum type="arabicPeriod"/>
              <a:tabLst>
                <a:tab pos="914400" algn="l"/>
              </a:tabLst>
            </a:pPr>
            <a:r>
              <a:rPr lang="en-US" sz="1100" dirty="0">
                <a:latin typeface="+mj-lt"/>
                <a:ea typeface="Calibri" panose="020F0502020204030204" pitchFamily="34" charset="0"/>
                <a:cs typeface="Times New Roman" panose="02020603050405020304" pitchFamily="18" charset="0"/>
              </a:rPr>
              <a:t>Recruitment (the extent to which enrollment procedures and retention processes were used at the beginning and throughout the intervention) with facilitators and project coordinator at endline, and </a:t>
            </a:r>
          </a:p>
          <a:p>
            <a:pPr marL="742950" lvl="1" indent="-285750">
              <a:lnSpc>
                <a:spcPct val="107000"/>
              </a:lnSpc>
              <a:spcBef>
                <a:spcPts val="0"/>
              </a:spcBef>
              <a:buFont typeface="+mj-lt"/>
              <a:buAutoNum type="arabicPeriod"/>
              <a:tabLst>
                <a:tab pos="914400" algn="l"/>
              </a:tabLst>
            </a:pPr>
            <a:r>
              <a:rPr lang="en-US" sz="1100" dirty="0">
                <a:latin typeface="+mj-lt"/>
                <a:ea typeface="Calibri" panose="020F0502020204030204" pitchFamily="34" charset="0"/>
                <a:cs typeface="Times New Roman" panose="02020603050405020304" pitchFamily="18" charset="0"/>
              </a:rPr>
              <a:t>Context (the extent to which social, political, economic, and environmental factors occurred at the time of intervention implementation and may have affected participants’ personal lives) with focus group discussions with participants at the endline. </a:t>
            </a:r>
          </a:p>
          <a:p>
            <a:pPr marL="0" lvl="0" indent="0" algn="l" rtl="0">
              <a:lnSpc>
                <a:spcPct val="115000"/>
              </a:lnSpc>
              <a:spcBef>
                <a:spcPts val="0"/>
              </a:spcBef>
              <a:spcAft>
                <a:spcPts val="0"/>
              </a:spcAft>
              <a:buClr>
                <a:schemeClr val="dk1"/>
              </a:buClr>
              <a:buSzPts val="1100"/>
              <a:buFont typeface="Arial"/>
              <a:buNone/>
            </a:pPr>
            <a:endParaRPr lang="en-US" sz="1200" dirty="0">
              <a:solidFill>
                <a:schemeClr val="dk1"/>
              </a:solidFill>
              <a:latin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55cb80240e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55cb80240e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55cb80240e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55cb80240e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285750" indent="-285750">
              <a:buClrTx/>
              <a:buFont typeface="Arial" panose="020B0604020202020204" pitchFamily="34" charset="0"/>
              <a:buChar char="•"/>
            </a:pPr>
            <a:r>
              <a:rPr lang="en-US" sz="1100" dirty="0">
                <a:solidFill>
                  <a:srgbClr val="000000"/>
                </a:solidFill>
              </a:rPr>
              <a:t>The groups provided a new forum to address primary sources of stigma, and for sharing challenges and seeking advice, alleviating social isolation as a key source of stress. </a:t>
            </a:r>
          </a:p>
          <a:p>
            <a:pPr marL="285750" indent="-285750">
              <a:buClrTx/>
              <a:buFont typeface="Arial" panose="020B0604020202020204" pitchFamily="34" charset="0"/>
              <a:buChar char="•"/>
            </a:pPr>
            <a:r>
              <a:rPr lang="en-US" sz="1100" dirty="0">
                <a:solidFill>
                  <a:srgbClr val="000000"/>
                </a:solidFill>
              </a:rPr>
              <a:t>Key community stakeholders suggested that the intervention’s consistent community engagement and trust-building efforts led to increasingly positive and supportive attitudes towards the participants and the intervention concept. Facilitators reported that the detailed training and supervisory support provided (both in-person and via WhatsApp) were sufficient for purposes, and reported no significant challenges related to the frequency, location, or co-facilitation of the groups. </a:t>
            </a:r>
          </a:p>
        </p:txBody>
      </p:sp>
    </p:spTree>
    <p:extLst>
      <p:ext uri="{BB962C8B-B14F-4D97-AF65-F5344CB8AC3E}">
        <p14:creationId xmlns:p14="http://schemas.microsoft.com/office/powerpoint/2010/main" val="28255275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55cb80240e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55cb80240e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33545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00150" y="1790058"/>
            <a:ext cx="6743700" cy="1234440"/>
          </a:xfrm>
          <a:solidFill>
            <a:srgbClr val="FFFFFF"/>
          </a:solidFill>
          <a:ln w="38100">
            <a:solidFill>
              <a:srgbClr val="404040"/>
            </a:solidFill>
          </a:ln>
        </p:spPr>
        <p:txBody>
          <a:bodyPr lIns="274320" rIns="274320" anchor="ctr" anchorCtr="1">
            <a:normAutofit/>
          </a:bodyPr>
          <a:lstStyle>
            <a:lvl1pPr algn="ctr">
              <a:defRPr sz="285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3264408"/>
            <a:ext cx="5101209" cy="929921"/>
          </a:xfrm>
          <a:noFill/>
        </p:spPr>
        <p:txBody>
          <a:bodyPr>
            <a:normAutofit/>
          </a:bodyPr>
          <a:lstStyle>
            <a:lvl1pPr marL="0" indent="0" algn="ctr">
              <a:buNone/>
              <a:defRPr sz="1500">
                <a:solidFill>
                  <a:schemeClr val="tx1">
                    <a:lumMod val="75000"/>
                    <a:lumOff val="25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057620975"/>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67771065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702945"/>
            <a:ext cx="973956" cy="373761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73352" y="702945"/>
            <a:ext cx="4648867" cy="373761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5767619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extLst>
      <p:ext uri="{BB962C8B-B14F-4D97-AF65-F5344CB8AC3E}">
        <p14:creationId xmlns:p14="http://schemas.microsoft.com/office/powerpoint/2010/main" val="25034035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extLst>
      <p:ext uri="{BB962C8B-B14F-4D97-AF65-F5344CB8AC3E}">
        <p14:creationId xmlns:p14="http://schemas.microsoft.com/office/powerpoint/2010/main" val="2029115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9723784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00150" y="1790058"/>
            <a:ext cx="6743700" cy="1234440"/>
          </a:xfrm>
          <a:solidFill>
            <a:srgbClr val="FFFFFF"/>
          </a:solidFill>
          <a:ln w="38100">
            <a:solidFill>
              <a:srgbClr val="404040"/>
            </a:solidFill>
          </a:ln>
        </p:spPr>
        <p:txBody>
          <a:bodyPr lIns="274320" rIns="274320" anchor="ctr" anchorCtr="1">
            <a:normAutofit/>
          </a:bodyPr>
          <a:lstStyle>
            <a:lvl1pPr>
              <a:defRPr sz="285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3264349"/>
            <a:ext cx="5101209" cy="948812"/>
          </a:xfrm>
        </p:spPr>
        <p:txBody>
          <a:bodyPr anchor="t" anchorCtr="1">
            <a:normAutofit/>
          </a:bodyPr>
          <a:lstStyle>
            <a:lvl1pPr marL="0" indent="0">
              <a:buNone/>
              <a:defRPr sz="15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95072943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86434" y="1978533"/>
            <a:ext cx="3203828" cy="2326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1978533"/>
            <a:ext cx="3202685" cy="2326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420982216"/>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87577" y="1735075"/>
            <a:ext cx="3202686" cy="528065"/>
          </a:xfrm>
        </p:spPr>
        <p:txBody>
          <a:bodyPr anchor="b" anchorCtr="1">
            <a:normAutofit/>
          </a:bodyPr>
          <a:lstStyle>
            <a:lvl1pPr marL="0" indent="0" algn="ctr">
              <a:buNone/>
              <a:defRPr sz="1425" b="0" cap="all" spc="75" baseline="0">
                <a:solidFill>
                  <a:schemeClr val="tx2"/>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187577" y="2357438"/>
            <a:ext cx="3202686" cy="19475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2357438"/>
            <a:ext cx="3190113" cy="1947582"/>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1735075"/>
            <a:ext cx="3202686" cy="528065"/>
          </a:xfrm>
        </p:spPr>
        <p:txBody>
          <a:bodyPr anchor="b" anchorCtr="1">
            <a:normAutofit/>
          </a:bodyPr>
          <a:lstStyle>
            <a:lvl1pPr marL="0" indent="0" algn="ctr">
              <a:buNone/>
              <a:defRPr sz="1425" b="0" cap="all" spc="75" baseline="0">
                <a:solidFill>
                  <a:schemeClr val="tx2"/>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7" name="Date Placeholder 6"/>
          <p:cNvSpPr>
            <a:spLocks noGrp="1"/>
          </p:cNvSpPr>
          <p:nvPr>
            <p:ph type="dt" sz="half" idx="10"/>
          </p:nvPr>
        </p:nvSpPr>
        <p:spPr/>
        <p:txBody>
          <a:bodyPr/>
          <a:lstStyle/>
          <a:p>
            <a:fld id="{48A87A34-81AB-432B-8DAE-1953F412C126}" type="datetimeFigureOut">
              <a:rPr lang="en-US" smtClean="0"/>
              <a:pPr/>
              <a:t>4/26/2021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90159049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15354844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528964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4572000" y="0"/>
            <a:ext cx="4572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03504" y="1682871"/>
            <a:ext cx="3364992" cy="856123"/>
          </a:xfrm>
          <a:solidFill>
            <a:srgbClr val="FFFFFF"/>
          </a:solidFill>
          <a:ln>
            <a:solidFill>
              <a:srgbClr val="404040"/>
            </a:solidFill>
          </a:ln>
        </p:spPr>
        <p:txBody>
          <a:bodyPr anchor="ctr" anchorCtr="1">
            <a:normAutofit/>
          </a:bodyPr>
          <a:lstStyle>
            <a:lvl1pPr>
              <a:defRPr sz="165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603504"/>
            <a:ext cx="3611880" cy="3936492"/>
          </a:xfrm>
        </p:spPr>
        <p:txBody>
          <a:bodyPr>
            <a:normAutofit/>
          </a:bodyPr>
          <a:lstStyle>
            <a:lvl1pPr>
              <a:defRPr sz="1425">
                <a:solidFill>
                  <a:schemeClr val="tx1"/>
                </a:solidFill>
              </a:defRPr>
            </a:lvl1pPr>
            <a:lvl2pPr>
              <a:defRPr sz="12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6676" y="2662439"/>
            <a:ext cx="2846070" cy="1645527"/>
          </a:xfrm>
        </p:spPr>
        <p:txBody>
          <a:bodyPr anchor="t" anchorCtr="1">
            <a:normAutofit/>
          </a:bodyPr>
          <a:lstStyle>
            <a:lvl1pPr marL="0" indent="0" algn="ctr">
              <a:buNone/>
              <a:defRPr sz="1125">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9" name="Date Placeholder 8"/>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10" name="Footer Placeholder 9"/>
          <p:cNvSpPr>
            <a:spLocks noGrp="1"/>
          </p:cNvSpPr>
          <p:nvPr>
            <p:ph type="ftr" sz="quarter" idx="11"/>
          </p:nvPr>
        </p:nvSpPr>
        <p:spPr>
          <a:xfrm>
            <a:off x="603504" y="4677156"/>
            <a:ext cx="3843598" cy="240030"/>
          </a:xfrm>
        </p:spPr>
        <p:txBody>
          <a:bodyPr/>
          <a:lstStyle>
            <a:lvl1pPr>
              <a:defRPr>
                <a:solidFill>
                  <a:schemeClr val="tx1">
                    <a:alpha val="70000"/>
                  </a:schemeClr>
                </a:solidFill>
              </a:defRPr>
            </a:lvl1pPr>
          </a:lstStyle>
          <a:p>
            <a:endParaRPr lang="en-US" dirty="0"/>
          </a:p>
        </p:txBody>
      </p:sp>
      <p:sp>
        <p:nvSpPr>
          <p:cNvPr id="11" name="Slide Number Placeholder 10"/>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28584023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6392" y="1682871"/>
            <a:ext cx="3371249" cy="850980"/>
          </a:xfrm>
          <a:solidFill>
            <a:srgbClr val="FFFFFF"/>
          </a:solidFill>
          <a:ln>
            <a:solidFill>
              <a:srgbClr val="404040"/>
            </a:solidFill>
          </a:ln>
        </p:spPr>
        <p:txBody>
          <a:bodyPr anchor="ctr" anchorCtr="1">
            <a:noAutofit/>
          </a:bodyPr>
          <a:lstStyle>
            <a:lvl1pPr>
              <a:defRPr sz="165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0"/>
            <a:ext cx="4576573" cy="5143500"/>
          </a:xfrm>
          <a:solidFill>
            <a:schemeClr val="bg1">
              <a:lumMod val="85000"/>
            </a:schemeClr>
          </a:solidFill>
        </p:spPr>
        <p:txBody>
          <a:bodyPr anchor="t"/>
          <a:lstStyle>
            <a:lvl1pPr marL="0" indent="0">
              <a:buNone/>
              <a:defRPr sz="2400">
                <a:solidFill>
                  <a:schemeClr val="bg1">
                    <a:lumMod val="50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836676" y="2662439"/>
            <a:ext cx="2846070" cy="1645528"/>
          </a:xfrm>
        </p:spPr>
        <p:txBody>
          <a:bodyPr anchor="t" anchorCtr="1">
            <a:normAutofit/>
          </a:bodyPr>
          <a:lstStyle>
            <a:lvl1pPr marL="0" indent="0" algn="ctr">
              <a:buNone/>
              <a:defRPr sz="1125">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48A87A34-81AB-432B-8DAE-1953F412C126}" type="datetimeFigureOut">
              <a:rPr lang="en-US" smtClean="0"/>
              <a:t>4/26/2021</a:t>
            </a:fld>
            <a:endParaRPr lang="en-US" dirty="0"/>
          </a:p>
        </p:txBody>
      </p:sp>
      <p:sp>
        <p:nvSpPr>
          <p:cNvPr id="9" name="Footer Placeholder 8"/>
          <p:cNvSpPr>
            <a:spLocks noGrp="1"/>
          </p:cNvSpPr>
          <p:nvPr>
            <p:ph type="ftr" sz="quarter" idx="11"/>
          </p:nvPr>
        </p:nvSpPr>
        <p:spPr>
          <a:xfrm>
            <a:off x="603504" y="4677156"/>
            <a:ext cx="3843598" cy="240030"/>
          </a:xfrm>
        </p:spPr>
        <p:txBody>
          <a:bodyPr/>
          <a:lstStyle>
            <a:lvl1pPr>
              <a:defRPr>
                <a:solidFill>
                  <a:schemeClr val="tx1">
                    <a:alpha val="70000"/>
                  </a:schemeClr>
                </a:solidFill>
              </a:defRPr>
            </a:lvl1pPr>
          </a:lstStyle>
          <a:p>
            <a:endParaRPr lang="en-US" dirty="0"/>
          </a:p>
        </p:txBody>
      </p:sp>
      <p:sp>
        <p:nvSpPr>
          <p:cNvPr id="10" name="Slide Number Placeholder 9"/>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060061138"/>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3352" y="723519"/>
            <a:ext cx="5797296" cy="89154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73352" y="1978534"/>
            <a:ext cx="5797296" cy="23264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866072" y="4679112"/>
            <a:ext cx="2065310" cy="242976"/>
          </a:xfrm>
          <a:prstGeom prst="rect">
            <a:avLst/>
          </a:prstGeom>
        </p:spPr>
        <p:txBody>
          <a:bodyPr vert="horz" lIns="91440" tIns="45720" rIns="91440" bIns="45720" rtlCol="0" anchor="ctr"/>
          <a:lstStyle>
            <a:lvl1pPr algn="r">
              <a:defRPr sz="788">
                <a:solidFill>
                  <a:schemeClr val="tx1">
                    <a:alpha val="70000"/>
                  </a:schemeClr>
                </a:solidFill>
              </a:defRPr>
            </a:lvl1pPr>
          </a:lstStyle>
          <a:p>
            <a:fld id="{48A87A34-81AB-432B-8DAE-1953F412C126}" type="datetimeFigureOut">
              <a:rPr lang="en-US" smtClean="0"/>
              <a:pPr/>
              <a:t>4/26/2021</a:t>
            </a:fld>
            <a:endParaRPr lang="en-US" dirty="0"/>
          </a:p>
        </p:txBody>
      </p:sp>
      <p:sp>
        <p:nvSpPr>
          <p:cNvPr id="5" name="Footer Placeholder 4"/>
          <p:cNvSpPr>
            <a:spLocks noGrp="1"/>
          </p:cNvSpPr>
          <p:nvPr>
            <p:ph type="ftr" sz="quarter" idx="3"/>
          </p:nvPr>
        </p:nvSpPr>
        <p:spPr>
          <a:xfrm>
            <a:off x="1200150" y="4677156"/>
            <a:ext cx="4425892" cy="240030"/>
          </a:xfrm>
          <a:prstGeom prst="rect">
            <a:avLst/>
          </a:prstGeom>
        </p:spPr>
        <p:txBody>
          <a:bodyPr vert="horz" lIns="91440" tIns="45720" rIns="91440" bIns="45720" rtlCol="0" anchor="ctr"/>
          <a:lstStyle>
            <a:lvl1pPr algn="l">
              <a:defRPr sz="788">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8069192" y="4663440"/>
            <a:ext cx="274320" cy="274320"/>
          </a:xfrm>
          <a:prstGeom prst="ellipse">
            <a:avLst/>
          </a:prstGeom>
          <a:solidFill>
            <a:srgbClr val="1D1D1D">
              <a:alpha val="70000"/>
            </a:srgbClr>
          </a:solidFill>
        </p:spPr>
        <p:txBody>
          <a:bodyPr vert="horz" lIns="18288" tIns="45720" rIns="18288" bIns="45720" rtlCol="0" anchor="ctr">
            <a:noAutofit/>
          </a:bodyPr>
          <a:lstStyle>
            <a:lvl1pPr algn="ctr">
              <a:defRPr sz="825" spc="0" baseline="0">
                <a:solidFill>
                  <a:srgbClr val="FFFFFF"/>
                </a:solidFill>
              </a:defRPr>
            </a:lvl1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36146651"/>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Lst>
  <p:hf hdr="0" ftr="0" dt="0"/>
  <p:txStyles>
    <p:titleStyle>
      <a:lvl1pPr algn="ctr" defTabSz="685800" rtl="0" eaLnBrk="1" latinLnBrk="0" hangingPunct="1">
        <a:lnSpc>
          <a:spcPct val="90000"/>
        </a:lnSpc>
        <a:spcBef>
          <a:spcPct val="0"/>
        </a:spcBef>
        <a:buNone/>
        <a:defRPr sz="2100" kern="1200" cap="all" spc="150" baseline="0">
          <a:solidFill>
            <a:schemeClr val="tx1">
              <a:lumMod val="85000"/>
              <a:lumOff val="15000"/>
            </a:schemeClr>
          </a:solidFill>
          <a:latin typeface="+mj-lt"/>
          <a:ea typeface="+mj-ea"/>
          <a:cs typeface="+mj-cs"/>
        </a:defRPr>
      </a:lvl1pPr>
    </p:titleStyle>
    <p:bodyStyle>
      <a:lvl1pPr marL="171450" indent="-171450" algn="l" defTabSz="685800" rtl="0" eaLnBrk="1" latinLnBrk="0" hangingPunct="1">
        <a:lnSpc>
          <a:spcPct val="100000"/>
        </a:lnSpc>
        <a:spcBef>
          <a:spcPts val="750"/>
        </a:spcBef>
        <a:buClr>
          <a:schemeClr val="accent2"/>
        </a:buClr>
        <a:buFont typeface="Arial" panose="020B0604020202020204" pitchFamily="34" charset="0"/>
        <a:buChar char="•"/>
        <a:defRPr sz="1350" kern="1200">
          <a:solidFill>
            <a:schemeClr val="tx1">
              <a:lumMod val="85000"/>
              <a:lumOff val="15000"/>
            </a:schemeClr>
          </a:solidFill>
          <a:latin typeface="+mn-lt"/>
          <a:ea typeface="+mn-ea"/>
          <a:cs typeface="+mn-cs"/>
        </a:defRPr>
      </a:lvl1pPr>
      <a:lvl2pPr marL="34290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2pPr>
      <a:lvl3pPr marL="51435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3pPr>
      <a:lvl4pPr marL="68580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4pPr>
      <a:lvl5pPr marL="85725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5pPr>
      <a:lvl6pPr marL="984647"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solidFill>
          <a:latin typeface="+mn-lt"/>
          <a:ea typeface="+mn-ea"/>
          <a:cs typeface="+mn-cs"/>
        </a:defRPr>
      </a:lvl6pPr>
      <a:lvl7pPr marL="1113235"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solidFill>
          <a:latin typeface="+mn-lt"/>
          <a:ea typeface="+mn-ea"/>
          <a:cs typeface="+mn-cs"/>
        </a:defRPr>
      </a:lvl7pPr>
      <a:lvl8pPr marL="1243013"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baseline="0">
          <a:solidFill>
            <a:schemeClr val="tx1"/>
          </a:solidFill>
          <a:latin typeface="+mn-lt"/>
          <a:ea typeface="+mn-ea"/>
          <a:cs typeface="+mn-cs"/>
        </a:defRPr>
      </a:lvl8pPr>
      <a:lvl9pPr marL="1412081"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baseline="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2.jpe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a:off x="124250" y="445025"/>
            <a:ext cx="8882400" cy="1365487"/>
          </a:xfrm>
          <a:prstGeom prst="rect">
            <a:avLst/>
          </a:prstGeom>
          <a:solidFill>
            <a:schemeClr val="bg1">
              <a:lumMod val="95000"/>
            </a:schemeClr>
          </a:solidFill>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a:t>It’s in the Process: </a:t>
            </a:r>
            <a:br>
              <a:rPr lang="en-US" sz="2000" dirty="0"/>
            </a:br>
            <a:r>
              <a:rPr lang="en-US" sz="2000" dirty="0"/>
              <a:t>A Process Evaluation of a Peer Support Group Intervention to Improve the Mental Health of Adolescent Mothers in Harare, Zimbabwe</a:t>
            </a:r>
            <a:endParaRPr sz="2800" dirty="0"/>
          </a:p>
        </p:txBody>
      </p:sp>
      <p:sp>
        <p:nvSpPr>
          <p:cNvPr id="55" name="Google Shape;55;p13"/>
          <p:cNvSpPr txBox="1">
            <a:spLocks noGrp="1"/>
          </p:cNvSpPr>
          <p:nvPr>
            <p:ph type="body" idx="1"/>
          </p:nvPr>
        </p:nvSpPr>
        <p:spPr>
          <a:xfrm>
            <a:off x="137350" y="1988591"/>
            <a:ext cx="8882399" cy="1042800"/>
          </a:xfrm>
          <a:prstGeom prst="rect">
            <a:avLst/>
          </a:prstGeom>
        </p:spPr>
        <p:txBody>
          <a:bodyPr spcFirstLastPara="1" wrap="square" lIns="91425" tIns="91425" rIns="91425" bIns="91425" anchor="t" anchorCtr="0">
            <a:noAutofit/>
          </a:bodyPr>
          <a:lstStyle/>
          <a:p>
            <a:pPr marL="0" lvl="0" indent="0" algn="ctr">
              <a:lnSpc>
                <a:spcPct val="100000"/>
              </a:lnSpc>
              <a:buNone/>
            </a:pPr>
            <a:r>
              <a:rPr lang="en" sz="1800" b="1" dirty="0">
                <a:solidFill>
                  <a:srgbClr val="000000"/>
                </a:solidFill>
              </a:rPr>
              <a:t>Victoria L. Pauline, </a:t>
            </a:r>
            <a:r>
              <a:rPr lang="en-US" sz="1800" b="1" dirty="0">
                <a:solidFill>
                  <a:srgbClr val="000000"/>
                </a:solidFill>
              </a:rPr>
              <a:t>MPH(</a:t>
            </a:r>
            <a:r>
              <a:rPr lang="en-US" sz="1200" b="1" dirty="0">
                <a:solidFill>
                  <a:srgbClr val="000000"/>
                </a:solidFill>
              </a:rPr>
              <a:t>C</a:t>
            </a:r>
            <a:r>
              <a:rPr lang="en-US" sz="1800" b="1" dirty="0">
                <a:solidFill>
                  <a:srgbClr val="000000"/>
                </a:solidFill>
              </a:rPr>
              <a:t>), </a:t>
            </a:r>
            <a:r>
              <a:rPr lang="en" sz="1800" b="1" dirty="0">
                <a:solidFill>
                  <a:srgbClr val="000000"/>
                </a:solidFill>
              </a:rPr>
              <a:t>B.S. </a:t>
            </a:r>
            <a:r>
              <a:rPr lang="en-US" sz="1800" b="1" dirty="0">
                <a:solidFill>
                  <a:srgbClr val="000000"/>
                </a:solidFill>
              </a:rPr>
              <a:t>and Shannon Fyalkowski, MPH(</a:t>
            </a:r>
            <a:r>
              <a:rPr lang="en-US" sz="1200" b="1" dirty="0">
                <a:solidFill>
                  <a:srgbClr val="000000"/>
                </a:solidFill>
              </a:rPr>
              <a:t>C</a:t>
            </a:r>
            <a:r>
              <a:rPr lang="en-US" sz="1800" b="1" dirty="0">
                <a:solidFill>
                  <a:srgbClr val="000000"/>
                </a:solidFill>
              </a:rPr>
              <a:t>), CHES</a:t>
            </a:r>
            <a:r>
              <a:rPr lang="en-US" sz="1800" dirty="0"/>
              <a:t>®</a:t>
            </a:r>
            <a:r>
              <a:rPr lang="en-US" sz="1800" b="1" dirty="0">
                <a:solidFill>
                  <a:srgbClr val="000000"/>
                </a:solidFill>
              </a:rPr>
              <a:t>, B.S.</a:t>
            </a:r>
            <a:endParaRPr sz="1800" b="1" dirty="0">
              <a:solidFill>
                <a:srgbClr val="000000"/>
              </a:solidFill>
            </a:endParaRPr>
          </a:p>
          <a:p>
            <a:pPr marL="0" lvl="0" indent="0" algn="ctr" rtl="0">
              <a:lnSpc>
                <a:spcPct val="100000"/>
              </a:lnSpc>
              <a:spcBef>
                <a:spcPts val="0"/>
              </a:spcBef>
              <a:spcAft>
                <a:spcPts val="0"/>
              </a:spcAft>
              <a:buClr>
                <a:schemeClr val="dk1"/>
              </a:buClr>
              <a:buSzPts val="1100"/>
              <a:buFont typeface="Arial"/>
              <a:buNone/>
            </a:pPr>
            <a:r>
              <a:rPr lang="en" sz="1800" dirty="0">
                <a:solidFill>
                  <a:srgbClr val="000000"/>
                </a:solidFill>
              </a:rPr>
              <a:t>Graduate Student</a:t>
            </a:r>
            <a:r>
              <a:rPr lang="en-US" sz="1800" dirty="0">
                <a:solidFill>
                  <a:srgbClr val="000000"/>
                </a:solidFill>
              </a:rPr>
              <a:t>s</a:t>
            </a:r>
            <a:r>
              <a:rPr lang="en" sz="1800" dirty="0">
                <a:solidFill>
                  <a:srgbClr val="000000"/>
                </a:solidFill>
              </a:rPr>
              <a:t>, </a:t>
            </a:r>
            <a:r>
              <a:rPr lang="en-US" sz="1800" dirty="0">
                <a:solidFill>
                  <a:srgbClr val="000000"/>
                </a:solidFill>
              </a:rPr>
              <a:t>Department of Health</a:t>
            </a:r>
            <a:endParaRPr sz="1800" dirty="0">
              <a:solidFill>
                <a:srgbClr val="000000"/>
              </a:solidFill>
            </a:endParaRPr>
          </a:p>
          <a:p>
            <a:pPr marL="0" lvl="0" indent="0" algn="ctr" rtl="0">
              <a:lnSpc>
                <a:spcPct val="100000"/>
              </a:lnSpc>
              <a:spcBef>
                <a:spcPts val="0"/>
              </a:spcBef>
              <a:spcAft>
                <a:spcPts val="0"/>
              </a:spcAft>
              <a:buClr>
                <a:schemeClr val="dk1"/>
              </a:buClr>
              <a:buSzPts val="1100"/>
              <a:buFont typeface="Arial"/>
              <a:buNone/>
            </a:pPr>
            <a:r>
              <a:rPr lang="en" sz="1800" dirty="0">
                <a:solidFill>
                  <a:srgbClr val="000000"/>
                </a:solidFill>
              </a:rPr>
              <a:t>West Chester University of Pennsylvania</a:t>
            </a:r>
            <a:endParaRPr sz="1800" dirty="0">
              <a:solidFill>
                <a:srgbClr val="000000"/>
              </a:solidFill>
            </a:endParaRPr>
          </a:p>
          <a:p>
            <a:pPr marL="0" lvl="0" indent="0" algn="l" rtl="0">
              <a:lnSpc>
                <a:spcPct val="100000"/>
              </a:lnSpc>
              <a:spcBef>
                <a:spcPts val="0"/>
              </a:spcBef>
              <a:spcAft>
                <a:spcPts val="0"/>
              </a:spcAft>
              <a:buNone/>
            </a:pPr>
            <a:endParaRPr sz="1600" dirty="0"/>
          </a:p>
          <a:p>
            <a:pPr marL="0" lvl="0" indent="0" algn="l" rtl="0">
              <a:lnSpc>
                <a:spcPct val="100000"/>
              </a:lnSpc>
              <a:spcBef>
                <a:spcPts val="0"/>
              </a:spcBef>
              <a:spcAft>
                <a:spcPts val="0"/>
              </a:spcAft>
              <a:buNone/>
            </a:pPr>
            <a:endParaRPr sz="1600" dirty="0"/>
          </a:p>
          <a:p>
            <a:pPr marL="0" lvl="0" indent="0" algn="l" rtl="0">
              <a:spcBef>
                <a:spcPts val="0"/>
              </a:spcBef>
              <a:spcAft>
                <a:spcPts val="1600"/>
              </a:spcAft>
              <a:buNone/>
            </a:pPr>
            <a:endParaRPr sz="1600" dirty="0"/>
          </a:p>
        </p:txBody>
      </p:sp>
      <p:sp>
        <p:nvSpPr>
          <p:cNvPr id="58" name="Google Shape;58;p13"/>
          <p:cNvSpPr txBox="1">
            <a:spLocks noGrp="1"/>
          </p:cNvSpPr>
          <p:nvPr>
            <p:ph type="sldNum" idx="12"/>
          </p:nvPr>
        </p:nvSpPr>
        <p:spPr>
          <a:prstGeom prst="rect">
            <a:avLst/>
          </a:prstGeom>
          <a:solidFill>
            <a:schemeClr val="bg1">
              <a:alpha val="70000"/>
            </a:schemeClr>
          </a:solidFill>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solidFill>
                  <a:schemeClr val="tx1"/>
                </a:solidFill>
              </a:rPr>
              <a:t>1</a:t>
            </a:fld>
            <a:endParaRPr dirty="0">
              <a:solidFill>
                <a:schemeClr val="tx1"/>
              </a:solidFill>
            </a:endParaRPr>
          </a:p>
        </p:txBody>
      </p:sp>
      <p:sp>
        <p:nvSpPr>
          <p:cNvPr id="57" name="Google Shape;57;p13"/>
          <p:cNvSpPr txBox="1"/>
          <p:nvPr/>
        </p:nvSpPr>
        <p:spPr>
          <a:xfrm>
            <a:off x="1022900" y="3625185"/>
            <a:ext cx="7085100" cy="919200"/>
          </a:xfrm>
          <a:prstGeom prst="rect">
            <a:avLst/>
          </a:prstGeom>
          <a:noFill/>
          <a:ln>
            <a:noFill/>
          </a:ln>
        </p:spPr>
        <p:txBody>
          <a:bodyPr spcFirstLastPara="1" wrap="square" lIns="91425" tIns="91425" rIns="91425" bIns="91425" anchor="t" anchorCtr="0">
            <a:noAutofit/>
          </a:bodyPr>
          <a:lstStyle/>
          <a:p>
            <a:pPr lvl="0" algn="ctr"/>
            <a:r>
              <a:rPr lang="en" sz="1800" dirty="0"/>
              <a:t>West Chester University </a:t>
            </a:r>
            <a:r>
              <a:rPr lang="en-US" sz="1800" dirty="0"/>
              <a:t>Research &amp; Creative Activity Day</a:t>
            </a:r>
            <a:endParaRPr sz="1800" dirty="0"/>
          </a:p>
          <a:p>
            <a:pPr marL="0" lvl="0" indent="0" algn="ctr" rtl="0">
              <a:spcBef>
                <a:spcPts val="0"/>
              </a:spcBef>
              <a:spcAft>
                <a:spcPts val="0"/>
              </a:spcAft>
              <a:buNone/>
            </a:pPr>
            <a:r>
              <a:rPr lang="en" sz="1800" dirty="0"/>
              <a:t>T</a:t>
            </a:r>
            <a:r>
              <a:rPr lang="en-US" sz="1800" dirty="0"/>
              <a:t>h</a:t>
            </a:r>
            <a:r>
              <a:rPr lang="en" sz="1800" dirty="0"/>
              <a:t>ursday, A</a:t>
            </a:r>
            <a:r>
              <a:rPr lang="en-US" sz="1800" dirty="0"/>
              <a:t>p</a:t>
            </a:r>
            <a:r>
              <a:rPr lang="en" sz="1800" dirty="0"/>
              <a:t>ril 29</a:t>
            </a:r>
            <a:r>
              <a:rPr lang="en" sz="1800"/>
              <a:t>, 2021 </a:t>
            </a:r>
            <a:endParaRPr sz="1800" dirty="0"/>
          </a:p>
        </p:txBody>
      </p:sp>
      <p:pic>
        <p:nvPicPr>
          <p:cNvPr id="8" name="Picture 2" descr="See the source image">
            <a:extLst>
              <a:ext uri="{FF2B5EF4-FFF2-40B4-BE49-F238E27FC236}">
                <a16:creationId xmlns:a16="http://schemas.microsoft.com/office/drawing/2014/main" id="{8FA92AF7-2A18-4D25-97E7-8BD1206001EF}"/>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6106" b="36741"/>
          <a:stretch/>
        </p:blipFill>
        <p:spPr bwMode="auto">
          <a:xfrm>
            <a:off x="6720522" y="4388122"/>
            <a:ext cx="2026286" cy="550190"/>
          </a:xfrm>
          <a:prstGeom prst="rect">
            <a:avLst/>
          </a:prstGeom>
          <a:noFill/>
          <a:extLst>
            <a:ext uri="{909E8E84-426E-40DD-AFC4-6F175D3DCCD1}">
              <a14:hiddenFill xmlns:a14="http://schemas.microsoft.com/office/drawing/2010/main">
                <a:solidFill>
                  <a:srgbClr val="FFFFFF"/>
                </a:solidFill>
              </a14:hiddenFill>
            </a:ext>
          </a:extLst>
        </p:spPr>
      </p:pic>
      <p:sp>
        <p:nvSpPr>
          <p:cNvPr id="9" name="Google Shape;57;p13">
            <a:extLst>
              <a:ext uri="{FF2B5EF4-FFF2-40B4-BE49-F238E27FC236}">
                <a16:creationId xmlns:a16="http://schemas.microsoft.com/office/drawing/2014/main" id="{18B9DFA5-2737-40D8-B09E-9814493874FA}"/>
              </a:ext>
            </a:extLst>
          </p:cNvPr>
          <p:cNvSpPr txBox="1"/>
          <p:nvPr/>
        </p:nvSpPr>
        <p:spPr>
          <a:xfrm>
            <a:off x="222050" y="3176705"/>
            <a:ext cx="8686800" cy="434723"/>
          </a:xfrm>
          <a:prstGeom prst="rect">
            <a:avLst/>
          </a:prstGeom>
          <a:noFill/>
          <a:ln>
            <a:noFill/>
          </a:ln>
        </p:spPr>
        <p:txBody>
          <a:bodyPr spcFirstLastPara="1" wrap="square" lIns="91425" tIns="91425" rIns="91425" bIns="91425" anchor="t" anchorCtr="0">
            <a:noAutofit/>
          </a:bodyPr>
          <a:lstStyle/>
          <a:p>
            <a:pPr lvl="0" algn="ctr"/>
            <a:r>
              <a:rPr lang="en-US" sz="1600" b="1" dirty="0"/>
              <a:t>Faculty Advisor</a:t>
            </a:r>
            <a:r>
              <a:rPr lang="en-US" sz="1600" dirty="0"/>
              <a:t>: Chiwoneso Tinago, PhD, MPH, CHES® Assistant Professor, Department of Health</a:t>
            </a:r>
          </a:p>
        </p:txBody>
      </p:sp>
      <p:pic>
        <p:nvPicPr>
          <p:cNvPr id="3" name="Picture 2" descr="Logo&#10;&#10;Description automatically generated">
            <a:extLst>
              <a:ext uri="{FF2B5EF4-FFF2-40B4-BE49-F238E27FC236}">
                <a16:creationId xmlns:a16="http://schemas.microsoft.com/office/drawing/2014/main" id="{C1CA4DAA-F8C4-4764-9A76-7A828324759C}"/>
              </a:ext>
            </a:extLst>
          </p:cNvPr>
          <p:cNvPicPr>
            <a:picLocks noChangeAspect="1"/>
          </p:cNvPicPr>
          <p:nvPr/>
        </p:nvPicPr>
        <p:blipFill>
          <a:blip r:embed="rId4"/>
          <a:stretch>
            <a:fillRect/>
          </a:stretch>
        </p:blipFill>
        <p:spPr>
          <a:xfrm>
            <a:off x="203130" y="4228578"/>
            <a:ext cx="1260179" cy="77733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19"/>
        <p:cNvGrpSpPr/>
        <p:nvPr/>
      </p:nvGrpSpPr>
      <p:grpSpPr>
        <a:xfrm>
          <a:off x="0" y="0"/>
          <a:ext cx="0" cy="0"/>
          <a:chOff x="0" y="0"/>
          <a:chExt cx="0" cy="0"/>
        </a:xfrm>
      </p:grpSpPr>
      <p:sp>
        <p:nvSpPr>
          <p:cNvPr id="120" name="Google Shape;120;p22"/>
          <p:cNvSpPr txBox="1">
            <a:spLocks noGrp="1"/>
          </p:cNvSpPr>
          <p:nvPr>
            <p:ph type="title"/>
          </p:nvPr>
        </p:nvSpPr>
        <p:spPr>
          <a:prstGeom prst="rect">
            <a:avLst/>
          </a:prstGeom>
          <a:solidFill>
            <a:schemeClr val="bg1">
              <a:lumMod val="95000"/>
            </a:schemeClr>
          </a:solidFill>
        </p:spPr>
        <p:txBody>
          <a:bodyPr spcFirstLastPara="1" wrap="square" lIns="91425" tIns="91425" rIns="91425" bIns="91425" anchor="t" anchorCtr="0">
            <a:noAutofit/>
          </a:bodyPr>
          <a:lstStyle/>
          <a:p>
            <a:pPr marL="0" lvl="0" indent="0" rtl="0">
              <a:spcBef>
                <a:spcPts val="0"/>
              </a:spcBef>
              <a:spcAft>
                <a:spcPts val="0"/>
              </a:spcAft>
              <a:buNone/>
            </a:pPr>
            <a:r>
              <a:rPr lang="en" dirty="0"/>
              <a:t>Conclusions</a:t>
            </a:r>
            <a:endParaRPr dirty="0"/>
          </a:p>
        </p:txBody>
      </p:sp>
      <p:sp>
        <p:nvSpPr>
          <p:cNvPr id="121" name="Google Shape;121;p22"/>
          <p:cNvSpPr txBox="1">
            <a:spLocks noGrp="1"/>
          </p:cNvSpPr>
          <p:nvPr>
            <p:ph type="body" idx="1"/>
          </p:nvPr>
        </p:nvSpPr>
        <p:spPr>
          <a:xfrm>
            <a:off x="311700" y="994724"/>
            <a:ext cx="8520600" cy="3416400"/>
          </a:xfrm>
          <a:prstGeom prst="rect">
            <a:avLst/>
          </a:prstGeom>
        </p:spPr>
        <p:txBody>
          <a:bodyPr spcFirstLastPara="1" wrap="square" lIns="91425" tIns="91425" rIns="91425" bIns="91425" anchor="t" anchorCtr="0">
            <a:noAutofit/>
          </a:bodyPr>
          <a:lstStyle/>
          <a:p>
            <a:pPr>
              <a:spcBef>
                <a:spcPts val="600"/>
              </a:spcBef>
              <a:buClr>
                <a:schemeClr val="tx1"/>
              </a:buClr>
              <a:buFont typeface="Arial" panose="020B0604020202020204" pitchFamily="34" charset="0"/>
              <a:buChar char="•"/>
            </a:pPr>
            <a:r>
              <a:rPr lang="en-US" sz="1600" dirty="0"/>
              <a:t>Results will inform a scale-up of the intervention in Harare, Zimbabwe and beyond.</a:t>
            </a:r>
          </a:p>
          <a:p>
            <a:pPr>
              <a:spcBef>
                <a:spcPts val="600"/>
              </a:spcBef>
              <a:buClr>
                <a:schemeClr val="tx1"/>
              </a:buClr>
              <a:buFont typeface="Arial" panose="020B0604020202020204" pitchFamily="34" charset="0"/>
              <a:buChar char="•"/>
            </a:pPr>
            <a:r>
              <a:rPr lang="en-US" sz="1600" dirty="0"/>
              <a:t>Recommendations for scale-up include:</a:t>
            </a:r>
          </a:p>
          <a:p>
            <a:pPr marL="858838" rtl="0">
              <a:spcBef>
                <a:spcPts val="0"/>
              </a:spcBef>
              <a:spcAft>
                <a:spcPts val="0"/>
              </a:spcAft>
              <a:buClrTx/>
              <a:buSzPct val="90000"/>
              <a:buFont typeface="Courier New" panose="02070309020205020404" pitchFamily="49" charset="0"/>
              <a:buChar char="o"/>
            </a:pPr>
            <a:r>
              <a:rPr lang="en-US" sz="1400" b="0" i="0" u="none" strike="noStrike" dirty="0">
                <a:solidFill>
                  <a:srgbClr val="262626"/>
                </a:solidFill>
                <a:effectLst/>
              </a:rPr>
              <a:t>Ensure facilitators have writing materials needed for peer support group sessions</a:t>
            </a:r>
            <a:endParaRPr lang="en-US" sz="1800" b="0" dirty="0">
              <a:effectLst/>
            </a:endParaRPr>
          </a:p>
          <a:p>
            <a:pPr marL="858838">
              <a:buClrTx/>
              <a:buSzPct val="90000"/>
              <a:buFont typeface="Courier New" panose="02070309020205020404" pitchFamily="49" charset="0"/>
              <a:buChar char="o"/>
            </a:pPr>
            <a:r>
              <a:rPr lang="en-US" sz="1400" b="0" i="0" u="none" strike="noStrike" dirty="0">
                <a:solidFill>
                  <a:srgbClr val="262626"/>
                </a:solidFill>
                <a:effectLst/>
              </a:rPr>
              <a:t>Follow-up with the interviewer post interview to ensure participants answered the intended questions</a:t>
            </a:r>
          </a:p>
          <a:p>
            <a:pPr marL="858838">
              <a:buClrTx/>
              <a:buSzPct val="90000"/>
              <a:buFont typeface="Courier New" panose="02070309020205020404" pitchFamily="49" charset="0"/>
              <a:buChar char="o"/>
            </a:pPr>
            <a:r>
              <a:rPr lang="en-US" sz="1400" b="0" i="0" u="none" strike="noStrike" dirty="0">
                <a:solidFill>
                  <a:srgbClr val="262626"/>
                </a:solidFill>
                <a:effectLst/>
              </a:rPr>
              <a:t>Review attendance registers after each peer support group session to ensure it is being filled out correctly</a:t>
            </a:r>
          </a:p>
          <a:p>
            <a:pPr marL="858838" rtl="0">
              <a:spcBef>
                <a:spcPts val="0"/>
              </a:spcBef>
              <a:spcAft>
                <a:spcPts val="0"/>
              </a:spcAft>
              <a:buClrTx/>
              <a:buSzPct val="90000"/>
              <a:buFont typeface="Courier New" panose="02070309020205020404" pitchFamily="49" charset="0"/>
              <a:buChar char="o"/>
            </a:pPr>
            <a:r>
              <a:rPr lang="en-US" sz="1400" b="0" i="0" u="none" strike="noStrike" dirty="0">
                <a:solidFill>
                  <a:srgbClr val="262626"/>
                </a:solidFill>
                <a:effectLst/>
              </a:rPr>
              <a:t>Develop a process guide for recruitment of scale-up intervention </a:t>
            </a:r>
            <a:r>
              <a:rPr lang="en-US" sz="1400" dirty="0">
                <a:solidFill>
                  <a:srgbClr val="262626"/>
                </a:solidFill>
              </a:rPr>
              <a:t>e.g., how many reached versus how many included in groups</a:t>
            </a:r>
            <a:endParaRPr lang="en-US" sz="2400" dirty="0">
              <a:solidFill>
                <a:srgbClr val="262626"/>
              </a:solidFill>
            </a:endParaRPr>
          </a:p>
          <a:p>
            <a:pPr marL="858838" rtl="0">
              <a:spcBef>
                <a:spcPts val="0"/>
              </a:spcBef>
              <a:spcAft>
                <a:spcPts val="0"/>
              </a:spcAft>
              <a:buClrTx/>
              <a:buSzPct val="90000"/>
              <a:buFont typeface="Courier New" panose="02070309020205020404" pitchFamily="49" charset="0"/>
              <a:buChar char="o"/>
            </a:pPr>
            <a:endParaRPr lang="en-US" sz="1400" b="0" i="0" u="none" strike="noStrike" dirty="0">
              <a:solidFill>
                <a:srgbClr val="262626"/>
              </a:solidFill>
              <a:effectLst/>
            </a:endParaRPr>
          </a:p>
          <a:p>
            <a:pPr marL="515938" indent="0" rtl="0">
              <a:spcBef>
                <a:spcPts val="0"/>
              </a:spcBef>
              <a:spcAft>
                <a:spcPts val="0"/>
              </a:spcAft>
              <a:buClrTx/>
              <a:buSzPct val="90000"/>
              <a:buNone/>
            </a:pPr>
            <a:endParaRPr lang="en-US" sz="200" b="1" i="1" dirty="0">
              <a:solidFill>
                <a:schemeClr val="dk1"/>
              </a:solidFill>
            </a:endParaRPr>
          </a:p>
        </p:txBody>
      </p:sp>
      <p:sp>
        <p:nvSpPr>
          <p:cNvPr id="122" name="Google Shape;122;p22"/>
          <p:cNvSpPr txBox="1">
            <a:spLocks noGrp="1"/>
          </p:cNvSpPr>
          <p:nvPr>
            <p:ph type="sldNum" idx="12"/>
          </p:nvPr>
        </p:nvSpPr>
        <p:spPr>
          <a:prstGeom prst="rect">
            <a:avLst/>
          </a:prstGeom>
          <a:solidFill>
            <a:schemeClr val="bg1">
              <a:alpha val="70000"/>
            </a:schemeClr>
          </a:solidFill>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solidFill>
                  <a:schemeClr val="tx1"/>
                </a:solidFill>
              </a:rPr>
              <a:t>10</a:t>
            </a:fld>
            <a:endParaRPr dirty="0">
              <a:solidFill>
                <a:schemeClr val="tx1"/>
              </a:solidFill>
            </a:endParaRPr>
          </a:p>
        </p:txBody>
      </p:sp>
      <p:pic>
        <p:nvPicPr>
          <p:cNvPr id="5" name="Picture 2" descr="See the source image">
            <a:extLst>
              <a:ext uri="{FF2B5EF4-FFF2-40B4-BE49-F238E27FC236}">
                <a16:creationId xmlns:a16="http://schemas.microsoft.com/office/drawing/2014/main" id="{CAC99223-9B95-4CE2-979C-0B5949F4C7D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6106" b="36741"/>
          <a:stretch/>
        </p:blipFill>
        <p:spPr bwMode="auto">
          <a:xfrm>
            <a:off x="6720522" y="4388122"/>
            <a:ext cx="2026286" cy="55019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Logo&#10;&#10;Description automatically generated">
            <a:extLst>
              <a:ext uri="{FF2B5EF4-FFF2-40B4-BE49-F238E27FC236}">
                <a16:creationId xmlns:a16="http://schemas.microsoft.com/office/drawing/2014/main" id="{841F4DAF-A46A-4105-8081-F499EAFDCC58}"/>
              </a:ext>
            </a:extLst>
          </p:cNvPr>
          <p:cNvPicPr>
            <a:picLocks noChangeAspect="1"/>
          </p:cNvPicPr>
          <p:nvPr/>
        </p:nvPicPr>
        <p:blipFill>
          <a:blip r:embed="rId4"/>
          <a:stretch>
            <a:fillRect/>
          </a:stretch>
        </p:blipFill>
        <p:spPr>
          <a:xfrm>
            <a:off x="203130" y="4228578"/>
            <a:ext cx="1260179" cy="77733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anim calcmode="lin" valueType="num">
                                      <p:cBhvr additive="base">
                                        <p:cTn id="7" dur="500" fill="hold"/>
                                        <p:tgtEl>
                                          <p:spTgt spid="12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1">
                                            <p:txEl>
                                              <p:pRg st="1" end="1"/>
                                            </p:txEl>
                                          </p:spTgt>
                                        </p:tgtEl>
                                        <p:attrNameLst>
                                          <p:attrName>style.visibility</p:attrName>
                                        </p:attrNameLst>
                                      </p:cBhvr>
                                      <p:to>
                                        <p:strVal val="visible"/>
                                      </p:to>
                                    </p:set>
                                    <p:anim calcmode="lin" valueType="num">
                                      <p:cBhvr additive="base">
                                        <p:cTn id="13" dur="500" fill="hold"/>
                                        <p:tgtEl>
                                          <p:spTgt spid="12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1">
                                            <p:txEl>
                                              <p:pRg st="2" end="2"/>
                                            </p:txEl>
                                          </p:spTgt>
                                        </p:tgtEl>
                                        <p:attrNameLst>
                                          <p:attrName>style.visibility</p:attrName>
                                        </p:attrNameLst>
                                      </p:cBhvr>
                                      <p:to>
                                        <p:strVal val="visible"/>
                                      </p:to>
                                    </p:set>
                                    <p:anim calcmode="lin" valueType="num">
                                      <p:cBhvr additive="base">
                                        <p:cTn id="19" dur="500" fill="hold"/>
                                        <p:tgtEl>
                                          <p:spTgt spid="12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21">
                                            <p:txEl>
                                              <p:pRg st="3" end="3"/>
                                            </p:txEl>
                                          </p:spTgt>
                                        </p:tgtEl>
                                        <p:attrNameLst>
                                          <p:attrName>style.visibility</p:attrName>
                                        </p:attrNameLst>
                                      </p:cBhvr>
                                      <p:to>
                                        <p:strVal val="visible"/>
                                      </p:to>
                                    </p:set>
                                    <p:anim calcmode="lin" valueType="num">
                                      <p:cBhvr additive="base">
                                        <p:cTn id="25" dur="500" fill="hold"/>
                                        <p:tgtEl>
                                          <p:spTgt spid="12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21">
                                            <p:txEl>
                                              <p:pRg st="4" end="4"/>
                                            </p:txEl>
                                          </p:spTgt>
                                        </p:tgtEl>
                                        <p:attrNameLst>
                                          <p:attrName>style.visibility</p:attrName>
                                        </p:attrNameLst>
                                      </p:cBhvr>
                                      <p:to>
                                        <p:strVal val="visible"/>
                                      </p:to>
                                    </p:set>
                                    <p:anim calcmode="lin" valueType="num">
                                      <p:cBhvr additive="base">
                                        <p:cTn id="31" dur="500" fill="hold"/>
                                        <p:tgtEl>
                                          <p:spTgt spid="12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1">
                                            <p:txEl>
                                              <p:pRg st="5" end="5"/>
                                            </p:txEl>
                                          </p:spTgt>
                                        </p:tgtEl>
                                        <p:attrNameLst>
                                          <p:attrName>style.visibility</p:attrName>
                                        </p:attrNameLst>
                                      </p:cBhvr>
                                      <p:to>
                                        <p:strVal val="visible"/>
                                      </p:to>
                                    </p:set>
                                    <p:anim calcmode="lin" valueType="num">
                                      <p:cBhvr additive="base">
                                        <p:cTn id="37" dur="500" fill="hold"/>
                                        <p:tgtEl>
                                          <p:spTgt spid="12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26"/>
        <p:cNvGrpSpPr/>
        <p:nvPr/>
      </p:nvGrpSpPr>
      <p:grpSpPr>
        <a:xfrm>
          <a:off x="0" y="0"/>
          <a:ext cx="0" cy="0"/>
          <a:chOff x="0" y="0"/>
          <a:chExt cx="0" cy="0"/>
        </a:xfrm>
      </p:grpSpPr>
      <p:sp>
        <p:nvSpPr>
          <p:cNvPr id="128" name="Google Shape;128;p23"/>
          <p:cNvSpPr txBox="1">
            <a:spLocks noGrp="1"/>
          </p:cNvSpPr>
          <p:nvPr>
            <p:ph type="body" idx="1"/>
          </p:nvPr>
        </p:nvSpPr>
        <p:spPr>
          <a:xfrm>
            <a:off x="311700" y="737947"/>
            <a:ext cx="85206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sz="2800" dirty="0">
              <a:solidFill>
                <a:schemeClr val="dk1"/>
              </a:solidFill>
            </a:endParaRPr>
          </a:p>
          <a:p>
            <a:pPr marL="0" lvl="0" indent="0" algn="ctr" rtl="0">
              <a:spcBef>
                <a:spcPts val="1600"/>
              </a:spcBef>
              <a:spcAft>
                <a:spcPts val="0"/>
              </a:spcAft>
              <a:buNone/>
            </a:pPr>
            <a:r>
              <a:rPr lang="en" sz="3600" dirty="0">
                <a:solidFill>
                  <a:schemeClr val="dk1"/>
                </a:solidFill>
              </a:rPr>
              <a:t>Thank you!</a:t>
            </a:r>
            <a:endParaRPr sz="3600" dirty="0">
              <a:solidFill>
                <a:schemeClr val="dk1"/>
              </a:solidFill>
            </a:endParaRPr>
          </a:p>
          <a:p>
            <a:pPr marL="0" lvl="0" indent="0" algn="ctr" rtl="0">
              <a:spcBef>
                <a:spcPts val="1600"/>
              </a:spcBef>
              <a:spcAft>
                <a:spcPts val="0"/>
              </a:spcAft>
              <a:buNone/>
            </a:pPr>
            <a:r>
              <a:rPr lang="en" sz="3000" dirty="0">
                <a:solidFill>
                  <a:schemeClr val="dk1"/>
                </a:solidFill>
              </a:rPr>
              <a:t>Questions/Comments?</a:t>
            </a:r>
            <a:endParaRPr sz="3000" dirty="0">
              <a:solidFill>
                <a:schemeClr val="dk1"/>
              </a:solidFill>
            </a:endParaRPr>
          </a:p>
          <a:p>
            <a:pPr marL="0" lvl="0" indent="0" algn="ctr" rtl="0">
              <a:spcBef>
                <a:spcPts val="1600"/>
              </a:spcBef>
              <a:spcAft>
                <a:spcPts val="1600"/>
              </a:spcAft>
              <a:buNone/>
            </a:pPr>
            <a:endParaRPr sz="3000" dirty="0">
              <a:solidFill>
                <a:schemeClr val="dk1"/>
              </a:solidFill>
            </a:endParaRPr>
          </a:p>
        </p:txBody>
      </p:sp>
      <p:sp>
        <p:nvSpPr>
          <p:cNvPr id="129" name="Google Shape;129;p23"/>
          <p:cNvSpPr txBox="1">
            <a:spLocks noGrp="1"/>
          </p:cNvSpPr>
          <p:nvPr>
            <p:ph type="sldNum" idx="12"/>
          </p:nvPr>
        </p:nvSpPr>
        <p:spPr>
          <a:prstGeom prst="rect">
            <a:avLst/>
          </a:prstGeom>
          <a:solidFill>
            <a:schemeClr val="bg1">
              <a:alpha val="70000"/>
            </a:schemeClr>
          </a:solidFill>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solidFill>
                  <a:schemeClr val="tx1"/>
                </a:solidFill>
              </a:rPr>
              <a:t>11</a:t>
            </a:fld>
            <a:endParaRPr dirty="0">
              <a:solidFill>
                <a:schemeClr val="tx1"/>
              </a:solidFill>
            </a:endParaRPr>
          </a:p>
        </p:txBody>
      </p:sp>
      <p:pic>
        <p:nvPicPr>
          <p:cNvPr id="5" name="Picture 2" descr="See the source image">
            <a:extLst>
              <a:ext uri="{FF2B5EF4-FFF2-40B4-BE49-F238E27FC236}">
                <a16:creationId xmlns:a16="http://schemas.microsoft.com/office/drawing/2014/main" id="{01F23F27-AC68-4ACB-AF7E-9A8D2D1C49E1}"/>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6106" b="36741"/>
          <a:stretch/>
        </p:blipFill>
        <p:spPr bwMode="auto">
          <a:xfrm>
            <a:off x="6720522" y="4388122"/>
            <a:ext cx="2026286" cy="55019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Logo&#10;&#10;Description automatically generated">
            <a:extLst>
              <a:ext uri="{FF2B5EF4-FFF2-40B4-BE49-F238E27FC236}">
                <a16:creationId xmlns:a16="http://schemas.microsoft.com/office/drawing/2014/main" id="{20EEC894-367D-4815-B61C-B6AD992D1AA2}"/>
              </a:ext>
            </a:extLst>
          </p:cNvPr>
          <p:cNvPicPr>
            <a:picLocks noChangeAspect="1"/>
          </p:cNvPicPr>
          <p:nvPr/>
        </p:nvPicPr>
        <p:blipFill>
          <a:blip r:embed="rId4"/>
          <a:stretch>
            <a:fillRect/>
          </a:stretch>
        </p:blipFill>
        <p:spPr>
          <a:xfrm>
            <a:off x="203130" y="4228578"/>
            <a:ext cx="1260179" cy="77733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prstGeom prst="rect">
            <a:avLst/>
          </a:prstGeom>
          <a:solidFill>
            <a:schemeClr val="bg1">
              <a:lumMod val="95000"/>
            </a:schemeClr>
          </a:solidFill>
        </p:spPr>
        <p:txBody>
          <a:bodyPr spcFirstLastPara="1" wrap="square" lIns="91425" tIns="91425" rIns="91425" bIns="91425" anchor="t" anchorCtr="0">
            <a:noAutofit/>
          </a:bodyPr>
          <a:lstStyle/>
          <a:p>
            <a:pPr marL="0" lvl="0" indent="0" algn="ctr" rtl="0">
              <a:spcBef>
                <a:spcPts val="0"/>
              </a:spcBef>
              <a:spcAft>
                <a:spcPts val="0"/>
              </a:spcAft>
              <a:buNone/>
            </a:pPr>
            <a:r>
              <a:rPr lang="en-US" dirty="0"/>
              <a:t>Setting</a:t>
            </a:r>
          </a:p>
        </p:txBody>
      </p:sp>
      <p:sp>
        <p:nvSpPr>
          <p:cNvPr id="73" name="Google Shape;73;p15"/>
          <p:cNvSpPr txBox="1">
            <a:spLocks noGrp="1"/>
          </p:cNvSpPr>
          <p:nvPr>
            <p:ph type="sldNum" idx="12"/>
          </p:nvPr>
        </p:nvSpPr>
        <p:spPr>
          <a:prstGeom prst="rect">
            <a:avLst/>
          </a:prstGeom>
          <a:solidFill>
            <a:schemeClr val="bg1">
              <a:alpha val="70000"/>
            </a:schemeClr>
          </a:solidFill>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mtClean="0">
                <a:solidFill>
                  <a:schemeClr val="tx1"/>
                </a:solidFill>
              </a:rPr>
              <a:t>2</a:t>
            </a:fld>
            <a:endParaRPr lang="en" dirty="0">
              <a:solidFill>
                <a:schemeClr val="tx1"/>
              </a:solidFill>
            </a:endParaRPr>
          </a:p>
        </p:txBody>
      </p:sp>
      <p:pic>
        <p:nvPicPr>
          <p:cNvPr id="72" name="Google Shape;72;p15"/>
          <p:cNvPicPr preferRelativeResize="0"/>
          <p:nvPr/>
        </p:nvPicPr>
        <p:blipFill>
          <a:blip r:embed="rId3">
            <a:alphaModFix/>
          </a:blip>
          <a:stretch>
            <a:fillRect/>
          </a:stretch>
        </p:blipFill>
        <p:spPr>
          <a:xfrm>
            <a:off x="2487888" y="1270513"/>
            <a:ext cx="4168220" cy="3200975"/>
          </a:xfrm>
          <a:prstGeom prst="rect">
            <a:avLst/>
          </a:prstGeom>
          <a:noFill/>
          <a:ln>
            <a:noFill/>
          </a:ln>
        </p:spPr>
      </p:pic>
      <p:pic>
        <p:nvPicPr>
          <p:cNvPr id="5" name="Picture 2" descr="See the source image">
            <a:extLst>
              <a:ext uri="{FF2B5EF4-FFF2-40B4-BE49-F238E27FC236}">
                <a16:creationId xmlns:a16="http://schemas.microsoft.com/office/drawing/2014/main" id="{FEFFE409-487E-45B3-9B7A-EDB313CC46D6}"/>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36106" b="36741"/>
          <a:stretch/>
        </p:blipFill>
        <p:spPr bwMode="auto">
          <a:xfrm>
            <a:off x="6720522" y="4388122"/>
            <a:ext cx="2026286" cy="55019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Logo&#10;&#10;Description automatically generated">
            <a:extLst>
              <a:ext uri="{FF2B5EF4-FFF2-40B4-BE49-F238E27FC236}">
                <a16:creationId xmlns:a16="http://schemas.microsoft.com/office/drawing/2014/main" id="{76D7335A-2FC6-4419-90F1-040DC92A1838}"/>
              </a:ext>
            </a:extLst>
          </p:cNvPr>
          <p:cNvPicPr>
            <a:picLocks noChangeAspect="1"/>
          </p:cNvPicPr>
          <p:nvPr/>
        </p:nvPicPr>
        <p:blipFill>
          <a:blip r:embed="rId5"/>
          <a:stretch>
            <a:fillRect/>
          </a:stretch>
        </p:blipFill>
        <p:spPr>
          <a:xfrm>
            <a:off x="203130" y="4228578"/>
            <a:ext cx="1260179" cy="77733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dissolve">
                                      <p:cBhvr>
                                        <p:cTn id="7"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prstGeom prst="rect">
            <a:avLst/>
          </a:prstGeom>
          <a:solidFill>
            <a:schemeClr val="bg1">
              <a:lumMod val="95000"/>
            </a:schemeClr>
          </a:solidFill>
        </p:spPr>
        <p:txBody>
          <a:bodyPr spcFirstLastPara="1" wrap="square" lIns="91425" tIns="91425" rIns="91425" bIns="91425" anchor="t" anchorCtr="0">
            <a:noAutofit/>
          </a:bodyPr>
          <a:lstStyle/>
          <a:p>
            <a:pPr marL="0" lvl="0" indent="0" algn="ctr" rtl="0">
              <a:spcBef>
                <a:spcPts val="0"/>
              </a:spcBef>
              <a:spcAft>
                <a:spcPts val="0"/>
              </a:spcAft>
              <a:buNone/>
            </a:pPr>
            <a:r>
              <a:rPr lang="en-US" dirty="0"/>
              <a:t>Adolescent health in Zimbabwe</a:t>
            </a:r>
            <a:endParaRPr dirty="0"/>
          </a:p>
        </p:txBody>
      </p:sp>
      <p:sp>
        <p:nvSpPr>
          <p:cNvPr id="65" name="Google Shape;65;p14"/>
          <p:cNvSpPr txBox="1">
            <a:spLocks noGrp="1"/>
          </p:cNvSpPr>
          <p:nvPr>
            <p:ph type="body" idx="1"/>
          </p:nvPr>
        </p:nvSpPr>
        <p:spPr>
          <a:xfrm>
            <a:off x="311700" y="1228675"/>
            <a:ext cx="8520600" cy="3416400"/>
          </a:xfrm>
          <a:prstGeom prst="rect">
            <a:avLst/>
          </a:prstGeom>
        </p:spPr>
        <p:txBody>
          <a:bodyPr spcFirstLastPara="1" wrap="square" lIns="91425" tIns="91425" rIns="91425" bIns="91425" anchor="t" anchorCtr="0">
            <a:noAutofit/>
          </a:bodyPr>
          <a:lstStyle/>
          <a:p>
            <a:pPr marL="425450" lvl="0" indent="-285750">
              <a:buClr>
                <a:srgbClr val="000000"/>
              </a:buClr>
              <a:buSzPts val="1400"/>
              <a:buFont typeface="Arial" panose="020B0604020202020204" pitchFamily="34" charset="0"/>
              <a:buChar char="•"/>
            </a:pPr>
            <a:r>
              <a:rPr lang="en-US" sz="1600" dirty="0">
                <a:solidFill>
                  <a:schemeClr val="tx1"/>
                </a:solidFill>
              </a:rPr>
              <a:t>Zimbabwe has a </a:t>
            </a:r>
            <a:r>
              <a:rPr lang="en-US" sz="1600" b="1" dirty="0">
                <a:solidFill>
                  <a:schemeClr val="tx1"/>
                </a:solidFill>
              </a:rPr>
              <a:t>predominantly young population</a:t>
            </a:r>
          </a:p>
          <a:p>
            <a:pPr lvl="1">
              <a:spcBef>
                <a:spcPts val="0"/>
              </a:spcBef>
              <a:buClr>
                <a:srgbClr val="000000"/>
              </a:buClr>
              <a:buFont typeface="Courier New" panose="02070309020205020404" pitchFamily="49" charset="0"/>
              <a:buChar char="o"/>
            </a:pPr>
            <a:r>
              <a:rPr lang="en-US" sz="1400" b="1" dirty="0">
                <a:solidFill>
                  <a:schemeClr val="tx1"/>
                </a:solidFill>
              </a:rPr>
              <a:t>62%</a:t>
            </a:r>
            <a:r>
              <a:rPr lang="en-US" sz="1400" dirty="0">
                <a:solidFill>
                  <a:schemeClr val="tx1"/>
                </a:solidFill>
              </a:rPr>
              <a:t> of Zimbabwe’s population </a:t>
            </a:r>
            <a:r>
              <a:rPr lang="en-US" sz="1400" b="1" dirty="0">
                <a:solidFill>
                  <a:schemeClr val="tx1"/>
                </a:solidFill>
              </a:rPr>
              <a:t>is under 25 years of age</a:t>
            </a:r>
          </a:p>
          <a:p>
            <a:pPr lvl="1">
              <a:spcBef>
                <a:spcPts val="0"/>
              </a:spcBef>
              <a:buClr>
                <a:srgbClr val="000000"/>
              </a:buClr>
              <a:buFont typeface="Courier New" panose="02070309020205020404" pitchFamily="49" charset="0"/>
              <a:buChar char="o"/>
            </a:pPr>
            <a:r>
              <a:rPr lang="en-US" sz="1400" b="1" dirty="0">
                <a:solidFill>
                  <a:schemeClr val="tx1"/>
                </a:solidFill>
                <a:cs typeface="Arial" panose="020B0604020202020204" pitchFamily="34" charset="0"/>
              </a:rPr>
              <a:t>24%</a:t>
            </a:r>
            <a:r>
              <a:rPr lang="en-US" sz="1400" dirty="0">
                <a:solidFill>
                  <a:schemeClr val="tx1"/>
                </a:solidFill>
                <a:cs typeface="Arial" panose="020B0604020202020204" pitchFamily="34" charset="0"/>
              </a:rPr>
              <a:t> of adolescent females in Zimbabwe aged 15-19 years </a:t>
            </a:r>
            <a:r>
              <a:rPr lang="en-US" sz="1400" b="1" dirty="0">
                <a:solidFill>
                  <a:schemeClr val="tx1"/>
                </a:solidFill>
                <a:cs typeface="Arial" panose="020B0604020202020204" pitchFamily="34" charset="0"/>
              </a:rPr>
              <a:t>have begun childbearing</a:t>
            </a:r>
          </a:p>
          <a:p>
            <a:pPr lvl="1">
              <a:spcBef>
                <a:spcPts val="0"/>
              </a:spcBef>
              <a:buClr>
                <a:srgbClr val="000000"/>
              </a:buClr>
              <a:buFont typeface="Courier New" panose="02070309020205020404" pitchFamily="49" charset="0"/>
              <a:buChar char="o"/>
            </a:pPr>
            <a:r>
              <a:rPr lang="en-US" sz="1400" b="1" dirty="0"/>
              <a:t>25% </a:t>
            </a:r>
            <a:r>
              <a:rPr lang="en-US" sz="1400" dirty="0"/>
              <a:t>of female adolescents </a:t>
            </a:r>
            <a:r>
              <a:rPr lang="en-US" sz="1400" b="1" dirty="0"/>
              <a:t>are married or in union by age 18</a:t>
            </a:r>
          </a:p>
          <a:p>
            <a:pPr marL="596900" lvl="1" indent="0">
              <a:spcBef>
                <a:spcPts val="0"/>
              </a:spcBef>
              <a:buClr>
                <a:srgbClr val="000000"/>
              </a:buClr>
              <a:buNone/>
            </a:pPr>
            <a:endParaRPr lang="en-US" sz="1400" dirty="0">
              <a:solidFill>
                <a:schemeClr val="tx1"/>
              </a:solidFill>
              <a:latin typeface="Arial" panose="020B0604020202020204" pitchFamily="34" charset="0"/>
              <a:cs typeface="Arial" panose="020B0604020202020204" pitchFamily="34" charset="0"/>
            </a:endParaRPr>
          </a:p>
          <a:p>
            <a:pPr marL="425450" indent="-285750">
              <a:buClr>
                <a:srgbClr val="000000"/>
              </a:buClr>
              <a:buFont typeface="Arial" panose="020B0604020202020204" pitchFamily="34" charset="0"/>
              <a:buChar char="•"/>
            </a:pPr>
            <a:r>
              <a:rPr lang="en-US" sz="1600" dirty="0">
                <a:solidFill>
                  <a:schemeClr val="tx1"/>
                </a:solidFill>
              </a:rPr>
              <a:t>Adolescent pregnancy is associated with </a:t>
            </a:r>
            <a:r>
              <a:rPr lang="en-US" sz="1600" b="1" dirty="0">
                <a:solidFill>
                  <a:schemeClr val="tx1"/>
                </a:solidFill>
              </a:rPr>
              <a:t>increased risk of maternal mortality and poor child health outcomes</a:t>
            </a:r>
            <a:r>
              <a:rPr lang="en-US" sz="1600" dirty="0">
                <a:solidFill>
                  <a:schemeClr val="tx1"/>
                </a:solidFill>
              </a:rPr>
              <a:t> such as child mortality, low birth weight, pre-term births, malnourished babies, and malnutrition</a:t>
            </a:r>
          </a:p>
          <a:p>
            <a:pPr marL="139700" indent="0">
              <a:buClr>
                <a:srgbClr val="000000"/>
              </a:buClr>
              <a:buNone/>
            </a:pPr>
            <a:endParaRPr lang="en-US" sz="1600" b="1" dirty="0">
              <a:solidFill>
                <a:schemeClr val="tx1"/>
              </a:solidFill>
            </a:endParaRPr>
          </a:p>
          <a:p>
            <a:pPr marL="425450" indent="-285750">
              <a:buClr>
                <a:srgbClr val="000000"/>
              </a:buClr>
              <a:buFont typeface="Arial" panose="020B0604020202020204" pitchFamily="34" charset="0"/>
              <a:buChar char="•"/>
            </a:pPr>
            <a:r>
              <a:rPr lang="en-US" sz="1600" dirty="0">
                <a:solidFill>
                  <a:schemeClr val="tx1"/>
                </a:solidFill>
              </a:rPr>
              <a:t>Adolescent mothers face a host of </a:t>
            </a:r>
            <a:r>
              <a:rPr lang="en-US" sz="1600" b="1" dirty="0">
                <a:solidFill>
                  <a:schemeClr val="tx1"/>
                </a:solidFill>
              </a:rPr>
              <a:t>psychosocial, economic and health consequences which stem from social isolation with a lack of educational and income-generating opportunities</a:t>
            </a:r>
            <a:endParaRPr lang="en-US" sz="1600" dirty="0">
              <a:solidFill>
                <a:schemeClr val="tx1"/>
              </a:solidFill>
            </a:endParaRPr>
          </a:p>
          <a:p>
            <a:pPr marL="139700" indent="0">
              <a:buClr>
                <a:srgbClr val="000000"/>
              </a:buClr>
              <a:buNone/>
            </a:pPr>
            <a:endParaRPr lang="en-US" sz="1600" dirty="0">
              <a:solidFill>
                <a:schemeClr val="tx1"/>
              </a:solidFill>
            </a:endParaRPr>
          </a:p>
          <a:p>
            <a:pPr marL="139700" indent="0">
              <a:buClr>
                <a:srgbClr val="000000"/>
              </a:buClr>
              <a:buSzPts val="1400"/>
              <a:buNone/>
            </a:pPr>
            <a:endParaRPr lang="en-US" sz="1400" dirty="0">
              <a:solidFill>
                <a:schemeClr val="tx1"/>
              </a:solidFill>
            </a:endParaRPr>
          </a:p>
          <a:p>
            <a:pPr marL="139700" indent="0">
              <a:buClr>
                <a:srgbClr val="000000"/>
              </a:buClr>
              <a:buSzPts val="1400"/>
              <a:buNone/>
            </a:pPr>
            <a:endParaRPr lang="en-US" sz="1000" dirty="0">
              <a:solidFill>
                <a:schemeClr val="tx1"/>
              </a:solidFill>
            </a:endParaRPr>
          </a:p>
          <a:p>
            <a:pPr marL="139700" lvl="0" indent="0">
              <a:buClr>
                <a:srgbClr val="000000"/>
              </a:buClr>
              <a:buSzPts val="1400"/>
              <a:buNone/>
            </a:pPr>
            <a:endParaRPr lang="en-US" dirty="0">
              <a:solidFill>
                <a:schemeClr val="tx1"/>
              </a:solidFill>
            </a:endParaRPr>
          </a:p>
          <a:p>
            <a:pPr marL="139700" lvl="0" indent="0">
              <a:buClr>
                <a:srgbClr val="000000"/>
              </a:buClr>
              <a:buSzPts val="1400"/>
              <a:buNone/>
            </a:pPr>
            <a:endParaRPr dirty="0">
              <a:solidFill>
                <a:schemeClr val="tx1"/>
              </a:solidFill>
            </a:endParaRPr>
          </a:p>
        </p:txBody>
      </p:sp>
      <p:sp>
        <p:nvSpPr>
          <p:cNvPr id="66" name="Google Shape;66;p14"/>
          <p:cNvSpPr txBox="1">
            <a:spLocks noGrp="1"/>
          </p:cNvSpPr>
          <p:nvPr>
            <p:ph type="sldNum" idx="12"/>
          </p:nvPr>
        </p:nvSpPr>
        <p:spPr>
          <a:prstGeom prst="rect">
            <a:avLst/>
          </a:prstGeom>
          <a:solidFill>
            <a:schemeClr val="bg1">
              <a:alpha val="70000"/>
            </a:schemeClr>
          </a:solidFill>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solidFill>
                  <a:schemeClr val="tx1"/>
                </a:solidFill>
              </a:rPr>
              <a:t>3</a:t>
            </a:fld>
            <a:endParaRPr dirty="0">
              <a:solidFill>
                <a:schemeClr val="tx1"/>
              </a:solidFill>
            </a:endParaRPr>
          </a:p>
        </p:txBody>
      </p:sp>
      <p:pic>
        <p:nvPicPr>
          <p:cNvPr id="5" name="Picture 2" descr="See the source image">
            <a:extLst>
              <a:ext uri="{FF2B5EF4-FFF2-40B4-BE49-F238E27FC236}">
                <a16:creationId xmlns:a16="http://schemas.microsoft.com/office/drawing/2014/main" id="{C29045EA-D888-40AE-8C45-51B3086B2E38}"/>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6106" b="36741"/>
          <a:stretch/>
        </p:blipFill>
        <p:spPr bwMode="auto">
          <a:xfrm>
            <a:off x="6720522" y="4388122"/>
            <a:ext cx="2026286" cy="55019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Logo&#10;&#10;Description automatically generated">
            <a:extLst>
              <a:ext uri="{FF2B5EF4-FFF2-40B4-BE49-F238E27FC236}">
                <a16:creationId xmlns:a16="http://schemas.microsoft.com/office/drawing/2014/main" id="{8D7ED521-F4E3-48F0-B250-1D84E3B0A4B6}"/>
              </a:ext>
            </a:extLst>
          </p:cNvPr>
          <p:cNvPicPr>
            <a:picLocks noChangeAspect="1"/>
          </p:cNvPicPr>
          <p:nvPr/>
        </p:nvPicPr>
        <p:blipFill>
          <a:blip r:embed="rId4"/>
          <a:stretch>
            <a:fillRect/>
          </a:stretch>
        </p:blipFill>
        <p:spPr>
          <a:xfrm>
            <a:off x="203130" y="4228578"/>
            <a:ext cx="1260179" cy="777334"/>
          </a:xfrm>
          <a:prstGeom prst="rect">
            <a:avLst/>
          </a:prstGeom>
        </p:spPr>
      </p:pic>
      <p:sp>
        <p:nvSpPr>
          <p:cNvPr id="3" name="TextBox 2">
            <a:extLst>
              <a:ext uri="{FF2B5EF4-FFF2-40B4-BE49-F238E27FC236}">
                <a16:creationId xmlns:a16="http://schemas.microsoft.com/office/drawing/2014/main" id="{89902998-184D-4A42-9ACE-2675677CDE9B}"/>
              </a:ext>
            </a:extLst>
          </p:cNvPr>
          <p:cNvSpPr txBox="1"/>
          <p:nvPr/>
        </p:nvSpPr>
        <p:spPr>
          <a:xfrm>
            <a:off x="1767406" y="4958842"/>
            <a:ext cx="5148146" cy="492443"/>
          </a:xfrm>
          <a:prstGeom prst="rect">
            <a:avLst/>
          </a:prstGeom>
          <a:noFill/>
        </p:spPr>
        <p:txBody>
          <a:bodyPr wrap="square" rtlCol="0">
            <a:spAutoFit/>
          </a:bodyPr>
          <a:lstStyle/>
          <a:p>
            <a:pPr marL="0" indent="0" algn="ctr">
              <a:buClr>
                <a:srgbClr val="000000"/>
              </a:buClr>
              <a:buSzPts val="1400"/>
              <a:buNone/>
            </a:pPr>
            <a:r>
              <a:rPr lang="en-US" sz="800" dirty="0">
                <a:solidFill>
                  <a:schemeClr val="tx1"/>
                </a:solidFill>
              </a:rPr>
              <a:t>United Nations Population Fund (2018); </a:t>
            </a:r>
            <a:r>
              <a:rPr lang="en-US" sz="800" dirty="0" err="1">
                <a:solidFill>
                  <a:schemeClr val="tx1"/>
                </a:solidFill>
                <a:cs typeface="Arial" panose="020B0604020202020204" pitchFamily="34" charset="0"/>
              </a:rPr>
              <a:t>Munjanja</a:t>
            </a:r>
            <a:r>
              <a:rPr lang="en-US" sz="800" dirty="0">
                <a:solidFill>
                  <a:schemeClr val="tx1"/>
                </a:solidFill>
                <a:cs typeface="Arial" panose="020B0604020202020204" pitchFamily="34" charset="0"/>
              </a:rPr>
              <a:t> (2009); </a:t>
            </a:r>
            <a:r>
              <a:rPr lang="en-US" sz="800" dirty="0">
                <a:solidFill>
                  <a:schemeClr val="tx1"/>
                </a:solidFill>
              </a:rPr>
              <a:t>Zimbabwe National Adolescent Fertility Study (2016)</a:t>
            </a:r>
          </a:p>
          <a:p>
            <a:pPr marL="0" lvl="0" indent="0" algn="ctr">
              <a:buClr>
                <a:srgbClr val="000000"/>
              </a:buClr>
              <a:buSzPts val="1400"/>
              <a:buNone/>
            </a:pPr>
            <a:endParaRPr lang="en-US" sz="1000" dirty="0">
              <a:solidFill>
                <a:schemeClr val="tx1"/>
              </a:solidFill>
            </a:endParaRPr>
          </a:p>
          <a:p>
            <a:endParaRPr lang="en-US" sz="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5">
                                            <p:txEl>
                                              <p:pRg st="0" end="0"/>
                                            </p:txEl>
                                          </p:spTgt>
                                        </p:tgtEl>
                                        <p:attrNameLst>
                                          <p:attrName>style.visibility</p:attrName>
                                        </p:attrNameLst>
                                      </p:cBhvr>
                                      <p:to>
                                        <p:strVal val="visible"/>
                                      </p:to>
                                    </p:set>
                                    <p:anim calcmode="lin" valueType="num">
                                      <p:cBhvr additive="base">
                                        <p:cTn id="7" dur="500" fill="hold"/>
                                        <p:tgtEl>
                                          <p:spTgt spid="6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5">
                                            <p:txEl>
                                              <p:pRg st="1" end="1"/>
                                            </p:txEl>
                                          </p:spTgt>
                                        </p:tgtEl>
                                        <p:attrNameLst>
                                          <p:attrName>style.visibility</p:attrName>
                                        </p:attrNameLst>
                                      </p:cBhvr>
                                      <p:to>
                                        <p:strVal val="visible"/>
                                      </p:to>
                                    </p:set>
                                    <p:anim calcmode="lin" valueType="num">
                                      <p:cBhvr additive="base">
                                        <p:cTn id="13" dur="500" fill="hold"/>
                                        <p:tgtEl>
                                          <p:spTgt spid="6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5">
                                            <p:txEl>
                                              <p:pRg st="2" end="2"/>
                                            </p:txEl>
                                          </p:spTgt>
                                        </p:tgtEl>
                                        <p:attrNameLst>
                                          <p:attrName>style.visibility</p:attrName>
                                        </p:attrNameLst>
                                      </p:cBhvr>
                                      <p:to>
                                        <p:strVal val="visible"/>
                                      </p:to>
                                    </p:set>
                                    <p:anim calcmode="lin" valueType="num">
                                      <p:cBhvr additive="base">
                                        <p:cTn id="19" dur="500" fill="hold"/>
                                        <p:tgtEl>
                                          <p:spTgt spid="6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5">
                                            <p:txEl>
                                              <p:pRg st="3" end="3"/>
                                            </p:txEl>
                                          </p:spTgt>
                                        </p:tgtEl>
                                        <p:attrNameLst>
                                          <p:attrName>style.visibility</p:attrName>
                                        </p:attrNameLst>
                                      </p:cBhvr>
                                      <p:to>
                                        <p:strVal val="visible"/>
                                      </p:to>
                                    </p:set>
                                    <p:anim calcmode="lin" valueType="num">
                                      <p:cBhvr additive="base">
                                        <p:cTn id="25" dur="500" fill="hold"/>
                                        <p:tgtEl>
                                          <p:spTgt spid="6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5">
                                            <p:txEl>
                                              <p:pRg st="5" end="5"/>
                                            </p:txEl>
                                          </p:spTgt>
                                        </p:tgtEl>
                                        <p:attrNameLst>
                                          <p:attrName>style.visibility</p:attrName>
                                        </p:attrNameLst>
                                      </p:cBhvr>
                                      <p:to>
                                        <p:strVal val="visible"/>
                                      </p:to>
                                    </p:set>
                                    <p:anim calcmode="lin" valueType="num">
                                      <p:cBhvr additive="base">
                                        <p:cTn id="31" dur="500" fill="hold"/>
                                        <p:tgtEl>
                                          <p:spTgt spid="65">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5">
                                            <p:txEl>
                                              <p:pRg st="7" end="7"/>
                                            </p:txEl>
                                          </p:spTgt>
                                        </p:tgtEl>
                                        <p:attrNameLst>
                                          <p:attrName>style.visibility</p:attrName>
                                        </p:attrNameLst>
                                      </p:cBhvr>
                                      <p:to>
                                        <p:strVal val="visible"/>
                                      </p:to>
                                    </p:set>
                                    <p:anim calcmode="lin" valueType="num">
                                      <p:cBhvr additive="base">
                                        <p:cTn id="37" dur="500" fill="hold"/>
                                        <p:tgtEl>
                                          <p:spTgt spid="65">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prstGeom prst="rect">
            <a:avLst/>
          </a:prstGeom>
          <a:solidFill>
            <a:schemeClr val="bg1">
              <a:lumMod val="95000"/>
            </a:schemeClr>
          </a:solidFill>
        </p:spPr>
        <p:txBody>
          <a:bodyPr spcFirstLastPara="1" wrap="square" lIns="91425" tIns="91425" rIns="91425" bIns="91425" anchor="t" anchorCtr="0">
            <a:noAutofit/>
          </a:bodyPr>
          <a:lstStyle/>
          <a:p>
            <a:pPr marL="0" lvl="0" indent="0" algn="ctr" rtl="0">
              <a:spcBef>
                <a:spcPts val="0"/>
              </a:spcBef>
              <a:spcAft>
                <a:spcPts val="0"/>
              </a:spcAft>
              <a:buNone/>
            </a:pPr>
            <a:r>
              <a:rPr lang="en-US" dirty="0"/>
              <a:t>The intervention: Successful Pilot Study</a:t>
            </a:r>
            <a:endParaRPr dirty="0"/>
          </a:p>
        </p:txBody>
      </p:sp>
      <p:sp>
        <p:nvSpPr>
          <p:cNvPr id="65" name="Google Shape;65;p14"/>
          <p:cNvSpPr txBox="1">
            <a:spLocks noGrp="1"/>
          </p:cNvSpPr>
          <p:nvPr>
            <p:ph type="body" idx="1"/>
          </p:nvPr>
        </p:nvSpPr>
        <p:spPr>
          <a:xfrm>
            <a:off x="311700" y="1228675"/>
            <a:ext cx="8520600" cy="3416400"/>
          </a:xfrm>
          <a:prstGeom prst="rect">
            <a:avLst/>
          </a:prstGeom>
        </p:spPr>
        <p:txBody>
          <a:bodyPr spcFirstLastPara="1" wrap="square" lIns="91425" tIns="91425" rIns="91425" bIns="91425" anchor="t" anchorCtr="0">
            <a:noAutofit/>
          </a:bodyPr>
          <a:lstStyle/>
          <a:p>
            <a:pPr marL="425450" lvl="0" indent="-285750">
              <a:buClr>
                <a:srgbClr val="000000"/>
              </a:buClr>
              <a:buSzPts val="1400"/>
              <a:buFont typeface="Arial" panose="020B0604020202020204" pitchFamily="34" charset="0"/>
              <a:buChar char="•"/>
            </a:pPr>
            <a:r>
              <a:rPr lang="en-US" sz="1600" b="1" dirty="0">
                <a:solidFill>
                  <a:schemeClr val="tx1"/>
                </a:solidFill>
              </a:rPr>
              <a:t>Community-based peer support intervention targeting adolescent mothers aged 14-18 years developed in partnership with adolescent mothers, community health workers (CHWs), and key community stakeholders in Harare, Zimbabwe.</a:t>
            </a:r>
          </a:p>
          <a:p>
            <a:pPr marL="425450" lvl="0" indent="-285750">
              <a:buClr>
                <a:srgbClr val="000000"/>
              </a:buClr>
              <a:buSzPts val="1400"/>
              <a:buFont typeface="Arial" panose="020B0604020202020204" pitchFamily="34" charset="0"/>
              <a:buChar char="•"/>
            </a:pPr>
            <a:r>
              <a:rPr lang="en-US" sz="1600" dirty="0">
                <a:solidFill>
                  <a:schemeClr val="tx1"/>
                </a:solidFill>
              </a:rPr>
              <a:t>Focus groups to inform the peer support group structure and content</a:t>
            </a:r>
          </a:p>
          <a:p>
            <a:pPr marL="425450" lvl="0" indent="-285750">
              <a:buClr>
                <a:srgbClr val="000000"/>
              </a:buClr>
              <a:buSzPts val="1400"/>
              <a:buFont typeface="Arial" panose="020B0604020202020204" pitchFamily="34" charset="0"/>
              <a:buChar char="•"/>
            </a:pPr>
            <a:r>
              <a:rPr lang="en-US" sz="1600" dirty="0">
                <a:solidFill>
                  <a:schemeClr val="tx1"/>
                </a:solidFill>
              </a:rPr>
              <a:t>Peer groups co-facilitated by a trained CHW and peer educator (former adolescent mother aged 19-25 years)</a:t>
            </a:r>
          </a:p>
          <a:p>
            <a:pPr lvl="1">
              <a:spcBef>
                <a:spcPts val="0"/>
              </a:spcBef>
              <a:buClr>
                <a:srgbClr val="000000"/>
              </a:buClr>
              <a:buFont typeface="Courier New" panose="02070309020205020404" pitchFamily="49" charset="0"/>
              <a:buChar char="o"/>
            </a:pPr>
            <a:r>
              <a:rPr lang="en-US" sz="1450" dirty="0">
                <a:solidFill>
                  <a:schemeClr val="tx1"/>
                </a:solidFill>
              </a:rPr>
              <a:t>Use of evidence-based session plans covering participant identified topics (in Shona and English)</a:t>
            </a:r>
          </a:p>
          <a:p>
            <a:pPr lvl="1">
              <a:spcBef>
                <a:spcPts val="0"/>
              </a:spcBef>
              <a:buClr>
                <a:srgbClr val="000000"/>
              </a:buClr>
              <a:buFont typeface="Courier New" panose="02070309020205020404" pitchFamily="49" charset="0"/>
              <a:buChar char="o"/>
            </a:pPr>
            <a:r>
              <a:rPr lang="en-US" sz="1450" dirty="0">
                <a:solidFill>
                  <a:schemeClr val="tx1"/>
                </a:solidFill>
              </a:rPr>
              <a:t>Groups meet twice a month for 75 minute in-person sessions at the local clinic</a:t>
            </a:r>
          </a:p>
          <a:p>
            <a:pPr lvl="1">
              <a:spcBef>
                <a:spcPts val="0"/>
              </a:spcBef>
              <a:buClr>
                <a:srgbClr val="000000"/>
              </a:buClr>
              <a:buFont typeface="Courier New" panose="02070309020205020404" pitchFamily="49" charset="0"/>
              <a:buChar char="o"/>
            </a:pPr>
            <a:r>
              <a:rPr lang="en-US" sz="1450" dirty="0">
                <a:solidFill>
                  <a:schemeClr val="tx1"/>
                </a:solidFill>
              </a:rPr>
              <a:t>WhatsApp session plans administered to support in-person topics</a:t>
            </a:r>
          </a:p>
          <a:p>
            <a:pPr lvl="1">
              <a:spcBef>
                <a:spcPts val="0"/>
              </a:spcBef>
              <a:buClr>
                <a:srgbClr val="000000"/>
              </a:buClr>
              <a:buFont typeface="Courier New" panose="02070309020205020404" pitchFamily="49" charset="0"/>
              <a:buChar char="o"/>
            </a:pPr>
            <a:r>
              <a:rPr lang="en-US" sz="1450" dirty="0">
                <a:solidFill>
                  <a:schemeClr val="tx1"/>
                </a:solidFill>
              </a:rPr>
              <a:t>Monthly meetings with co-facilitators and training support provided via WhatsApp</a:t>
            </a:r>
          </a:p>
          <a:p>
            <a:pPr lvl="1">
              <a:spcBef>
                <a:spcPts val="0"/>
              </a:spcBef>
              <a:buClr>
                <a:srgbClr val="000000"/>
              </a:buClr>
              <a:buFont typeface="Courier New" panose="02070309020205020404" pitchFamily="49" charset="0"/>
              <a:buChar char="o"/>
            </a:pPr>
            <a:r>
              <a:rPr lang="en-US" sz="1450" dirty="0">
                <a:solidFill>
                  <a:schemeClr val="tx1"/>
                </a:solidFill>
              </a:rPr>
              <a:t>Base-, mid- and endline surveys to measure mental health and social support outcomes</a:t>
            </a:r>
          </a:p>
          <a:p>
            <a:pPr marL="425450" lvl="0" indent="-285750">
              <a:buClr>
                <a:srgbClr val="000000"/>
              </a:buClr>
              <a:buSzPts val="1400"/>
              <a:buFont typeface="Arial" panose="020B0604020202020204" pitchFamily="34" charset="0"/>
              <a:buChar char="•"/>
            </a:pPr>
            <a:r>
              <a:rPr lang="en-US" sz="1600" dirty="0">
                <a:solidFill>
                  <a:schemeClr val="tx1"/>
                </a:solidFill>
              </a:rPr>
              <a:t>Key community stakeholder meetings </a:t>
            </a:r>
          </a:p>
          <a:p>
            <a:pPr marL="139700" indent="0">
              <a:buClr>
                <a:srgbClr val="000000"/>
              </a:buClr>
              <a:buNone/>
            </a:pPr>
            <a:endParaRPr lang="en-US" sz="1600" dirty="0">
              <a:solidFill>
                <a:schemeClr val="tx1"/>
              </a:solidFill>
            </a:endParaRPr>
          </a:p>
          <a:p>
            <a:pPr marL="139700" indent="0">
              <a:buClr>
                <a:srgbClr val="000000"/>
              </a:buClr>
              <a:buSzPts val="1400"/>
              <a:buNone/>
            </a:pPr>
            <a:endParaRPr lang="en-US" sz="1400" dirty="0">
              <a:solidFill>
                <a:schemeClr val="tx1"/>
              </a:solidFill>
            </a:endParaRPr>
          </a:p>
          <a:p>
            <a:pPr marL="139700" indent="0">
              <a:buClr>
                <a:srgbClr val="000000"/>
              </a:buClr>
              <a:buSzPts val="1400"/>
              <a:buNone/>
            </a:pPr>
            <a:endParaRPr lang="en-US" sz="1000" dirty="0">
              <a:solidFill>
                <a:schemeClr val="tx1"/>
              </a:solidFill>
            </a:endParaRPr>
          </a:p>
          <a:p>
            <a:pPr marL="139700" lvl="0" indent="0">
              <a:buClr>
                <a:srgbClr val="000000"/>
              </a:buClr>
              <a:buSzPts val="1400"/>
              <a:buNone/>
            </a:pPr>
            <a:endParaRPr lang="en-US" dirty="0">
              <a:solidFill>
                <a:schemeClr val="tx1"/>
              </a:solidFill>
            </a:endParaRPr>
          </a:p>
          <a:p>
            <a:pPr marL="139700" lvl="0" indent="0">
              <a:buClr>
                <a:srgbClr val="000000"/>
              </a:buClr>
              <a:buSzPts val="1400"/>
              <a:buNone/>
            </a:pPr>
            <a:endParaRPr dirty="0">
              <a:solidFill>
                <a:schemeClr val="tx1"/>
              </a:solidFill>
            </a:endParaRPr>
          </a:p>
        </p:txBody>
      </p:sp>
      <p:sp>
        <p:nvSpPr>
          <p:cNvPr id="66" name="Google Shape;66;p14"/>
          <p:cNvSpPr txBox="1">
            <a:spLocks noGrp="1"/>
          </p:cNvSpPr>
          <p:nvPr>
            <p:ph type="sldNum" idx="12"/>
          </p:nvPr>
        </p:nvSpPr>
        <p:spPr>
          <a:prstGeom prst="rect">
            <a:avLst/>
          </a:prstGeom>
          <a:solidFill>
            <a:schemeClr val="bg1">
              <a:alpha val="70000"/>
            </a:schemeClr>
          </a:solidFill>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solidFill>
                  <a:schemeClr val="tx1"/>
                </a:solidFill>
              </a:rPr>
              <a:t>4</a:t>
            </a:fld>
            <a:endParaRPr dirty="0">
              <a:solidFill>
                <a:schemeClr val="tx1"/>
              </a:solidFill>
            </a:endParaRPr>
          </a:p>
        </p:txBody>
      </p:sp>
      <p:pic>
        <p:nvPicPr>
          <p:cNvPr id="5" name="Picture 2" descr="See the source image">
            <a:extLst>
              <a:ext uri="{FF2B5EF4-FFF2-40B4-BE49-F238E27FC236}">
                <a16:creationId xmlns:a16="http://schemas.microsoft.com/office/drawing/2014/main" id="{C29045EA-D888-40AE-8C45-51B3086B2E38}"/>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6106" b="36741"/>
          <a:stretch/>
        </p:blipFill>
        <p:spPr bwMode="auto">
          <a:xfrm>
            <a:off x="6720522" y="4388122"/>
            <a:ext cx="2026286" cy="55019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Logo&#10;&#10;Description automatically generated">
            <a:extLst>
              <a:ext uri="{FF2B5EF4-FFF2-40B4-BE49-F238E27FC236}">
                <a16:creationId xmlns:a16="http://schemas.microsoft.com/office/drawing/2014/main" id="{8D7ED521-F4E3-48F0-B250-1D84E3B0A4B6}"/>
              </a:ext>
            </a:extLst>
          </p:cNvPr>
          <p:cNvPicPr>
            <a:picLocks noChangeAspect="1"/>
          </p:cNvPicPr>
          <p:nvPr/>
        </p:nvPicPr>
        <p:blipFill>
          <a:blip r:embed="rId4"/>
          <a:stretch>
            <a:fillRect/>
          </a:stretch>
        </p:blipFill>
        <p:spPr>
          <a:xfrm>
            <a:off x="203130" y="4228578"/>
            <a:ext cx="1260179" cy="777334"/>
          </a:xfrm>
          <a:prstGeom prst="rect">
            <a:avLst/>
          </a:prstGeom>
        </p:spPr>
      </p:pic>
    </p:spTree>
    <p:extLst>
      <p:ext uri="{BB962C8B-B14F-4D97-AF65-F5344CB8AC3E}">
        <p14:creationId xmlns:p14="http://schemas.microsoft.com/office/powerpoint/2010/main" val="878559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5">
                                            <p:txEl>
                                              <p:pRg st="0" end="0"/>
                                            </p:txEl>
                                          </p:spTgt>
                                        </p:tgtEl>
                                        <p:attrNameLst>
                                          <p:attrName>style.visibility</p:attrName>
                                        </p:attrNameLst>
                                      </p:cBhvr>
                                      <p:to>
                                        <p:strVal val="visible"/>
                                      </p:to>
                                    </p:set>
                                    <p:anim calcmode="lin" valueType="num">
                                      <p:cBhvr additive="base">
                                        <p:cTn id="7" dur="500" fill="hold"/>
                                        <p:tgtEl>
                                          <p:spTgt spid="6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5">
                                            <p:txEl>
                                              <p:pRg st="1" end="1"/>
                                            </p:txEl>
                                          </p:spTgt>
                                        </p:tgtEl>
                                        <p:attrNameLst>
                                          <p:attrName>style.visibility</p:attrName>
                                        </p:attrNameLst>
                                      </p:cBhvr>
                                      <p:to>
                                        <p:strVal val="visible"/>
                                      </p:to>
                                    </p:set>
                                    <p:anim calcmode="lin" valueType="num">
                                      <p:cBhvr additive="base">
                                        <p:cTn id="13" dur="500" fill="hold"/>
                                        <p:tgtEl>
                                          <p:spTgt spid="6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5">
                                            <p:txEl>
                                              <p:pRg st="2" end="2"/>
                                            </p:txEl>
                                          </p:spTgt>
                                        </p:tgtEl>
                                        <p:attrNameLst>
                                          <p:attrName>style.visibility</p:attrName>
                                        </p:attrNameLst>
                                      </p:cBhvr>
                                      <p:to>
                                        <p:strVal val="visible"/>
                                      </p:to>
                                    </p:set>
                                    <p:anim calcmode="lin" valueType="num">
                                      <p:cBhvr additive="base">
                                        <p:cTn id="19" dur="500" fill="hold"/>
                                        <p:tgtEl>
                                          <p:spTgt spid="6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5">
                                            <p:txEl>
                                              <p:pRg st="3" end="3"/>
                                            </p:txEl>
                                          </p:spTgt>
                                        </p:tgtEl>
                                        <p:attrNameLst>
                                          <p:attrName>style.visibility</p:attrName>
                                        </p:attrNameLst>
                                      </p:cBhvr>
                                      <p:to>
                                        <p:strVal val="visible"/>
                                      </p:to>
                                    </p:set>
                                    <p:anim calcmode="lin" valueType="num">
                                      <p:cBhvr additive="base">
                                        <p:cTn id="25" dur="500" fill="hold"/>
                                        <p:tgtEl>
                                          <p:spTgt spid="6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5">
                                            <p:txEl>
                                              <p:pRg st="4" end="4"/>
                                            </p:txEl>
                                          </p:spTgt>
                                        </p:tgtEl>
                                        <p:attrNameLst>
                                          <p:attrName>style.visibility</p:attrName>
                                        </p:attrNameLst>
                                      </p:cBhvr>
                                      <p:to>
                                        <p:strVal val="visible"/>
                                      </p:to>
                                    </p:set>
                                    <p:anim calcmode="lin" valueType="num">
                                      <p:cBhvr additive="base">
                                        <p:cTn id="31" dur="500" fill="hold"/>
                                        <p:tgtEl>
                                          <p:spTgt spid="6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5">
                                            <p:txEl>
                                              <p:pRg st="5" end="5"/>
                                            </p:txEl>
                                          </p:spTgt>
                                        </p:tgtEl>
                                        <p:attrNameLst>
                                          <p:attrName>style.visibility</p:attrName>
                                        </p:attrNameLst>
                                      </p:cBhvr>
                                      <p:to>
                                        <p:strVal val="visible"/>
                                      </p:to>
                                    </p:set>
                                    <p:anim calcmode="lin" valueType="num">
                                      <p:cBhvr additive="base">
                                        <p:cTn id="37" dur="500" fill="hold"/>
                                        <p:tgtEl>
                                          <p:spTgt spid="6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5">
                                            <p:txEl>
                                              <p:pRg st="6" end="6"/>
                                            </p:txEl>
                                          </p:spTgt>
                                        </p:tgtEl>
                                        <p:attrNameLst>
                                          <p:attrName>style.visibility</p:attrName>
                                        </p:attrNameLst>
                                      </p:cBhvr>
                                      <p:to>
                                        <p:strVal val="visible"/>
                                      </p:to>
                                    </p:set>
                                    <p:anim calcmode="lin" valueType="num">
                                      <p:cBhvr additive="base">
                                        <p:cTn id="43" dur="500" fill="hold"/>
                                        <p:tgtEl>
                                          <p:spTgt spid="6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5">
                                            <p:txEl>
                                              <p:pRg st="7" end="7"/>
                                            </p:txEl>
                                          </p:spTgt>
                                        </p:tgtEl>
                                        <p:attrNameLst>
                                          <p:attrName>style.visibility</p:attrName>
                                        </p:attrNameLst>
                                      </p:cBhvr>
                                      <p:to>
                                        <p:strVal val="visible"/>
                                      </p:to>
                                    </p:set>
                                    <p:anim calcmode="lin" valueType="num">
                                      <p:cBhvr additive="base">
                                        <p:cTn id="49" dur="500" fill="hold"/>
                                        <p:tgtEl>
                                          <p:spTgt spid="6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5">
                                            <p:txEl>
                                              <p:pRg st="8" end="8"/>
                                            </p:txEl>
                                          </p:spTgt>
                                        </p:tgtEl>
                                        <p:attrNameLst>
                                          <p:attrName>style.visibility</p:attrName>
                                        </p:attrNameLst>
                                      </p:cBhvr>
                                      <p:to>
                                        <p:strVal val="visible"/>
                                      </p:to>
                                    </p:set>
                                    <p:anim calcmode="lin" valueType="num">
                                      <p:cBhvr additive="base">
                                        <p:cTn id="55" dur="500" fill="hold"/>
                                        <p:tgtEl>
                                          <p:spTgt spid="6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prstGeom prst="rect">
            <a:avLst/>
          </a:prstGeom>
          <a:solidFill>
            <a:schemeClr val="bg1">
              <a:lumMod val="95000"/>
            </a:schemeClr>
          </a:solidFill>
        </p:spPr>
        <p:txBody>
          <a:bodyPr spcFirstLastPara="1" wrap="square" lIns="91425" tIns="91425" rIns="91425" bIns="91425" anchor="t" anchorCtr="0">
            <a:noAutofit/>
          </a:bodyPr>
          <a:lstStyle/>
          <a:p>
            <a:pPr marL="0" lvl="0" indent="0" algn="ctr" rtl="0">
              <a:spcBef>
                <a:spcPts val="0"/>
              </a:spcBef>
              <a:spcAft>
                <a:spcPts val="0"/>
              </a:spcAft>
              <a:buNone/>
            </a:pPr>
            <a:r>
              <a:rPr lang="en-US" dirty="0"/>
              <a:t>Research </a:t>
            </a:r>
            <a:r>
              <a:rPr lang="en" dirty="0"/>
              <a:t>Purpose</a:t>
            </a:r>
            <a:endParaRPr dirty="0"/>
          </a:p>
        </p:txBody>
      </p:sp>
      <p:sp>
        <p:nvSpPr>
          <p:cNvPr id="65" name="Google Shape;65;p14"/>
          <p:cNvSpPr txBox="1">
            <a:spLocks noGrp="1"/>
          </p:cNvSpPr>
          <p:nvPr>
            <p:ph type="body" idx="1"/>
          </p:nvPr>
        </p:nvSpPr>
        <p:spPr>
          <a:xfrm>
            <a:off x="311700" y="1228675"/>
            <a:ext cx="8520600" cy="3416400"/>
          </a:xfrm>
          <a:prstGeom prst="rect">
            <a:avLst/>
          </a:prstGeom>
        </p:spPr>
        <p:txBody>
          <a:bodyPr spcFirstLastPara="1" wrap="square" lIns="91425" tIns="91425" rIns="91425" bIns="91425" anchor="t" anchorCtr="0">
            <a:noAutofit/>
          </a:bodyPr>
          <a:lstStyle/>
          <a:p>
            <a:pPr lvl="0" indent="-317500">
              <a:buClr>
                <a:srgbClr val="000000"/>
              </a:buClr>
              <a:buSzPts val="1400"/>
            </a:pPr>
            <a:r>
              <a:rPr lang="en-US" sz="1600" b="1" dirty="0"/>
              <a:t>The purpose of this research study was to analyze process evaluation data for an intervention to improve the mental health of adolescent mothers in Zimbabwe</a:t>
            </a:r>
          </a:p>
          <a:p>
            <a:pPr lvl="0" indent="-317500">
              <a:buClr>
                <a:srgbClr val="000000"/>
              </a:buClr>
              <a:buSzPts val="1400"/>
            </a:pPr>
            <a:endParaRPr lang="en-US" sz="1600" dirty="0">
              <a:solidFill>
                <a:srgbClr val="000000"/>
              </a:solidFill>
            </a:endParaRPr>
          </a:p>
          <a:p>
            <a:pPr lvl="0" indent="-317500">
              <a:buClr>
                <a:srgbClr val="000000"/>
              </a:buClr>
              <a:buSzPts val="1400"/>
            </a:pPr>
            <a:r>
              <a:rPr lang="en-US" sz="1600" dirty="0">
                <a:solidFill>
                  <a:srgbClr val="000000"/>
                </a:solidFill>
              </a:rPr>
              <a:t>Process evaluation determines whether program or intervention activities are implemented as intended and resulted in certain outputs</a:t>
            </a:r>
          </a:p>
        </p:txBody>
      </p:sp>
      <p:sp>
        <p:nvSpPr>
          <p:cNvPr id="66" name="Google Shape;66;p14"/>
          <p:cNvSpPr txBox="1">
            <a:spLocks noGrp="1"/>
          </p:cNvSpPr>
          <p:nvPr>
            <p:ph type="sldNum" idx="12"/>
          </p:nvPr>
        </p:nvSpPr>
        <p:spPr>
          <a:prstGeom prst="rect">
            <a:avLst/>
          </a:prstGeom>
          <a:solidFill>
            <a:schemeClr val="bg1">
              <a:alpha val="70000"/>
            </a:schemeClr>
          </a:solidFill>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solidFill>
                  <a:schemeClr val="tx1"/>
                </a:solidFill>
              </a:rPr>
              <a:t>5</a:t>
            </a:fld>
            <a:endParaRPr dirty="0">
              <a:solidFill>
                <a:schemeClr val="tx1"/>
              </a:solidFill>
            </a:endParaRPr>
          </a:p>
        </p:txBody>
      </p:sp>
      <p:pic>
        <p:nvPicPr>
          <p:cNvPr id="5" name="Picture 2" descr="See the source image">
            <a:extLst>
              <a:ext uri="{FF2B5EF4-FFF2-40B4-BE49-F238E27FC236}">
                <a16:creationId xmlns:a16="http://schemas.microsoft.com/office/drawing/2014/main" id="{6A50B9A8-C891-45EA-9B41-C78F5197AE07}"/>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6106" b="36741"/>
          <a:stretch/>
        </p:blipFill>
        <p:spPr bwMode="auto">
          <a:xfrm>
            <a:off x="6720522" y="4388122"/>
            <a:ext cx="2026286" cy="55019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Logo&#10;&#10;Description automatically generated">
            <a:extLst>
              <a:ext uri="{FF2B5EF4-FFF2-40B4-BE49-F238E27FC236}">
                <a16:creationId xmlns:a16="http://schemas.microsoft.com/office/drawing/2014/main" id="{084A37CA-F56B-4763-BF39-38EA98FD1A67}"/>
              </a:ext>
            </a:extLst>
          </p:cNvPr>
          <p:cNvPicPr>
            <a:picLocks noChangeAspect="1"/>
          </p:cNvPicPr>
          <p:nvPr/>
        </p:nvPicPr>
        <p:blipFill>
          <a:blip r:embed="rId4"/>
          <a:stretch>
            <a:fillRect/>
          </a:stretch>
        </p:blipFill>
        <p:spPr>
          <a:xfrm>
            <a:off x="203130" y="4228578"/>
            <a:ext cx="1260179" cy="777334"/>
          </a:xfrm>
          <a:prstGeom prst="rect">
            <a:avLst/>
          </a:prstGeom>
        </p:spPr>
      </p:pic>
      <p:sp>
        <p:nvSpPr>
          <p:cNvPr id="2" name="TextBox 1">
            <a:extLst>
              <a:ext uri="{FF2B5EF4-FFF2-40B4-BE49-F238E27FC236}">
                <a16:creationId xmlns:a16="http://schemas.microsoft.com/office/drawing/2014/main" id="{73DCF96A-D2C7-425C-B222-CFD30659E692}"/>
              </a:ext>
            </a:extLst>
          </p:cNvPr>
          <p:cNvSpPr txBox="1"/>
          <p:nvPr/>
        </p:nvSpPr>
        <p:spPr>
          <a:xfrm>
            <a:off x="1809907" y="4928056"/>
            <a:ext cx="5524185" cy="215444"/>
          </a:xfrm>
          <a:prstGeom prst="rect">
            <a:avLst/>
          </a:prstGeom>
          <a:noFill/>
          <a:ln>
            <a:noFill/>
          </a:ln>
        </p:spPr>
        <p:txBody>
          <a:bodyPr wrap="square" rtlCol="0">
            <a:spAutoFit/>
          </a:bodyPr>
          <a:lstStyle/>
          <a:p>
            <a:r>
              <a:rPr lang="en-US" sz="800" dirty="0"/>
              <a:t>Saunders, R.P. (2014). Process Evaluation and Implementation Monitoring. A manuscript prepared for SAGE Publications. </a:t>
            </a:r>
          </a:p>
        </p:txBody>
      </p:sp>
    </p:spTree>
    <p:extLst>
      <p:ext uri="{BB962C8B-B14F-4D97-AF65-F5344CB8AC3E}">
        <p14:creationId xmlns:p14="http://schemas.microsoft.com/office/powerpoint/2010/main" val="1057870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5">
                                            <p:txEl>
                                              <p:pRg st="0" end="0"/>
                                            </p:txEl>
                                          </p:spTgt>
                                        </p:tgtEl>
                                        <p:attrNameLst>
                                          <p:attrName>style.visibility</p:attrName>
                                        </p:attrNameLst>
                                      </p:cBhvr>
                                      <p:to>
                                        <p:strVal val="visible"/>
                                      </p:to>
                                    </p:set>
                                    <p:anim calcmode="lin" valueType="num">
                                      <p:cBhvr additive="base">
                                        <p:cTn id="7" dur="500" fill="hold"/>
                                        <p:tgtEl>
                                          <p:spTgt spid="6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5">
                                            <p:txEl>
                                              <p:pRg st="2" end="2"/>
                                            </p:txEl>
                                          </p:spTgt>
                                        </p:tgtEl>
                                        <p:attrNameLst>
                                          <p:attrName>style.visibility</p:attrName>
                                        </p:attrNameLst>
                                      </p:cBhvr>
                                      <p:to>
                                        <p:strVal val="visible"/>
                                      </p:to>
                                    </p:set>
                                    <p:anim calcmode="lin" valueType="num">
                                      <p:cBhvr additive="base">
                                        <p:cTn id="13" dur="500" fill="hold"/>
                                        <p:tgtEl>
                                          <p:spTgt spid="6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84"/>
        <p:cNvGrpSpPr/>
        <p:nvPr/>
      </p:nvGrpSpPr>
      <p:grpSpPr>
        <a:xfrm>
          <a:off x="0" y="0"/>
          <a:ext cx="0" cy="0"/>
          <a:chOff x="0" y="0"/>
          <a:chExt cx="0" cy="0"/>
        </a:xfrm>
      </p:grpSpPr>
      <p:sp>
        <p:nvSpPr>
          <p:cNvPr id="85" name="Google Shape;85;p17"/>
          <p:cNvSpPr txBox="1">
            <a:spLocks noGrp="1"/>
          </p:cNvSpPr>
          <p:nvPr>
            <p:ph type="title"/>
          </p:nvPr>
        </p:nvSpPr>
        <p:spPr>
          <a:prstGeom prst="rect">
            <a:avLst/>
          </a:prstGeom>
          <a:solidFill>
            <a:schemeClr val="bg1">
              <a:lumMod val="95000"/>
            </a:schemeClr>
          </a:solidFill>
        </p:spPr>
        <p:txBody>
          <a:bodyPr spcFirstLastPara="1" wrap="square" lIns="91425" tIns="91425" rIns="91425" bIns="91425" anchor="t" anchorCtr="0">
            <a:noAutofit/>
          </a:bodyPr>
          <a:lstStyle/>
          <a:p>
            <a:pPr marL="0" lvl="0" indent="0" algn="ctr" rtl="0">
              <a:spcBef>
                <a:spcPts val="0"/>
              </a:spcBef>
              <a:spcAft>
                <a:spcPts val="0"/>
              </a:spcAft>
              <a:buNone/>
            </a:pPr>
            <a:r>
              <a:rPr lang="en" dirty="0"/>
              <a:t>Method</a:t>
            </a:r>
            <a:r>
              <a:rPr lang="en-US" dirty="0"/>
              <a:t>ology</a:t>
            </a:r>
            <a:endParaRPr dirty="0"/>
          </a:p>
        </p:txBody>
      </p:sp>
      <p:sp>
        <p:nvSpPr>
          <p:cNvPr id="86" name="Google Shape;86;p17"/>
          <p:cNvSpPr txBox="1">
            <a:spLocks noGrp="1"/>
          </p:cNvSpPr>
          <p:nvPr>
            <p:ph type="body" idx="1"/>
          </p:nvPr>
        </p:nvSpPr>
        <p:spPr>
          <a:xfrm>
            <a:off x="1463309" y="4154886"/>
            <a:ext cx="5441328" cy="572700"/>
          </a:xfrm>
          <a:prstGeom prst="rect">
            <a:avLst/>
          </a:prstGeom>
        </p:spPr>
        <p:txBody>
          <a:bodyPr spcFirstLastPara="1" wrap="square" lIns="91425" tIns="91425" rIns="91425" bIns="91425" anchor="t" anchorCtr="0">
            <a:noAutofit/>
          </a:bodyPr>
          <a:lstStyle/>
          <a:p>
            <a:pPr lvl="0" indent="-317500">
              <a:buClr>
                <a:srgbClr val="000000"/>
              </a:buClr>
              <a:buSzPts val="1400"/>
            </a:pPr>
            <a:r>
              <a:rPr lang="en" sz="1400" dirty="0">
                <a:solidFill>
                  <a:srgbClr val="000000"/>
                </a:solidFill>
              </a:rPr>
              <a:t>Analysis conducted between January – April 2021</a:t>
            </a:r>
            <a:endParaRPr lang="en-US" dirty="0"/>
          </a:p>
          <a:p>
            <a:pPr lvl="0" indent="-317500">
              <a:buClr>
                <a:srgbClr val="000000"/>
              </a:buClr>
              <a:buSzPts val="1400"/>
            </a:pPr>
            <a:r>
              <a:rPr lang="en-US" sz="1400" dirty="0"/>
              <a:t>Data analysis was conducted using NVivo 12 qualitative data analysis software and Microsoft Excel</a:t>
            </a:r>
            <a:r>
              <a:rPr lang="en-US" dirty="0"/>
              <a:t>.</a:t>
            </a:r>
            <a:endParaRPr sz="1550" dirty="0">
              <a:solidFill>
                <a:srgbClr val="000000"/>
              </a:solidFill>
            </a:endParaRPr>
          </a:p>
          <a:p>
            <a:pPr marL="457200" lvl="0" indent="0" algn="l" rtl="0">
              <a:spcBef>
                <a:spcPts val="1600"/>
              </a:spcBef>
              <a:spcAft>
                <a:spcPts val="0"/>
              </a:spcAft>
              <a:buNone/>
            </a:pPr>
            <a:endParaRPr sz="1400" dirty="0"/>
          </a:p>
          <a:p>
            <a:pPr marL="457200" lvl="0" indent="0" algn="l" rtl="0">
              <a:spcBef>
                <a:spcPts val="0"/>
              </a:spcBef>
              <a:spcAft>
                <a:spcPts val="0"/>
              </a:spcAft>
              <a:buNone/>
            </a:pPr>
            <a:endParaRPr sz="1400" dirty="0"/>
          </a:p>
          <a:p>
            <a:pPr marL="0" lvl="0" indent="0" algn="l" rtl="0">
              <a:spcBef>
                <a:spcPts val="1600"/>
              </a:spcBef>
              <a:spcAft>
                <a:spcPts val="1600"/>
              </a:spcAft>
              <a:buNone/>
            </a:pPr>
            <a:endParaRPr sz="1200" dirty="0"/>
          </a:p>
        </p:txBody>
      </p:sp>
      <p:sp>
        <p:nvSpPr>
          <p:cNvPr id="87" name="Google Shape;87;p17"/>
          <p:cNvSpPr txBox="1">
            <a:spLocks noGrp="1"/>
          </p:cNvSpPr>
          <p:nvPr>
            <p:ph type="sldNum" idx="12"/>
          </p:nvPr>
        </p:nvSpPr>
        <p:spPr>
          <a:prstGeom prst="rect">
            <a:avLst/>
          </a:prstGeom>
          <a:solidFill>
            <a:schemeClr val="bg1">
              <a:alpha val="70000"/>
            </a:schemeClr>
          </a:solidFill>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solidFill>
                  <a:schemeClr val="tx1"/>
                </a:solidFill>
              </a:rPr>
              <a:t>6</a:t>
            </a:fld>
            <a:endParaRPr dirty="0">
              <a:solidFill>
                <a:schemeClr val="tx1"/>
              </a:solidFill>
            </a:endParaRPr>
          </a:p>
        </p:txBody>
      </p:sp>
      <p:pic>
        <p:nvPicPr>
          <p:cNvPr id="5" name="Picture 2" descr="See the source image">
            <a:extLst>
              <a:ext uri="{FF2B5EF4-FFF2-40B4-BE49-F238E27FC236}">
                <a16:creationId xmlns:a16="http://schemas.microsoft.com/office/drawing/2014/main" id="{5D5A605A-6946-4941-8CEE-7511F8BD0A17}"/>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6106" b="36741"/>
          <a:stretch/>
        </p:blipFill>
        <p:spPr bwMode="auto">
          <a:xfrm>
            <a:off x="6720522" y="4388122"/>
            <a:ext cx="2026286" cy="55019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Logo&#10;&#10;Description automatically generated">
            <a:extLst>
              <a:ext uri="{FF2B5EF4-FFF2-40B4-BE49-F238E27FC236}">
                <a16:creationId xmlns:a16="http://schemas.microsoft.com/office/drawing/2014/main" id="{19E49D00-CCA5-42A6-8B86-DA8C1861BC3A}"/>
              </a:ext>
            </a:extLst>
          </p:cNvPr>
          <p:cNvPicPr>
            <a:picLocks noChangeAspect="1"/>
          </p:cNvPicPr>
          <p:nvPr/>
        </p:nvPicPr>
        <p:blipFill>
          <a:blip r:embed="rId4"/>
          <a:stretch>
            <a:fillRect/>
          </a:stretch>
        </p:blipFill>
        <p:spPr>
          <a:xfrm>
            <a:off x="203130" y="4228578"/>
            <a:ext cx="1260179" cy="777334"/>
          </a:xfrm>
          <a:prstGeom prst="rect">
            <a:avLst/>
          </a:prstGeom>
        </p:spPr>
      </p:pic>
      <p:graphicFrame>
        <p:nvGraphicFramePr>
          <p:cNvPr id="2" name="Table 1">
            <a:extLst>
              <a:ext uri="{FF2B5EF4-FFF2-40B4-BE49-F238E27FC236}">
                <a16:creationId xmlns:a16="http://schemas.microsoft.com/office/drawing/2014/main" id="{4ADE35B8-A191-49A4-8529-A551A29BFD84}"/>
              </a:ext>
            </a:extLst>
          </p:cNvPr>
          <p:cNvGraphicFramePr>
            <a:graphicFrameLocks noGrp="1"/>
          </p:cNvGraphicFramePr>
          <p:nvPr>
            <p:extLst>
              <p:ext uri="{D42A27DB-BD31-4B8C-83A1-F6EECF244321}">
                <p14:modId xmlns:p14="http://schemas.microsoft.com/office/powerpoint/2010/main" val="2200047301"/>
              </p:ext>
            </p:extLst>
          </p:nvPr>
        </p:nvGraphicFramePr>
        <p:xfrm>
          <a:off x="311701" y="1070967"/>
          <a:ext cx="8520600" cy="3083919"/>
        </p:xfrm>
        <a:graphic>
          <a:graphicData uri="http://schemas.openxmlformats.org/drawingml/2006/table">
            <a:tbl>
              <a:tblPr/>
              <a:tblGrid>
                <a:gridCol w="2879545">
                  <a:extLst>
                    <a:ext uri="{9D8B030D-6E8A-4147-A177-3AD203B41FA5}">
                      <a16:colId xmlns:a16="http://schemas.microsoft.com/office/drawing/2014/main" val="4097713657"/>
                    </a:ext>
                  </a:extLst>
                </a:gridCol>
                <a:gridCol w="1723040">
                  <a:extLst>
                    <a:ext uri="{9D8B030D-6E8A-4147-A177-3AD203B41FA5}">
                      <a16:colId xmlns:a16="http://schemas.microsoft.com/office/drawing/2014/main" val="3117437496"/>
                    </a:ext>
                  </a:extLst>
                </a:gridCol>
                <a:gridCol w="2097916">
                  <a:extLst>
                    <a:ext uri="{9D8B030D-6E8A-4147-A177-3AD203B41FA5}">
                      <a16:colId xmlns:a16="http://schemas.microsoft.com/office/drawing/2014/main" val="3276255676"/>
                    </a:ext>
                  </a:extLst>
                </a:gridCol>
                <a:gridCol w="1820099">
                  <a:extLst>
                    <a:ext uri="{9D8B030D-6E8A-4147-A177-3AD203B41FA5}">
                      <a16:colId xmlns:a16="http://schemas.microsoft.com/office/drawing/2014/main" val="2421418103"/>
                    </a:ext>
                  </a:extLst>
                </a:gridCol>
              </a:tblGrid>
              <a:tr h="184920">
                <a:tc>
                  <a:txBody>
                    <a:bodyPr/>
                    <a:lstStyle/>
                    <a:p>
                      <a:pPr marL="0" marR="0">
                        <a:spcBef>
                          <a:spcPts val="0"/>
                        </a:spcBef>
                        <a:spcAft>
                          <a:spcPts val="0"/>
                        </a:spcAft>
                      </a:pPr>
                      <a:r>
                        <a:rPr lang="en-US" sz="1000" b="1">
                          <a:effectLst/>
                          <a:latin typeface="Arial" panose="020B0604020202020204" pitchFamily="34" charset="0"/>
                          <a:ea typeface="Calibri" panose="020F0502020204030204" pitchFamily="34" charset="0"/>
                        </a:rPr>
                        <a:t>Process Measure</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b="1">
                          <a:effectLst/>
                          <a:latin typeface="Arial" panose="020B0604020202020204" pitchFamily="34" charset="0"/>
                          <a:ea typeface="Calibri" panose="020F0502020204030204" pitchFamily="34" charset="0"/>
                        </a:rPr>
                        <a:t>Data Sources</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b="1">
                          <a:effectLst/>
                          <a:latin typeface="Arial" panose="020B0604020202020204" pitchFamily="34" charset="0"/>
                          <a:ea typeface="Calibri" panose="020F0502020204030204" pitchFamily="34" charset="0"/>
                        </a:rPr>
                        <a:t>Tools &amp; Procedures</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b="1">
                          <a:effectLst/>
                          <a:latin typeface="Arial" panose="020B0604020202020204" pitchFamily="34" charset="0"/>
                          <a:ea typeface="Calibri" panose="020F0502020204030204" pitchFamily="34" charset="0"/>
                        </a:rPr>
                        <a:t>When Data Were Collected</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6018549"/>
                  </a:ext>
                </a:extLst>
              </a:tr>
              <a:tr h="246559">
                <a:tc>
                  <a:txBody>
                    <a:bodyPr/>
                    <a:lstStyle/>
                    <a:p>
                      <a:pPr marL="0" marR="0">
                        <a:spcBef>
                          <a:spcPts val="0"/>
                        </a:spcBef>
                        <a:spcAft>
                          <a:spcPts val="0"/>
                        </a:spcAft>
                      </a:pPr>
                      <a:r>
                        <a:rPr lang="en-US" sz="1000" b="1" dirty="0">
                          <a:effectLst/>
                          <a:latin typeface="Arial" panose="020B0604020202020204" pitchFamily="34" charset="0"/>
                          <a:ea typeface="Calibri" panose="020F0502020204030204" pitchFamily="34" charset="0"/>
                        </a:rPr>
                        <a:t>Fidelity</a:t>
                      </a:r>
                      <a:r>
                        <a:rPr lang="en-US" sz="1000" dirty="0">
                          <a:effectLst/>
                          <a:latin typeface="Arial" panose="020B0604020202020204" pitchFamily="34" charset="0"/>
                          <a:ea typeface="Calibri" panose="020F0502020204030204" pitchFamily="34" charset="0"/>
                        </a:rPr>
                        <a:t> (Process that is followed in implementing)</a:t>
                      </a:r>
                      <a:endParaRPr lang="en-US" sz="1050" dirty="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Arial" panose="020B0604020202020204" pitchFamily="34" charset="0"/>
                          <a:ea typeface="Calibri" panose="020F0502020204030204" pitchFamily="34" charset="0"/>
                        </a:rPr>
                        <a:t>Observation of sessions</a:t>
                      </a:r>
                      <a:endParaRPr lang="en-US" sz="1050" dirty="0">
                        <a:effectLst/>
                        <a:latin typeface="Arial" panose="020B0604020202020204" pitchFamily="34" charset="0"/>
                        <a:ea typeface="Arial" panose="020B0604020202020204" pitchFamily="34" charset="0"/>
                      </a:endParaRPr>
                    </a:p>
                    <a:p>
                      <a:pPr marL="0" marR="0">
                        <a:spcBef>
                          <a:spcPts val="0"/>
                        </a:spcBef>
                        <a:spcAft>
                          <a:spcPts val="0"/>
                        </a:spcAft>
                      </a:pPr>
                      <a:r>
                        <a:rPr lang="en-US" sz="1000" dirty="0">
                          <a:effectLst/>
                          <a:latin typeface="Arial" panose="020B0604020202020204" pitchFamily="34" charset="0"/>
                          <a:ea typeface="Calibri" panose="020F0502020204030204" pitchFamily="34" charset="0"/>
                        </a:rPr>
                        <a:t> </a:t>
                      </a:r>
                      <a:endParaRPr lang="en-US" sz="1050" dirty="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rPr>
                        <a:t>Observation Guide completed by research team  </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rPr>
                        <a:t>During group session</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 </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2588057"/>
                  </a:ext>
                </a:extLst>
              </a:tr>
              <a:tr h="493119">
                <a:tc>
                  <a:txBody>
                    <a:bodyPr/>
                    <a:lstStyle/>
                    <a:p>
                      <a:pPr marL="0" marR="0">
                        <a:spcBef>
                          <a:spcPts val="0"/>
                        </a:spcBef>
                        <a:spcAft>
                          <a:spcPts val="0"/>
                        </a:spcAft>
                      </a:pPr>
                      <a:r>
                        <a:rPr lang="en-US" sz="1000" b="1" dirty="0">
                          <a:effectLst/>
                          <a:latin typeface="Arial" panose="020B0604020202020204" pitchFamily="34" charset="0"/>
                          <a:ea typeface="Calibri" panose="020F0502020204030204" pitchFamily="34" charset="0"/>
                        </a:rPr>
                        <a:t>Dose Delivered</a:t>
                      </a:r>
                      <a:r>
                        <a:rPr lang="en-US" sz="1000" dirty="0">
                          <a:effectLst/>
                          <a:latin typeface="Arial" panose="020B0604020202020204" pitchFamily="34" charset="0"/>
                          <a:ea typeface="Calibri" panose="020F0502020204030204" pitchFamily="34" charset="0"/>
                        </a:rPr>
                        <a:t> (Number of topics or activities covered per category of essential components)</a:t>
                      </a:r>
                      <a:endParaRPr lang="en-US" sz="1050" dirty="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Arial" panose="020B0604020202020204" pitchFamily="34" charset="0"/>
                          <a:ea typeface="Calibri" panose="020F0502020204030204" pitchFamily="34" charset="0"/>
                        </a:rPr>
                        <a:t>Peer Support Group Session Report</a:t>
                      </a:r>
                      <a:endParaRPr lang="en-US" sz="1050" dirty="0">
                        <a:effectLst/>
                        <a:latin typeface="Arial" panose="020B0604020202020204" pitchFamily="34" charset="0"/>
                        <a:ea typeface="Arial" panose="020B0604020202020204" pitchFamily="34" charset="0"/>
                      </a:endParaRPr>
                    </a:p>
                    <a:p>
                      <a:pPr marL="0" marR="0">
                        <a:spcBef>
                          <a:spcPts val="0"/>
                        </a:spcBef>
                        <a:spcAft>
                          <a:spcPts val="0"/>
                        </a:spcAft>
                      </a:pPr>
                      <a:r>
                        <a:rPr lang="en-US" sz="1000" dirty="0">
                          <a:effectLst/>
                          <a:latin typeface="Arial" panose="020B0604020202020204" pitchFamily="34" charset="0"/>
                          <a:ea typeface="Calibri" panose="020F0502020204030204" pitchFamily="34" charset="0"/>
                        </a:rPr>
                        <a:t> </a:t>
                      </a:r>
                      <a:endParaRPr lang="en-US" sz="1050" dirty="0">
                        <a:effectLst/>
                        <a:latin typeface="Arial" panose="020B0604020202020204" pitchFamily="34" charset="0"/>
                        <a:ea typeface="Arial" panose="020B0604020202020204" pitchFamily="34" charset="0"/>
                      </a:endParaRPr>
                    </a:p>
                    <a:p>
                      <a:pPr marL="0" marR="0">
                        <a:spcBef>
                          <a:spcPts val="0"/>
                        </a:spcBef>
                        <a:spcAft>
                          <a:spcPts val="0"/>
                        </a:spcAft>
                      </a:pPr>
                      <a:r>
                        <a:rPr lang="en-US" sz="1000" dirty="0">
                          <a:effectLst/>
                          <a:latin typeface="Arial" panose="020B0604020202020204" pitchFamily="34" charset="0"/>
                          <a:ea typeface="Calibri" panose="020F0502020204030204" pitchFamily="34" charset="0"/>
                        </a:rPr>
                        <a:t>Observation of sessions</a:t>
                      </a:r>
                      <a:endParaRPr lang="en-US" sz="1050" dirty="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rPr>
                        <a:t>Session Report completed by facilitators</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 </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Observation Guide completed by research team  </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rPr>
                        <a:t>After each group session</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 </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 </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During group session</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6572747"/>
                  </a:ext>
                </a:extLst>
              </a:tr>
              <a:tr h="308199">
                <a:tc>
                  <a:txBody>
                    <a:bodyPr/>
                    <a:lstStyle/>
                    <a:p>
                      <a:pPr marL="0" marR="0">
                        <a:spcBef>
                          <a:spcPts val="0"/>
                        </a:spcBef>
                        <a:spcAft>
                          <a:spcPts val="0"/>
                        </a:spcAft>
                      </a:pPr>
                      <a:r>
                        <a:rPr lang="en-US" sz="1000" b="1" dirty="0">
                          <a:effectLst/>
                          <a:latin typeface="Arial" panose="020B0604020202020204" pitchFamily="34" charset="0"/>
                          <a:ea typeface="Calibri" panose="020F0502020204030204" pitchFamily="34" charset="0"/>
                        </a:rPr>
                        <a:t>Dose Received</a:t>
                      </a:r>
                      <a:r>
                        <a:rPr lang="en-US" sz="1000" dirty="0">
                          <a:effectLst/>
                          <a:latin typeface="Arial" panose="020B0604020202020204" pitchFamily="34" charset="0"/>
                          <a:ea typeface="Calibri" panose="020F0502020204030204" pitchFamily="34" charset="0"/>
                        </a:rPr>
                        <a:t> (enjoyment/satisfaction and follow-up behavior)</a:t>
                      </a:r>
                      <a:endParaRPr lang="en-US" sz="1050" dirty="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rPr>
                        <a:t>Mid/endline surveys</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 </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Endline interviews </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rPr>
                        <a:t>Mid/endline surveys</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 </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Semi-structured interviews</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rPr>
                        <a:t>At 3 months and 6 months </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 </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At 6 months</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3621046"/>
                  </a:ext>
                </a:extLst>
              </a:tr>
              <a:tr h="246559">
                <a:tc>
                  <a:txBody>
                    <a:bodyPr/>
                    <a:lstStyle/>
                    <a:p>
                      <a:pPr marL="0" marR="0">
                        <a:spcBef>
                          <a:spcPts val="0"/>
                        </a:spcBef>
                        <a:spcAft>
                          <a:spcPts val="0"/>
                        </a:spcAft>
                      </a:pPr>
                      <a:r>
                        <a:rPr lang="en-US" sz="1000" b="1" dirty="0">
                          <a:effectLst/>
                          <a:latin typeface="Arial" panose="020B0604020202020204" pitchFamily="34" charset="0"/>
                          <a:ea typeface="Calibri" panose="020F0502020204030204" pitchFamily="34" charset="0"/>
                        </a:rPr>
                        <a:t>Reach</a:t>
                      </a:r>
                      <a:r>
                        <a:rPr lang="en-US" sz="1000" dirty="0">
                          <a:effectLst/>
                          <a:latin typeface="Arial" panose="020B0604020202020204" pitchFamily="34" charset="0"/>
                          <a:ea typeface="Calibri" panose="020F0502020204030204" pitchFamily="34" charset="0"/>
                        </a:rPr>
                        <a:t> (Number of participants in peer support groups at each meeting and throughout the 6-month cycle)</a:t>
                      </a:r>
                      <a:endParaRPr lang="en-US" sz="1050" dirty="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rPr>
                        <a:t>Attendance record</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rPr>
                        <a:t>Attendance registers by facilitators</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rPr>
                        <a:t>At each group meeting</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6795416"/>
                  </a:ext>
                </a:extLst>
              </a:tr>
              <a:tr h="308199">
                <a:tc>
                  <a:txBody>
                    <a:bodyPr/>
                    <a:lstStyle/>
                    <a:p>
                      <a:pPr marL="0" marR="0">
                        <a:spcBef>
                          <a:spcPts val="0"/>
                        </a:spcBef>
                        <a:spcAft>
                          <a:spcPts val="0"/>
                        </a:spcAft>
                      </a:pPr>
                      <a:r>
                        <a:rPr lang="en-US" sz="1000" b="1" dirty="0">
                          <a:effectLst/>
                          <a:latin typeface="Arial" panose="020B0604020202020204" pitchFamily="34" charset="0"/>
                          <a:ea typeface="Calibri" panose="020F0502020204030204" pitchFamily="34" charset="0"/>
                        </a:rPr>
                        <a:t>Recruitment</a:t>
                      </a:r>
                      <a:r>
                        <a:rPr lang="en-US" sz="1000" dirty="0">
                          <a:effectLst/>
                          <a:latin typeface="Arial" panose="020B0604020202020204" pitchFamily="34" charset="0"/>
                          <a:ea typeface="Calibri" panose="020F0502020204030204" pitchFamily="34" charset="0"/>
                        </a:rPr>
                        <a:t> (What planned and actual recruitment procedures were used to attract potential peer support group members)</a:t>
                      </a:r>
                      <a:endParaRPr lang="en-US" sz="1050" dirty="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rPr>
                        <a:t>Interviews with facilitators and project coordinator</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rPr>
                        <a:t>Interview guide</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 </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 </a:t>
                      </a:r>
                      <a:endParaRPr lang="en-US" sz="1050">
                        <a:effectLst/>
                        <a:latin typeface="Arial" panose="020B0604020202020204" pitchFamily="34" charset="0"/>
                        <a:ea typeface="Arial" panose="020B0604020202020204" pitchFamily="34" charset="0"/>
                      </a:endParaRPr>
                    </a:p>
                    <a:p>
                      <a:pPr marL="0" marR="0">
                        <a:spcBef>
                          <a:spcPts val="0"/>
                        </a:spcBef>
                        <a:spcAft>
                          <a:spcPts val="0"/>
                        </a:spcAft>
                      </a:pPr>
                      <a:r>
                        <a:rPr lang="en-US" sz="1000">
                          <a:effectLst/>
                          <a:latin typeface="Arial" panose="020B0604020202020204" pitchFamily="34" charset="0"/>
                          <a:ea typeface="Calibri" panose="020F0502020204030204" pitchFamily="34" charset="0"/>
                        </a:rPr>
                        <a:t> </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Arial" panose="020B0604020202020204" pitchFamily="34" charset="0"/>
                          <a:ea typeface="Calibri" panose="020F0502020204030204" pitchFamily="34" charset="0"/>
                        </a:rPr>
                        <a:t>At 6 months  </a:t>
                      </a:r>
                      <a:endParaRPr lang="en-US" sz="1050" dirty="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9857321"/>
                  </a:ext>
                </a:extLst>
              </a:tr>
              <a:tr h="308199">
                <a:tc>
                  <a:txBody>
                    <a:bodyPr/>
                    <a:lstStyle/>
                    <a:p>
                      <a:pPr marL="0" marR="0">
                        <a:spcBef>
                          <a:spcPts val="0"/>
                        </a:spcBef>
                        <a:spcAft>
                          <a:spcPts val="0"/>
                        </a:spcAft>
                      </a:pPr>
                      <a:r>
                        <a:rPr lang="en-US" sz="1000" b="1" dirty="0">
                          <a:effectLst/>
                          <a:latin typeface="Arial" panose="020B0604020202020204" pitchFamily="34" charset="0"/>
                          <a:ea typeface="Calibri" panose="020F0502020204030204" pitchFamily="34" charset="0"/>
                        </a:rPr>
                        <a:t>Context</a:t>
                      </a:r>
                      <a:r>
                        <a:rPr lang="en-US" sz="1000" dirty="0">
                          <a:effectLst/>
                          <a:latin typeface="Arial" panose="020B0604020202020204" pitchFamily="34" charset="0"/>
                          <a:ea typeface="Calibri" panose="020F0502020204030204" pitchFamily="34" charset="0"/>
                        </a:rPr>
                        <a:t> (Factors in the community, social/political context or other situational issues)</a:t>
                      </a:r>
                      <a:endParaRPr lang="en-US" sz="1050" dirty="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Arial" panose="020B0604020202020204" pitchFamily="34" charset="0"/>
                          <a:ea typeface="Calibri" panose="020F0502020204030204" pitchFamily="34" charset="0"/>
                        </a:rPr>
                        <a:t>Focus groups with stakeholders </a:t>
                      </a:r>
                      <a:endParaRPr lang="en-US" sz="1050" dirty="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rPr>
                        <a:t>Focus group discussion guide</a:t>
                      </a:r>
                      <a:endParaRPr lang="en-US" sz="105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Arial" panose="020B0604020202020204" pitchFamily="34" charset="0"/>
                          <a:ea typeface="Calibri" panose="020F0502020204030204" pitchFamily="34" charset="0"/>
                        </a:rPr>
                        <a:t>Every 4 months during the project period</a:t>
                      </a:r>
                      <a:endParaRPr lang="en-US" sz="1050" dirty="0">
                        <a:effectLst/>
                        <a:latin typeface="Arial" panose="020B0604020202020204" pitchFamily="34" charset="0"/>
                        <a:ea typeface="Arial" panose="020B0604020202020204" pitchFamily="34" charset="0"/>
                      </a:endParaRPr>
                    </a:p>
                  </a:txBody>
                  <a:tcPr marL="30802" marR="308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2058504"/>
                  </a:ext>
                </a:extLst>
              </a:tr>
            </a:tbl>
          </a:graphicData>
        </a:graphic>
      </p:graphicFrame>
      <p:sp>
        <p:nvSpPr>
          <p:cNvPr id="3" name="Rectangle 2">
            <a:extLst>
              <a:ext uri="{FF2B5EF4-FFF2-40B4-BE49-F238E27FC236}">
                <a16:creationId xmlns:a16="http://schemas.microsoft.com/office/drawing/2014/main" id="{FBB14B6E-8E20-4068-B8D4-13C6EEAE3A88}"/>
              </a:ext>
            </a:extLst>
          </p:cNvPr>
          <p:cNvSpPr/>
          <p:nvPr/>
        </p:nvSpPr>
        <p:spPr>
          <a:xfrm>
            <a:off x="311698" y="1264256"/>
            <a:ext cx="8520599" cy="30022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E4A5676C-EFE6-4F0F-A6A4-4A70902AB618}"/>
              </a:ext>
            </a:extLst>
          </p:cNvPr>
          <p:cNvSpPr/>
          <p:nvPr/>
        </p:nvSpPr>
        <p:spPr>
          <a:xfrm>
            <a:off x="311699" y="1550605"/>
            <a:ext cx="8520598" cy="777334"/>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AD93577-81F8-4933-911E-27830E0D446F}"/>
              </a:ext>
            </a:extLst>
          </p:cNvPr>
          <p:cNvSpPr/>
          <p:nvPr/>
        </p:nvSpPr>
        <p:spPr>
          <a:xfrm>
            <a:off x="311698" y="2345772"/>
            <a:ext cx="8520597" cy="431165"/>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8808D00-24EB-4422-86F3-BD348750F1E3}"/>
              </a:ext>
            </a:extLst>
          </p:cNvPr>
          <p:cNvSpPr/>
          <p:nvPr/>
        </p:nvSpPr>
        <p:spPr>
          <a:xfrm>
            <a:off x="311699" y="2776937"/>
            <a:ext cx="8520596" cy="471624"/>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26CF776-83A4-4280-BF22-2D593876A051}"/>
              </a:ext>
            </a:extLst>
          </p:cNvPr>
          <p:cNvSpPr/>
          <p:nvPr/>
        </p:nvSpPr>
        <p:spPr>
          <a:xfrm>
            <a:off x="311698" y="3260035"/>
            <a:ext cx="8520595" cy="57167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72116D0-60E6-4F4B-A101-10BA2571D12F}"/>
              </a:ext>
            </a:extLst>
          </p:cNvPr>
          <p:cNvSpPr/>
          <p:nvPr/>
        </p:nvSpPr>
        <p:spPr>
          <a:xfrm>
            <a:off x="311699" y="3831710"/>
            <a:ext cx="8520594" cy="323175"/>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6">
                                            <p:txEl>
                                              <p:pRg st="0" end="0"/>
                                            </p:txEl>
                                          </p:spTgt>
                                        </p:tgtEl>
                                        <p:attrNameLst>
                                          <p:attrName>style.visibility</p:attrName>
                                        </p:attrNameLst>
                                      </p:cBhvr>
                                      <p:to>
                                        <p:strVal val="visible"/>
                                      </p:to>
                                    </p:set>
                                    <p:anim calcmode="lin" valueType="num">
                                      <p:cBhvr additive="base">
                                        <p:cTn id="7" dur="500" fill="hold"/>
                                        <p:tgtEl>
                                          <p:spTgt spid="8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6">
                                            <p:txEl>
                                              <p:pRg st="1" end="1"/>
                                            </p:txEl>
                                          </p:spTgt>
                                        </p:tgtEl>
                                        <p:attrNameLst>
                                          <p:attrName>style.visibility</p:attrName>
                                        </p:attrNameLst>
                                      </p:cBhvr>
                                      <p:to>
                                        <p:strVal val="visible"/>
                                      </p:to>
                                    </p:set>
                                    <p:anim calcmode="lin" valueType="num">
                                      <p:cBhvr additive="base">
                                        <p:cTn id="13" dur="500" fill="hold"/>
                                        <p:tgtEl>
                                          <p:spTgt spid="8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animBg="1"/>
      <p:bldP spid="10" grpId="0" animBg="1"/>
      <p:bldP spid="11" grpId="0" animBg="1"/>
      <p:bldP spid="12"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91"/>
        <p:cNvGrpSpPr/>
        <p:nvPr/>
      </p:nvGrpSpPr>
      <p:grpSpPr>
        <a:xfrm>
          <a:off x="0" y="0"/>
          <a:ext cx="0" cy="0"/>
          <a:chOff x="0" y="0"/>
          <a:chExt cx="0" cy="0"/>
        </a:xfrm>
      </p:grpSpPr>
      <p:sp>
        <p:nvSpPr>
          <p:cNvPr id="92" name="Google Shape;92;p18"/>
          <p:cNvSpPr txBox="1">
            <a:spLocks noGrp="1"/>
          </p:cNvSpPr>
          <p:nvPr>
            <p:ph type="title"/>
          </p:nvPr>
        </p:nvSpPr>
        <p:spPr>
          <a:prstGeom prst="rect">
            <a:avLst/>
          </a:prstGeom>
          <a:solidFill>
            <a:schemeClr val="bg1">
              <a:lumMod val="95000"/>
            </a:schemeClr>
          </a:solidFill>
        </p:spPr>
        <p:txBody>
          <a:bodyPr spcFirstLastPara="1" wrap="square" lIns="91425" tIns="91425" rIns="91425" bIns="91425" anchor="t" anchorCtr="0">
            <a:noAutofit/>
          </a:bodyPr>
          <a:lstStyle/>
          <a:p>
            <a:pPr marL="0" lvl="0" indent="0" algn="ctr" rtl="0">
              <a:spcBef>
                <a:spcPts val="0"/>
              </a:spcBef>
              <a:spcAft>
                <a:spcPts val="0"/>
              </a:spcAft>
              <a:buNone/>
            </a:pPr>
            <a:r>
              <a:rPr lang="en-US" dirty="0"/>
              <a:t>P</a:t>
            </a:r>
            <a:r>
              <a:rPr lang="en" dirty="0"/>
              <a:t>rocess evaluation </a:t>
            </a:r>
            <a:r>
              <a:rPr lang="en-US" dirty="0"/>
              <a:t>Results</a:t>
            </a:r>
            <a:endParaRPr dirty="0"/>
          </a:p>
        </p:txBody>
      </p:sp>
      <p:sp>
        <p:nvSpPr>
          <p:cNvPr id="93" name="Google Shape;93;p18"/>
          <p:cNvSpPr txBox="1">
            <a:spLocks noGrp="1"/>
          </p:cNvSpPr>
          <p:nvPr>
            <p:ph type="body" idx="1"/>
          </p:nvPr>
        </p:nvSpPr>
        <p:spPr>
          <a:prstGeom prst="rect">
            <a:avLst/>
          </a:prstGeom>
        </p:spPr>
        <p:txBody>
          <a:bodyPr spcFirstLastPara="1" wrap="square" lIns="91425" tIns="91425" rIns="91425" bIns="91425" anchor="t" anchorCtr="0">
            <a:noAutofit/>
          </a:bodyPr>
          <a:lstStyle/>
          <a:p>
            <a:pPr marL="0" indent="0">
              <a:buNone/>
            </a:pPr>
            <a:r>
              <a:rPr lang="en-US" sz="1600" b="1" dirty="0">
                <a:solidFill>
                  <a:srgbClr val="000000"/>
                </a:solidFill>
              </a:rPr>
              <a:t>Fidelity:</a:t>
            </a:r>
            <a:r>
              <a:rPr lang="en-US" sz="1600" dirty="0">
                <a:solidFill>
                  <a:srgbClr val="000000"/>
                </a:solidFill>
              </a:rPr>
              <a:t> The observation reports highlighted that the session plans were conducted as described in the session plan. Five categories were assessed on a Likert scale, averaging 2.87 on a scale of 3. </a:t>
            </a:r>
          </a:p>
          <a:p>
            <a:pPr marL="0" lvl="0" indent="0">
              <a:buNone/>
            </a:pPr>
            <a:r>
              <a:rPr lang="en-US" sz="1600" dirty="0">
                <a:solidFill>
                  <a:srgbClr val="000000"/>
                </a:solidFill>
              </a:rPr>
              <a:t>	A) Design &amp; Facilitation, </a:t>
            </a:r>
          </a:p>
          <a:p>
            <a:pPr marL="0" lvl="0" indent="0">
              <a:buNone/>
            </a:pPr>
            <a:r>
              <a:rPr lang="en-US" sz="1600" dirty="0">
                <a:solidFill>
                  <a:srgbClr val="000000"/>
                </a:solidFill>
              </a:rPr>
              <a:t>	B) Community Health Worker (CHW) Actions, </a:t>
            </a:r>
          </a:p>
          <a:p>
            <a:pPr marL="0" lvl="0" indent="0">
              <a:buNone/>
            </a:pPr>
            <a:r>
              <a:rPr lang="en-US" sz="1600" dirty="0">
                <a:solidFill>
                  <a:srgbClr val="000000"/>
                </a:solidFill>
              </a:rPr>
              <a:t>	C) Peer Educators’ (PE) Actions, </a:t>
            </a:r>
          </a:p>
          <a:p>
            <a:pPr marL="0" lvl="0" indent="0">
              <a:buNone/>
            </a:pPr>
            <a:r>
              <a:rPr lang="en-US" sz="1600" dirty="0">
                <a:solidFill>
                  <a:srgbClr val="000000"/>
                </a:solidFill>
              </a:rPr>
              <a:t>	D) Participants’ Actions, </a:t>
            </a:r>
          </a:p>
          <a:p>
            <a:pPr marL="0" lvl="0" indent="0">
              <a:buNone/>
            </a:pPr>
            <a:r>
              <a:rPr lang="en-US" sz="1600" dirty="0">
                <a:solidFill>
                  <a:srgbClr val="000000"/>
                </a:solidFill>
              </a:rPr>
              <a:t>	E) Overall Assessment</a:t>
            </a:r>
          </a:p>
          <a:p>
            <a:pPr marL="0" lvl="0" indent="0">
              <a:buNone/>
            </a:pPr>
            <a:endParaRPr lang="en-US" sz="1600" dirty="0">
              <a:solidFill>
                <a:srgbClr val="000000"/>
              </a:solidFill>
            </a:endParaRPr>
          </a:p>
          <a:p>
            <a:pPr marL="0" lvl="0" indent="0">
              <a:buNone/>
            </a:pPr>
            <a:r>
              <a:rPr lang="en-US" sz="1600" b="1" dirty="0">
                <a:solidFill>
                  <a:srgbClr val="000000"/>
                </a:solidFill>
              </a:rPr>
              <a:t>Dose Delivered: </a:t>
            </a:r>
            <a:r>
              <a:rPr lang="en-US" sz="1600" dirty="0">
                <a:solidFill>
                  <a:srgbClr val="000000"/>
                </a:solidFill>
              </a:rPr>
              <a:t>Out of 12 total sessions in the peer support group intervention, all 12 were delivered by each group, showing a 100% completeness rate. </a:t>
            </a:r>
          </a:p>
          <a:p>
            <a:pPr marL="114300" indent="0">
              <a:buNone/>
            </a:pPr>
            <a:endParaRPr lang="en-US" sz="1800" b="0" i="0" u="none" strike="noStrike" baseline="0" dirty="0">
              <a:latin typeface="Calibri" panose="020F0502020204030204" pitchFamily="34" charset="0"/>
            </a:endParaRPr>
          </a:p>
          <a:p>
            <a:pPr marL="0" lvl="0" indent="0" algn="l" rtl="0">
              <a:lnSpc>
                <a:spcPct val="100000"/>
              </a:lnSpc>
              <a:spcBef>
                <a:spcPts val="0"/>
              </a:spcBef>
              <a:spcAft>
                <a:spcPts val="0"/>
              </a:spcAft>
              <a:buNone/>
            </a:pPr>
            <a:endParaRPr i="1" dirty="0">
              <a:solidFill>
                <a:srgbClr val="000000"/>
              </a:solidFill>
            </a:endParaRPr>
          </a:p>
          <a:p>
            <a:pPr marL="0" lvl="0" indent="0" algn="l" rtl="0">
              <a:lnSpc>
                <a:spcPct val="100000"/>
              </a:lnSpc>
              <a:spcBef>
                <a:spcPts val="0"/>
              </a:spcBef>
              <a:spcAft>
                <a:spcPts val="0"/>
              </a:spcAft>
              <a:buNone/>
            </a:pPr>
            <a:endParaRPr dirty="0">
              <a:solidFill>
                <a:srgbClr val="000000"/>
              </a:solidFill>
            </a:endParaRPr>
          </a:p>
          <a:p>
            <a:pPr marL="914400" lvl="0" indent="0" algn="l" rtl="0">
              <a:spcBef>
                <a:spcPts val="0"/>
              </a:spcBef>
              <a:spcAft>
                <a:spcPts val="1600"/>
              </a:spcAft>
              <a:buNone/>
            </a:pPr>
            <a:endParaRPr dirty="0">
              <a:solidFill>
                <a:srgbClr val="000000"/>
              </a:solidFill>
            </a:endParaRPr>
          </a:p>
        </p:txBody>
      </p:sp>
      <p:sp>
        <p:nvSpPr>
          <p:cNvPr id="94" name="Google Shape;94;p18"/>
          <p:cNvSpPr txBox="1">
            <a:spLocks noGrp="1"/>
          </p:cNvSpPr>
          <p:nvPr>
            <p:ph type="sldNum" idx="12"/>
          </p:nvPr>
        </p:nvSpPr>
        <p:spPr>
          <a:prstGeom prst="rect">
            <a:avLst/>
          </a:prstGeom>
          <a:solidFill>
            <a:schemeClr val="bg1">
              <a:alpha val="70000"/>
            </a:schemeClr>
          </a:solidFill>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solidFill>
                  <a:schemeClr val="tx1"/>
                </a:solidFill>
              </a:rPr>
              <a:t>7</a:t>
            </a:fld>
            <a:endParaRPr dirty="0">
              <a:solidFill>
                <a:schemeClr val="tx1"/>
              </a:solidFill>
            </a:endParaRPr>
          </a:p>
        </p:txBody>
      </p:sp>
      <p:pic>
        <p:nvPicPr>
          <p:cNvPr id="5" name="Picture 2" descr="See the source image">
            <a:extLst>
              <a:ext uri="{FF2B5EF4-FFF2-40B4-BE49-F238E27FC236}">
                <a16:creationId xmlns:a16="http://schemas.microsoft.com/office/drawing/2014/main" id="{A42BB123-1452-4238-AD43-6A935A2734C3}"/>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6106" b="36741"/>
          <a:stretch/>
        </p:blipFill>
        <p:spPr bwMode="auto">
          <a:xfrm>
            <a:off x="6720522" y="4388122"/>
            <a:ext cx="2026286" cy="55019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Logo&#10;&#10;Description automatically generated">
            <a:extLst>
              <a:ext uri="{FF2B5EF4-FFF2-40B4-BE49-F238E27FC236}">
                <a16:creationId xmlns:a16="http://schemas.microsoft.com/office/drawing/2014/main" id="{02F139A2-6B34-40E0-971C-5D0984B26FFB}"/>
              </a:ext>
            </a:extLst>
          </p:cNvPr>
          <p:cNvPicPr>
            <a:picLocks noChangeAspect="1"/>
          </p:cNvPicPr>
          <p:nvPr/>
        </p:nvPicPr>
        <p:blipFill>
          <a:blip r:embed="rId4"/>
          <a:stretch>
            <a:fillRect/>
          </a:stretch>
        </p:blipFill>
        <p:spPr>
          <a:xfrm>
            <a:off x="203130" y="4228578"/>
            <a:ext cx="1260179" cy="77733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3">
                                            <p:txEl>
                                              <p:pRg st="0" end="0"/>
                                            </p:txEl>
                                          </p:spTgt>
                                        </p:tgtEl>
                                        <p:attrNameLst>
                                          <p:attrName>style.visibility</p:attrName>
                                        </p:attrNameLst>
                                      </p:cBhvr>
                                      <p:to>
                                        <p:strVal val="visible"/>
                                      </p:to>
                                    </p:set>
                                    <p:anim calcmode="lin" valueType="num">
                                      <p:cBhvr additive="base">
                                        <p:cTn id="7" dur="500" fill="hold"/>
                                        <p:tgtEl>
                                          <p:spTgt spid="9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3">
                                            <p:txEl>
                                              <p:pRg st="1" end="1"/>
                                            </p:txEl>
                                          </p:spTgt>
                                        </p:tgtEl>
                                        <p:attrNameLst>
                                          <p:attrName>style.visibility</p:attrName>
                                        </p:attrNameLst>
                                      </p:cBhvr>
                                      <p:to>
                                        <p:strVal val="visible"/>
                                      </p:to>
                                    </p:set>
                                    <p:anim calcmode="lin" valueType="num">
                                      <p:cBhvr additive="base">
                                        <p:cTn id="11" dur="500" fill="hold"/>
                                        <p:tgtEl>
                                          <p:spTgt spid="9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3">
                                            <p:txEl>
                                              <p:pRg st="2" end="2"/>
                                            </p:txEl>
                                          </p:spTgt>
                                        </p:tgtEl>
                                        <p:attrNameLst>
                                          <p:attrName>style.visibility</p:attrName>
                                        </p:attrNameLst>
                                      </p:cBhvr>
                                      <p:to>
                                        <p:strVal val="visible"/>
                                      </p:to>
                                    </p:set>
                                    <p:anim calcmode="lin" valueType="num">
                                      <p:cBhvr additive="base">
                                        <p:cTn id="15" dur="500" fill="hold"/>
                                        <p:tgtEl>
                                          <p:spTgt spid="9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3">
                                            <p:txEl>
                                              <p:pRg st="3" end="3"/>
                                            </p:txEl>
                                          </p:spTgt>
                                        </p:tgtEl>
                                        <p:attrNameLst>
                                          <p:attrName>style.visibility</p:attrName>
                                        </p:attrNameLst>
                                      </p:cBhvr>
                                      <p:to>
                                        <p:strVal val="visible"/>
                                      </p:to>
                                    </p:set>
                                    <p:anim calcmode="lin" valueType="num">
                                      <p:cBhvr additive="base">
                                        <p:cTn id="19" dur="500" fill="hold"/>
                                        <p:tgtEl>
                                          <p:spTgt spid="9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3">
                                            <p:txEl>
                                              <p:pRg st="4" end="4"/>
                                            </p:txEl>
                                          </p:spTgt>
                                        </p:tgtEl>
                                        <p:attrNameLst>
                                          <p:attrName>style.visibility</p:attrName>
                                        </p:attrNameLst>
                                      </p:cBhvr>
                                      <p:to>
                                        <p:strVal val="visible"/>
                                      </p:to>
                                    </p:set>
                                    <p:anim calcmode="lin" valueType="num">
                                      <p:cBhvr additive="base">
                                        <p:cTn id="23" dur="500" fill="hold"/>
                                        <p:tgtEl>
                                          <p:spTgt spid="9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3">
                                            <p:txEl>
                                              <p:pRg st="5" end="5"/>
                                            </p:txEl>
                                          </p:spTgt>
                                        </p:tgtEl>
                                        <p:attrNameLst>
                                          <p:attrName>style.visibility</p:attrName>
                                        </p:attrNameLst>
                                      </p:cBhvr>
                                      <p:to>
                                        <p:strVal val="visible"/>
                                      </p:to>
                                    </p:set>
                                    <p:anim calcmode="lin" valueType="num">
                                      <p:cBhvr additive="base">
                                        <p:cTn id="27" dur="500" fill="hold"/>
                                        <p:tgtEl>
                                          <p:spTgt spid="9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93">
                                            <p:txEl>
                                              <p:pRg st="7" end="7"/>
                                            </p:txEl>
                                          </p:spTgt>
                                        </p:tgtEl>
                                        <p:attrNameLst>
                                          <p:attrName>style.visibility</p:attrName>
                                        </p:attrNameLst>
                                      </p:cBhvr>
                                      <p:to>
                                        <p:strVal val="visible"/>
                                      </p:to>
                                    </p:set>
                                    <p:anim calcmode="lin" valueType="num">
                                      <p:cBhvr additive="base">
                                        <p:cTn id="33" dur="500" fill="hold"/>
                                        <p:tgtEl>
                                          <p:spTgt spid="9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91"/>
        <p:cNvGrpSpPr/>
        <p:nvPr/>
      </p:nvGrpSpPr>
      <p:grpSpPr>
        <a:xfrm>
          <a:off x="0" y="0"/>
          <a:ext cx="0" cy="0"/>
          <a:chOff x="0" y="0"/>
          <a:chExt cx="0" cy="0"/>
        </a:xfrm>
      </p:grpSpPr>
      <p:sp>
        <p:nvSpPr>
          <p:cNvPr id="92" name="Google Shape;92;p18"/>
          <p:cNvSpPr txBox="1">
            <a:spLocks noGrp="1"/>
          </p:cNvSpPr>
          <p:nvPr>
            <p:ph type="title"/>
          </p:nvPr>
        </p:nvSpPr>
        <p:spPr>
          <a:prstGeom prst="rect">
            <a:avLst/>
          </a:prstGeom>
          <a:solidFill>
            <a:schemeClr val="bg1">
              <a:lumMod val="95000"/>
            </a:schemeClr>
          </a:solidFill>
        </p:spPr>
        <p:txBody>
          <a:bodyPr spcFirstLastPara="1" wrap="square" lIns="91425" tIns="91425" rIns="91425" bIns="91425" anchor="t" anchorCtr="0">
            <a:noAutofit/>
          </a:bodyPr>
          <a:lstStyle/>
          <a:p>
            <a:pPr marL="0" lvl="0" indent="0" algn="ctr" rtl="0">
              <a:spcBef>
                <a:spcPts val="0"/>
              </a:spcBef>
              <a:spcAft>
                <a:spcPts val="0"/>
              </a:spcAft>
              <a:buNone/>
            </a:pPr>
            <a:r>
              <a:rPr lang="en-US" dirty="0"/>
              <a:t>P</a:t>
            </a:r>
            <a:r>
              <a:rPr lang="en" dirty="0"/>
              <a:t>rocess evaluation </a:t>
            </a:r>
            <a:r>
              <a:rPr lang="en-US" dirty="0"/>
              <a:t>Results</a:t>
            </a:r>
            <a:endParaRPr dirty="0"/>
          </a:p>
        </p:txBody>
      </p:sp>
      <p:sp>
        <p:nvSpPr>
          <p:cNvPr id="93" name="Google Shape;93;p18"/>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buNone/>
            </a:pPr>
            <a:r>
              <a:rPr lang="en-US" sz="1600" b="1" dirty="0">
                <a:solidFill>
                  <a:srgbClr val="000000"/>
                </a:solidFill>
              </a:rPr>
              <a:t>Dose Received: </a:t>
            </a:r>
          </a:p>
          <a:p>
            <a:pPr marL="285750" lvl="0" indent="-285750">
              <a:buClrTx/>
              <a:buFont typeface="Arial" panose="020B0604020202020204" pitchFamily="34" charset="0"/>
              <a:buChar char="•"/>
            </a:pPr>
            <a:r>
              <a:rPr lang="en-US" sz="1600" dirty="0">
                <a:solidFill>
                  <a:srgbClr val="000000"/>
                </a:solidFill>
              </a:rPr>
              <a:t>Participants, key community stakeholders, and facilitators expressed overwhelmingly positive feedback regarding the peer support groups and requested the peer support groups to continue. </a:t>
            </a:r>
          </a:p>
          <a:p>
            <a:pPr marL="0" lvl="0" indent="0">
              <a:buNone/>
            </a:pPr>
            <a:endParaRPr lang="en-US" sz="1400" dirty="0">
              <a:solidFill>
                <a:srgbClr val="000000"/>
              </a:solidFill>
            </a:endParaRPr>
          </a:p>
          <a:p>
            <a:pPr marL="0" lvl="0" indent="0" algn="ctr" rtl="0">
              <a:lnSpc>
                <a:spcPct val="100000"/>
              </a:lnSpc>
              <a:spcBef>
                <a:spcPts val="0"/>
              </a:spcBef>
              <a:spcAft>
                <a:spcPts val="0"/>
              </a:spcAft>
              <a:buNone/>
            </a:pPr>
            <a:r>
              <a:rPr lang="en-US" sz="1400" b="0" i="1" u="none" strike="noStrike" dirty="0">
                <a:solidFill>
                  <a:srgbClr val="262626"/>
                </a:solidFill>
                <a:effectLst/>
              </a:rPr>
              <a:t>“I think if possible, </a:t>
            </a:r>
            <a:r>
              <a:rPr lang="en-US" sz="1400" b="1" i="1" u="none" strike="noStrike" dirty="0">
                <a:solidFill>
                  <a:srgbClr val="262626"/>
                </a:solidFill>
                <a:effectLst/>
              </a:rPr>
              <a:t>we should continue</a:t>
            </a:r>
            <a:r>
              <a:rPr lang="en-US" sz="1400" b="0" i="1" u="none" strike="noStrike" dirty="0">
                <a:solidFill>
                  <a:srgbClr val="262626"/>
                </a:solidFill>
                <a:effectLst/>
              </a:rPr>
              <a:t>, we thank those who made the project possible, </a:t>
            </a:r>
            <a:r>
              <a:rPr lang="en-US" sz="1400" b="1" i="1" u="none" strike="noStrike" dirty="0">
                <a:solidFill>
                  <a:srgbClr val="262626"/>
                </a:solidFill>
                <a:effectLst/>
              </a:rPr>
              <a:t>we learnt a lot </a:t>
            </a:r>
            <a:r>
              <a:rPr lang="en-US" sz="1400" b="0" i="1" u="none" strike="noStrike" dirty="0">
                <a:solidFill>
                  <a:srgbClr val="262626"/>
                </a:solidFill>
                <a:effectLst/>
              </a:rPr>
              <a:t>and we can now help others in the community through what we have learnt in the peer support groups for adolescent women.” </a:t>
            </a:r>
          </a:p>
          <a:p>
            <a:pPr marL="0" lvl="0" indent="0" algn="ctr" rtl="0">
              <a:lnSpc>
                <a:spcPct val="100000"/>
              </a:lnSpc>
              <a:spcBef>
                <a:spcPts val="0"/>
              </a:spcBef>
              <a:spcAft>
                <a:spcPts val="0"/>
              </a:spcAft>
              <a:buNone/>
            </a:pPr>
            <a:r>
              <a:rPr lang="en-US" sz="1400" b="0" i="1" u="none" strike="noStrike" baseline="0" dirty="0"/>
              <a:t>–</a:t>
            </a:r>
            <a:r>
              <a:rPr lang="en-US" sz="1400" b="0" i="1" u="none" strike="noStrike" dirty="0">
                <a:solidFill>
                  <a:srgbClr val="262626"/>
                </a:solidFill>
                <a:effectLst/>
              </a:rPr>
              <a:t> Adolescent Mother</a:t>
            </a:r>
          </a:p>
          <a:p>
            <a:pPr marL="0" lvl="0" indent="0" algn="ctr" rtl="0">
              <a:lnSpc>
                <a:spcPct val="100000"/>
              </a:lnSpc>
              <a:spcBef>
                <a:spcPts val="0"/>
              </a:spcBef>
              <a:spcAft>
                <a:spcPts val="0"/>
              </a:spcAft>
              <a:buNone/>
            </a:pPr>
            <a:endParaRPr lang="en-US" sz="1400" b="0" i="1" u="none" strike="noStrike" dirty="0">
              <a:solidFill>
                <a:srgbClr val="262626"/>
              </a:solidFill>
              <a:effectLst/>
            </a:endParaRPr>
          </a:p>
          <a:p>
            <a:pPr marL="0" indent="0" algn="ctr">
              <a:buNone/>
            </a:pPr>
            <a:r>
              <a:rPr lang="en-US" sz="1400" b="0" i="1" u="none" strike="noStrike" baseline="0" dirty="0"/>
              <a:t>“</a:t>
            </a:r>
            <a:r>
              <a:rPr lang="en-US" sz="1400" b="1" i="1" u="none" strike="noStrike" baseline="0" dirty="0"/>
              <a:t>This project was a successful project</a:t>
            </a:r>
            <a:r>
              <a:rPr lang="en-US" sz="1400" b="0" i="1" u="none" strike="noStrike" baseline="0" dirty="0"/>
              <a:t>, from the overwhelming response from the young mothers who were coming it shows </a:t>
            </a:r>
            <a:r>
              <a:rPr lang="en-US" sz="1400" b="1" i="1" u="none" strike="noStrike" baseline="0" dirty="0"/>
              <a:t>the community received it very well, young mothers were very committed</a:t>
            </a:r>
            <a:r>
              <a:rPr lang="en-US" sz="1400" b="0" i="1" u="none" strike="noStrike" baseline="0" dirty="0"/>
              <a:t>, they came on days and times they agreed to meet it shows the project was well received and it was a success. We expect next time projects like this to be implemented in the community.” – </a:t>
            </a:r>
            <a:r>
              <a:rPr lang="en-US" sz="1400" i="1" dirty="0"/>
              <a:t>Peer Educator</a:t>
            </a:r>
            <a:endParaRPr lang="en-US" sz="1400" b="0" i="1" u="none" strike="noStrike" baseline="0" dirty="0"/>
          </a:p>
          <a:p>
            <a:pPr marL="0" indent="0" algn="ctr">
              <a:buNone/>
            </a:pPr>
            <a:endParaRPr lang="en-US" sz="1400" i="1" dirty="0"/>
          </a:p>
          <a:p>
            <a:pPr marL="0" indent="0" algn="ctr">
              <a:buNone/>
            </a:pPr>
            <a:endParaRPr lang="en-US" sz="1400" b="0" i="1" u="none" strike="noStrike" baseline="0" dirty="0"/>
          </a:p>
          <a:p>
            <a:pPr marL="0" lvl="0" indent="0" algn="ctr" rtl="0">
              <a:lnSpc>
                <a:spcPct val="100000"/>
              </a:lnSpc>
              <a:spcBef>
                <a:spcPts val="0"/>
              </a:spcBef>
              <a:spcAft>
                <a:spcPts val="0"/>
              </a:spcAft>
              <a:buNone/>
            </a:pPr>
            <a:endParaRPr lang="en-US" sz="1400" i="1" dirty="0">
              <a:solidFill>
                <a:srgbClr val="262626"/>
              </a:solidFill>
              <a:latin typeface="Times New Roman" panose="02020603050405020304" pitchFamily="18" charset="0"/>
            </a:endParaRPr>
          </a:p>
          <a:p>
            <a:pPr marL="0" lvl="0" indent="0" algn="ctr" rtl="0">
              <a:lnSpc>
                <a:spcPct val="100000"/>
              </a:lnSpc>
              <a:spcBef>
                <a:spcPts val="0"/>
              </a:spcBef>
              <a:spcAft>
                <a:spcPts val="0"/>
              </a:spcAft>
              <a:buNone/>
            </a:pPr>
            <a:endParaRPr lang="en-US" sz="1400" b="0" i="1" u="none" strike="noStrike" dirty="0">
              <a:solidFill>
                <a:srgbClr val="262626"/>
              </a:solidFill>
              <a:effectLst/>
              <a:latin typeface="Times New Roman" panose="02020603050405020304" pitchFamily="18" charset="0"/>
            </a:endParaRPr>
          </a:p>
          <a:p>
            <a:pPr marL="0" lvl="0" indent="0" algn="ctr" rtl="0">
              <a:lnSpc>
                <a:spcPct val="100000"/>
              </a:lnSpc>
              <a:spcBef>
                <a:spcPts val="0"/>
              </a:spcBef>
              <a:spcAft>
                <a:spcPts val="0"/>
              </a:spcAft>
              <a:buNone/>
            </a:pPr>
            <a:endParaRPr lang="en-US" sz="1600" i="1" dirty="0">
              <a:solidFill>
                <a:srgbClr val="262626"/>
              </a:solidFill>
              <a:latin typeface="Times New Roman" panose="02020603050405020304" pitchFamily="18" charset="0"/>
            </a:endParaRPr>
          </a:p>
          <a:p>
            <a:pPr marL="0" lvl="0" indent="0" algn="ctr" rtl="0">
              <a:lnSpc>
                <a:spcPct val="100000"/>
              </a:lnSpc>
              <a:spcBef>
                <a:spcPts val="0"/>
              </a:spcBef>
              <a:spcAft>
                <a:spcPts val="0"/>
              </a:spcAft>
              <a:buNone/>
            </a:pPr>
            <a:endParaRPr lang="en-US" sz="1600" b="0" i="1" u="none" strike="noStrike" dirty="0">
              <a:solidFill>
                <a:srgbClr val="262626"/>
              </a:solidFill>
              <a:effectLst/>
              <a:latin typeface="Times New Roman" panose="02020603050405020304" pitchFamily="18" charset="0"/>
            </a:endParaRPr>
          </a:p>
          <a:p>
            <a:pPr marL="0" lvl="0" indent="0" algn="l" rtl="0">
              <a:lnSpc>
                <a:spcPct val="100000"/>
              </a:lnSpc>
              <a:spcBef>
                <a:spcPts val="0"/>
              </a:spcBef>
              <a:spcAft>
                <a:spcPts val="0"/>
              </a:spcAft>
              <a:buNone/>
            </a:pPr>
            <a:endParaRPr lang="en-US" sz="1800" dirty="0">
              <a:solidFill>
                <a:srgbClr val="262626"/>
              </a:solidFill>
              <a:latin typeface="Times New Roman" panose="02020603050405020304" pitchFamily="18" charset="0"/>
            </a:endParaRPr>
          </a:p>
          <a:p>
            <a:pPr marL="0" lvl="0" indent="0" algn="l" rtl="0">
              <a:lnSpc>
                <a:spcPct val="100000"/>
              </a:lnSpc>
              <a:spcBef>
                <a:spcPts val="0"/>
              </a:spcBef>
              <a:spcAft>
                <a:spcPts val="0"/>
              </a:spcAft>
              <a:buNone/>
            </a:pPr>
            <a:endParaRPr dirty="0">
              <a:solidFill>
                <a:srgbClr val="000000"/>
              </a:solidFill>
            </a:endParaRPr>
          </a:p>
          <a:p>
            <a:pPr marL="0" lvl="0" indent="0" algn="l" rtl="0">
              <a:lnSpc>
                <a:spcPct val="100000"/>
              </a:lnSpc>
              <a:spcBef>
                <a:spcPts val="0"/>
              </a:spcBef>
              <a:spcAft>
                <a:spcPts val="0"/>
              </a:spcAft>
              <a:buNone/>
            </a:pPr>
            <a:endParaRPr i="1" dirty="0">
              <a:solidFill>
                <a:srgbClr val="000000"/>
              </a:solidFill>
            </a:endParaRPr>
          </a:p>
          <a:p>
            <a:pPr marL="0" lvl="0" indent="0" algn="l" rtl="0">
              <a:lnSpc>
                <a:spcPct val="100000"/>
              </a:lnSpc>
              <a:spcBef>
                <a:spcPts val="0"/>
              </a:spcBef>
              <a:spcAft>
                <a:spcPts val="0"/>
              </a:spcAft>
              <a:buNone/>
            </a:pPr>
            <a:endParaRPr dirty="0">
              <a:solidFill>
                <a:srgbClr val="000000"/>
              </a:solidFill>
            </a:endParaRPr>
          </a:p>
          <a:p>
            <a:pPr marL="914400" lvl="0" indent="0" algn="l" rtl="0">
              <a:spcBef>
                <a:spcPts val="0"/>
              </a:spcBef>
              <a:spcAft>
                <a:spcPts val="1600"/>
              </a:spcAft>
              <a:buNone/>
            </a:pPr>
            <a:endParaRPr dirty="0">
              <a:solidFill>
                <a:srgbClr val="000000"/>
              </a:solidFill>
            </a:endParaRPr>
          </a:p>
        </p:txBody>
      </p:sp>
      <p:sp>
        <p:nvSpPr>
          <p:cNvPr id="94" name="Google Shape;94;p18"/>
          <p:cNvSpPr txBox="1">
            <a:spLocks noGrp="1"/>
          </p:cNvSpPr>
          <p:nvPr>
            <p:ph type="sldNum" idx="12"/>
          </p:nvPr>
        </p:nvSpPr>
        <p:spPr>
          <a:prstGeom prst="rect">
            <a:avLst/>
          </a:prstGeom>
          <a:solidFill>
            <a:schemeClr val="bg1">
              <a:alpha val="70000"/>
            </a:schemeClr>
          </a:solidFill>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solidFill>
                  <a:schemeClr val="tx1"/>
                </a:solidFill>
              </a:rPr>
              <a:t>8</a:t>
            </a:fld>
            <a:endParaRPr dirty="0">
              <a:solidFill>
                <a:schemeClr val="tx1"/>
              </a:solidFill>
            </a:endParaRPr>
          </a:p>
        </p:txBody>
      </p:sp>
      <p:pic>
        <p:nvPicPr>
          <p:cNvPr id="5" name="Picture 2" descr="See the source image">
            <a:extLst>
              <a:ext uri="{FF2B5EF4-FFF2-40B4-BE49-F238E27FC236}">
                <a16:creationId xmlns:a16="http://schemas.microsoft.com/office/drawing/2014/main" id="{A42BB123-1452-4238-AD43-6A935A2734C3}"/>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6106" b="36741"/>
          <a:stretch/>
        </p:blipFill>
        <p:spPr bwMode="auto">
          <a:xfrm>
            <a:off x="6720522" y="4388122"/>
            <a:ext cx="2026286" cy="55019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Logo&#10;&#10;Description automatically generated">
            <a:extLst>
              <a:ext uri="{FF2B5EF4-FFF2-40B4-BE49-F238E27FC236}">
                <a16:creationId xmlns:a16="http://schemas.microsoft.com/office/drawing/2014/main" id="{02F139A2-6B34-40E0-971C-5D0984B26FFB}"/>
              </a:ext>
            </a:extLst>
          </p:cNvPr>
          <p:cNvPicPr>
            <a:picLocks noChangeAspect="1"/>
          </p:cNvPicPr>
          <p:nvPr/>
        </p:nvPicPr>
        <p:blipFill>
          <a:blip r:embed="rId4"/>
          <a:stretch>
            <a:fillRect/>
          </a:stretch>
        </p:blipFill>
        <p:spPr>
          <a:xfrm>
            <a:off x="203130" y="4228578"/>
            <a:ext cx="1260179" cy="777334"/>
          </a:xfrm>
          <a:prstGeom prst="rect">
            <a:avLst/>
          </a:prstGeom>
        </p:spPr>
      </p:pic>
    </p:spTree>
    <p:extLst>
      <p:ext uri="{BB962C8B-B14F-4D97-AF65-F5344CB8AC3E}">
        <p14:creationId xmlns:p14="http://schemas.microsoft.com/office/powerpoint/2010/main" val="1509811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3">
                                            <p:txEl>
                                              <p:pRg st="1" end="1"/>
                                            </p:txEl>
                                          </p:spTgt>
                                        </p:tgtEl>
                                        <p:attrNameLst>
                                          <p:attrName>style.visibility</p:attrName>
                                        </p:attrNameLst>
                                      </p:cBhvr>
                                      <p:to>
                                        <p:strVal val="visible"/>
                                      </p:to>
                                    </p:set>
                                    <p:anim calcmode="lin" valueType="num">
                                      <p:cBhvr additive="base">
                                        <p:cTn id="7" dur="500" fill="hold"/>
                                        <p:tgtEl>
                                          <p:spTgt spid="9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3">
                                            <p:txEl>
                                              <p:pRg st="3" end="3"/>
                                            </p:txEl>
                                          </p:spTgt>
                                        </p:tgtEl>
                                        <p:attrNameLst>
                                          <p:attrName>style.visibility</p:attrName>
                                        </p:attrNameLst>
                                      </p:cBhvr>
                                      <p:to>
                                        <p:strVal val="visible"/>
                                      </p:to>
                                    </p:set>
                                    <p:anim calcmode="lin" valueType="num">
                                      <p:cBhvr additive="base">
                                        <p:cTn id="13" dur="500" fill="hold"/>
                                        <p:tgtEl>
                                          <p:spTgt spid="9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3">
                                            <p:txEl>
                                              <p:pRg st="4" end="4"/>
                                            </p:txEl>
                                          </p:spTgt>
                                        </p:tgtEl>
                                        <p:attrNameLst>
                                          <p:attrName>style.visibility</p:attrName>
                                        </p:attrNameLst>
                                      </p:cBhvr>
                                      <p:to>
                                        <p:strVal val="visible"/>
                                      </p:to>
                                    </p:set>
                                    <p:anim calcmode="lin" valueType="num">
                                      <p:cBhvr additive="base">
                                        <p:cTn id="17" dur="500" fill="hold"/>
                                        <p:tgtEl>
                                          <p:spTgt spid="9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3">
                                            <p:txEl>
                                              <p:pRg st="6" end="6"/>
                                            </p:txEl>
                                          </p:spTgt>
                                        </p:tgtEl>
                                        <p:attrNameLst>
                                          <p:attrName>style.visibility</p:attrName>
                                        </p:attrNameLst>
                                      </p:cBhvr>
                                      <p:to>
                                        <p:strVal val="visible"/>
                                      </p:to>
                                    </p:set>
                                    <p:anim calcmode="lin" valueType="num">
                                      <p:cBhvr additive="base">
                                        <p:cTn id="23" dur="500" fill="hold"/>
                                        <p:tgtEl>
                                          <p:spTgt spid="9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91"/>
        <p:cNvGrpSpPr/>
        <p:nvPr/>
      </p:nvGrpSpPr>
      <p:grpSpPr>
        <a:xfrm>
          <a:off x="0" y="0"/>
          <a:ext cx="0" cy="0"/>
          <a:chOff x="0" y="0"/>
          <a:chExt cx="0" cy="0"/>
        </a:xfrm>
      </p:grpSpPr>
      <p:sp>
        <p:nvSpPr>
          <p:cNvPr id="92" name="Google Shape;92;p18"/>
          <p:cNvSpPr txBox="1">
            <a:spLocks noGrp="1"/>
          </p:cNvSpPr>
          <p:nvPr>
            <p:ph type="title"/>
          </p:nvPr>
        </p:nvSpPr>
        <p:spPr>
          <a:prstGeom prst="rect">
            <a:avLst/>
          </a:prstGeom>
          <a:solidFill>
            <a:schemeClr val="bg1">
              <a:lumMod val="95000"/>
            </a:schemeClr>
          </a:solidFill>
        </p:spPr>
        <p:txBody>
          <a:bodyPr spcFirstLastPara="1" wrap="square" lIns="91425" tIns="91425" rIns="91425" bIns="91425" anchor="t" anchorCtr="0">
            <a:noAutofit/>
          </a:bodyPr>
          <a:lstStyle/>
          <a:p>
            <a:pPr marL="0" lvl="0" indent="0" algn="ctr" rtl="0">
              <a:spcBef>
                <a:spcPts val="0"/>
              </a:spcBef>
              <a:spcAft>
                <a:spcPts val="0"/>
              </a:spcAft>
              <a:buNone/>
            </a:pPr>
            <a:r>
              <a:rPr lang="en-US" dirty="0"/>
              <a:t>P</a:t>
            </a:r>
            <a:r>
              <a:rPr lang="en" dirty="0"/>
              <a:t>rocess evaluation </a:t>
            </a:r>
            <a:r>
              <a:rPr lang="en-US" dirty="0"/>
              <a:t>Results</a:t>
            </a:r>
            <a:endParaRPr dirty="0"/>
          </a:p>
        </p:txBody>
      </p:sp>
      <p:sp>
        <p:nvSpPr>
          <p:cNvPr id="93" name="Google Shape;93;p18"/>
          <p:cNvSpPr txBox="1">
            <a:spLocks noGrp="1"/>
          </p:cNvSpPr>
          <p:nvPr>
            <p:ph type="body" idx="1"/>
          </p:nvPr>
        </p:nvSpPr>
        <p:spPr>
          <a:xfrm>
            <a:off x="311700" y="1282075"/>
            <a:ext cx="8520600" cy="3416400"/>
          </a:xfrm>
          <a:prstGeom prst="rect">
            <a:avLst/>
          </a:prstGeom>
        </p:spPr>
        <p:txBody>
          <a:bodyPr spcFirstLastPara="1" wrap="square" lIns="91425" tIns="91425" rIns="91425" bIns="91425" anchor="t" anchorCtr="0">
            <a:noAutofit/>
          </a:bodyPr>
          <a:lstStyle/>
          <a:p>
            <a:pPr marL="0" lvl="0" indent="0">
              <a:buClr>
                <a:srgbClr val="B2B2B2"/>
              </a:buClr>
              <a:buNone/>
            </a:pPr>
            <a:r>
              <a:rPr lang="en-US" sz="1600" b="1" dirty="0">
                <a:solidFill>
                  <a:srgbClr val="000000"/>
                </a:solidFill>
              </a:rPr>
              <a:t>Reach: </a:t>
            </a:r>
            <a:r>
              <a:rPr lang="en-US" sz="1600" dirty="0">
                <a:solidFill>
                  <a:srgbClr val="000000"/>
                </a:solidFill>
              </a:rPr>
              <a:t>97.18% of adolescent mothers in the intervention arm were reached. On average, 9-10 adolescent mothers attended each peer support group. </a:t>
            </a:r>
          </a:p>
          <a:p>
            <a:pPr marL="285750" lvl="0" indent="111125" defTabSz="457200">
              <a:buClrTx/>
              <a:buFont typeface="Arial" panose="020B0604020202020204" pitchFamily="34" charset="0"/>
              <a:buChar char="•"/>
            </a:pPr>
            <a:r>
              <a:rPr lang="en-US" sz="1600" dirty="0">
                <a:solidFill>
                  <a:srgbClr val="000000"/>
                </a:solidFill>
              </a:rPr>
              <a:t>	High intervention arm cohort retention rates at midline (80%) and endline (93%)</a:t>
            </a:r>
            <a:endParaRPr lang="en-US" sz="1800" b="1" dirty="0">
              <a:solidFill>
                <a:srgbClr val="000000"/>
              </a:solidFill>
            </a:endParaRPr>
          </a:p>
          <a:p>
            <a:pPr marL="0" lvl="0" indent="0">
              <a:buNone/>
            </a:pPr>
            <a:endParaRPr lang="en-US" sz="1600" b="1" dirty="0">
              <a:solidFill>
                <a:srgbClr val="000000"/>
              </a:solidFill>
            </a:endParaRPr>
          </a:p>
          <a:p>
            <a:pPr marL="0" lvl="0" indent="0">
              <a:buNone/>
            </a:pPr>
            <a:r>
              <a:rPr lang="en-US" sz="1600" b="1" dirty="0">
                <a:solidFill>
                  <a:srgbClr val="000000"/>
                </a:solidFill>
              </a:rPr>
              <a:t>Recruitment:</a:t>
            </a:r>
            <a:r>
              <a:rPr lang="en-US" sz="1600" dirty="0">
                <a:solidFill>
                  <a:srgbClr val="000000"/>
                </a:solidFill>
              </a:rPr>
              <a:t> Recruitment mostly occurred at the local clinic and by CHWs reaching out to community members during their home visits.</a:t>
            </a:r>
          </a:p>
          <a:p>
            <a:pPr marL="0" lvl="0" indent="0">
              <a:buNone/>
            </a:pPr>
            <a:endParaRPr lang="en-US" sz="1600" dirty="0">
              <a:solidFill>
                <a:srgbClr val="000000"/>
              </a:solidFill>
            </a:endParaRPr>
          </a:p>
          <a:p>
            <a:pPr marL="0" lvl="0" indent="0">
              <a:buNone/>
            </a:pPr>
            <a:r>
              <a:rPr lang="en-US" sz="1600" b="1" dirty="0">
                <a:solidFill>
                  <a:srgbClr val="000000"/>
                </a:solidFill>
              </a:rPr>
              <a:t>Context:  </a:t>
            </a:r>
            <a:r>
              <a:rPr lang="en-US" sz="1600" dirty="0">
                <a:solidFill>
                  <a:srgbClr val="000000"/>
                </a:solidFill>
              </a:rPr>
              <a:t>The financial crisis in Zimbabwe was referred to by participants consistently with requests for income generation activities to assist adolescent mothers and their livelihoods. </a:t>
            </a:r>
          </a:p>
          <a:p>
            <a:pPr marL="0" lvl="0" indent="0" algn="l" rtl="0">
              <a:lnSpc>
                <a:spcPct val="100000"/>
              </a:lnSpc>
              <a:spcBef>
                <a:spcPts val="0"/>
              </a:spcBef>
              <a:spcAft>
                <a:spcPts val="0"/>
              </a:spcAft>
              <a:buNone/>
            </a:pPr>
            <a:endParaRPr dirty="0">
              <a:solidFill>
                <a:srgbClr val="000000"/>
              </a:solidFill>
            </a:endParaRPr>
          </a:p>
          <a:p>
            <a:pPr marL="0" lvl="0" indent="0" algn="l" rtl="0">
              <a:lnSpc>
                <a:spcPct val="100000"/>
              </a:lnSpc>
              <a:spcBef>
                <a:spcPts val="0"/>
              </a:spcBef>
              <a:spcAft>
                <a:spcPts val="0"/>
              </a:spcAft>
              <a:buNone/>
            </a:pPr>
            <a:endParaRPr i="1" dirty="0">
              <a:solidFill>
                <a:srgbClr val="000000"/>
              </a:solidFill>
            </a:endParaRPr>
          </a:p>
          <a:p>
            <a:pPr marL="0" lvl="0" indent="0" algn="l" rtl="0">
              <a:lnSpc>
                <a:spcPct val="100000"/>
              </a:lnSpc>
              <a:spcBef>
                <a:spcPts val="0"/>
              </a:spcBef>
              <a:spcAft>
                <a:spcPts val="0"/>
              </a:spcAft>
              <a:buNone/>
            </a:pPr>
            <a:endParaRPr dirty="0">
              <a:solidFill>
                <a:srgbClr val="000000"/>
              </a:solidFill>
            </a:endParaRPr>
          </a:p>
          <a:p>
            <a:pPr marL="914400" lvl="0" indent="0" algn="l" rtl="0">
              <a:spcBef>
                <a:spcPts val="0"/>
              </a:spcBef>
              <a:spcAft>
                <a:spcPts val="1600"/>
              </a:spcAft>
              <a:buNone/>
            </a:pPr>
            <a:endParaRPr dirty="0">
              <a:solidFill>
                <a:srgbClr val="000000"/>
              </a:solidFill>
            </a:endParaRPr>
          </a:p>
        </p:txBody>
      </p:sp>
      <p:sp>
        <p:nvSpPr>
          <p:cNvPr id="94" name="Google Shape;94;p18"/>
          <p:cNvSpPr txBox="1">
            <a:spLocks noGrp="1"/>
          </p:cNvSpPr>
          <p:nvPr>
            <p:ph type="sldNum" idx="12"/>
          </p:nvPr>
        </p:nvSpPr>
        <p:spPr>
          <a:prstGeom prst="rect">
            <a:avLst/>
          </a:prstGeom>
          <a:solidFill>
            <a:schemeClr val="bg1">
              <a:alpha val="70000"/>
            </a:schemeClr>
          </a:solidFill>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solidFill>
                  <a:schemeClr val="tx1"/>
                </a:solidFill>
              </a:rPr>
              <a:t>9</a:t>
            </a:fld>
            <a:endParaRPr dirty="0">
              <a:solidFill>
                <a:schemeClr val="tx1"/>
              </a:solidFill>
            </a:endParaRPr>
          </a:p>
        </p:txBody>
      </p:sp>
      <p:pic>
        <p:nvPicPr>
          <p:cNvPr id="5" name="Picture 2" descr="See the source image">
            <a:extLst>
              <a:ext uri="{FF2B5EF4-FFF2-40B4-BE49-F238E27FC236}">
                <a16:creationId xmlns:a16="http://schemas.microsoft.com/office/drawing/2014/main" id="{A42BB123-1452-4238-AD43-6A935A2734C3}"/>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6106" b="36741"/>
          <a:stretch/>
        </p:blipFill>
        <p:spPr bwMode="auto">
          <a:xfrm>
            <a:off x="6720522" y="4388122"/>
            <a:ext cx="2026286" cy="55019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Logo&#10;&#10;Description automatically generated">
            <a:extLst>
              <a:ext uri="{FF2B5EF4-FFF2-40B4-BE49-F238E27FC236}">
                <a16:creationId xmlns:a16="http://schemas.microsoft.com/office/drawing/2014/main" id="{02F139A2-6B34-40E0-971C-5D0984B26FFB}"/>
              </a:ext>
            </a:extLst>
          </p:cNvPr>
          <p:cNvPicPr>
            <a:picLocks noChangeAspect="1"/>
          </p:cNvPicPr>
          <p:nvPr/>
        </p:nvPicPr>
        <p:blipFill>
          <a:blip r:embed="rId4"/>
          <a:stretch>
            <a:fillRect/>
          </a:stretch>
        </p:blipFill>
        <p:spPr>
          <a:xfrm>
            <a:off x="203130" y="4228578"/>
            <a:ext cx="1260179" cy="777334"/>
          </a:xfrm>
          <a:prstGeom prst="rect">
            <a:avLst/>
          </a:prstGeom>
        </p:spPr>
      </p:pic>
    </p:spTree>
    <p:extLst>
      <p:ext uri="{BB962C8B-B14F-4D97-AF65-F5344CB8AC3E}">
        <p14:creationId xmlns:p14="http://schemas.microsoft.com/office/powerpoint/2010/main" val="1128615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3">
                                            <p:txEl>
                                              <p:pRg st="0" end="0"/>
                                            </p:txEl>
                                          </p:spTgt>
                                        </p:tgtEl>
                                        <p:attrNameLst>
                                          <p:attrName>style.visibility</p:attrName>
                                        </p:attrNameLst>
                                      </p:cBhvr>
                                      <p:to>
                                        <p:strVal val="visible"/>
                                      </p:to>
                                    </p:set>
                                    <p:anim calcmode="lin" valueType="num">
                                      <p:cBhvr additive="base">
                                        <p:cTn id="7" dur="500" fill="hold"/>
                                        <p:tgtEl>
                                          <p:spTgt spid="9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3">
                                            <p:txEl>
                                              <p:pRg st="1" end="1"/>
                                            </p:txEl>
                                          </p:spTgt>
                                        </p:tgtEl>
                                        <p:attrNameLst>
                                          <p:attrName>style.visibility</p:attrName>
                                        </p:attrNameLst>
                                      </p:cBhvr>
                                      <p:to>
                                        <p:strVal val="visible"/>
                                      </p:to>
                                    </p:set>
                                    <p:anim calcmode="lin" valueType="num">
                                      <p:cBhvr additive="base">
                                        <p:cTn id="11" dur="500" fill="hold"/>
                                        <p:tgtEl>
                                          <p:spTgt spid="9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93">
                                            <p:txEl>
                                              <p:pRg st="3" end="3"/>
                                            </p:txEl>
                                          </p:spTgt>
                                        </p:tgtEl>
                                        <p:attrNameLst>
                                          <p:attrName>style.visibility</p:attrName>
                                        </p:attrNameLst>
                                      </p:cBhvr>
                                      <p:to>
                                        <p:strVal val="visible"/>
                                      </p:to>
                                    </p:set>
                                    <p:anim calcmode="lin" valueType="num">
                                      <p:cBhvr additive="base">
                                        <p:cTn id="17" dur="500" fill="hold"/>
                                        <p:tgtEl>
                                          <p:spTgt spid="9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3">
                                            <p:txEl>
                                              <p:pRg st="5" end="5"/>
                                            </p:txEl>
                                          </p:spTgt>
                                        </p:tgtEl>
                                        <p:attrNameLst>
                                          <p:attrName>style.visibility</p:attrName>
                                        </p:attrNameLst>
                                      </p:cBhvr>
                                      <p:to>
                                        <p:strVal val="visible"/>
                                      </p:to>
                                    </p:set>
                                    <p:anim calcmode="lin" valueType="num">
                                      <p:cBhvr additive="base">
                                        <p:cTn id="23" dur="500" fill="hold"/>
                                        <p:tgtEl>
                                          <p:spTgt spid="9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arcel">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71C241A9-A460-4AD1-916F-25308628A5BC}"/>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4E37C0E9B17A44498BF592642D4ECA5" ma:contentTypeVersion="12" ma:contentTypeDescription="Create a new document." ma:contentTypeScope="" ma:versionID="b64175680337692cb2551d59f972e4fb">
  <xsd:schema xmlns:xsd="http://www.w3.org/2001/XMLSchema" xmlns:xs="http://www.w3.org/2001/XMLSchema" xmlns:p="http://schemas.microsoft.com/office/2006/metadata/properties" xmlns:ns3="8ba01db9-89e8-4dbd-b09b-f1bb22782f3e" xmlns:ns4="cd8c369e-ddd6-4fee-8136-828943a0a193" targetNamespace="http://schemas.microsoft.com/office/2006/metadata/properties" ma:root="true" ma:fieldsID="1a554bf74fdc63bcf84507267abbb033" ns3:_="" ns4:_="">
    <xsd:import namespace="8ba01db9-89e8-4dbd-b09b-f1bb22782f3e"/>
    <xsd:import namespace="cd8c369e-ddd6-4fee-8136-828943a0a19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a01db9-89e8-4dbd-b09b-f1bb22782f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8c369e-ddd6-4fee-8136-828943a0a19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F5BAC91-8D5F-4189-BC25-E3A39ADBEC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a01db9-89e8-4dbd-b09b-f1bb22782f3e"/>
    <ds:schemaRef ds:uri="cd8c369e-ddd6-4fee-8136-828943a0a1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66A2607-8DA7-4865-97C2-D52F27FE2B38}">
  <ds:schemaRefs>
    <ds:schemaRef ds:uri="http://schemas.microsoft.com/sharepoint/v3/contenttype/forms"/>
  </ds:schemaRefs>
</ds:datastoreItem>
</file>

<file path=customXml/itemProps3.xml><?xml version="1.0" encoding="utf-8"?>
<ds:datastoreItem xmlns:ds="http://schemas.openxmlformats.org/officeDocument/2006/customXml" ds:itemID="{A41AA851-2D3D-42D4-80CF-02B080170B57}">
  <ds:schemaRefs>
    <ds:schemaRef ds:uri="http://schemas.microsoft.com/office/2006/documentManagement/types"/>
    <ds:schemaRef ds:uri="http://purl.org/dc/elements/1.1/"/>
    <ds:schemaRef ds:uri="http://schemas.openxmlformats.org/package/2006/metadata/core-properties"/>
    <ds:schemaRef ds:uri="8ba01db9-89e8-4dbd-b09b-f1bb22782f3e"/>
    <ds:schemaRef ds:uri="http://www.w3.org/XML/1998/namespace"/>
    <ds:schemaRef ds:uri="http://schemas.microsoft.com/office/infopath/2007/PartnerControls"/>
    <ds:schemaRef ds:uri="http://purl.org/dc/terms/"/>
    <ds:schemaRef ds:uri="cd8c369e-ddd6-4fee-8136-828943a0a193"/>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{D4ED2A5C-6185-C14B-823E-729B947F3550}tf10001120</Template>
  <TotalTime>2040</TotalTime>
  <Words>1239</Words>
  <Application>Microsoft Office PowerPoint</Application>
  <PresentationFormat>On-screen Show (16:9)</PresentationFormat>
  <Paragraphs>162</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Courier New</vt:lpstr>
      <vt:lpstr>Gill Sans MT</vt:lpstr>
      <vt:lpstr>Times New Roman</vt:lpstr>
      <vt:lpstr>Parcel</vt:lpstr>
      <vt:lpstr>It’s in the Process:  A Process Evaluation of a Peer Support Group Intervention to Improve the Mental Health of Adolescent Mothers in Harare, Zimbabwe</vt:lpstr>
      <vt:lpstr>Setting</vt:lpstr>
      <vt:lpstr>Adolescent health in Zimbabwe</vt:lpstr>
      <vt:lpstr>The intervention: Successful Pilot Study</vt:lpstr>
      <vt:lpstr>Research Purpose</vt:lpstr>
      <vt:lpstr>Methodology</vt:lpstr>
      <vt:lpstr>Process evaluation Results</vt:lpstr>
      <vt:lpstr>Process evaluation Results</vt:lpstr>
      <vt:lpstr>Process evaluation Results</vt:lpstr>
      <vt:lpstr>Conclusions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am no longer useful because I have a child”:  Perceptions of Adolescent Motherhood in Zimbabwe</dc:title>
  <dc:creator>Tinago, Chiwoneso B</dc:creator>
  <cp:lastModifiedBy>Smith, Andrea J</cp:lastModifiedBy>
  <cp:revision>100</cp:revision>
  <dcterms:modified xsi:type="dcterms:W3CDTF">2021-04-26T12:23:50Z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0x010100E4E37C0E9B17A44498BF592642D4ECA5</vt:lpwstr>
  </property>
</Properties>
</file>