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0"/>
  </p:notesMasterIdLst>
  <p:sldIdLst>
    <p:sldId id="261" r:id="rId5"/>
    <p:sldId id="258" r:id="rId6"/>
    <p:sldId id="272" r:id="rId7"/>
    <p:sldId id="260" r:id="rId8"/>
    <p:sldId id="262" r:id="rId9"/>
    <p:sldId id="273" r:id="rId10"/>
    <p:sldId id="274" r:id="rId11"/>
    <p:sldId id="263" r:id="rId12"/>
    <p:sldId id="275" r:id="rId13"/>
    <p:sldId id="276" r:id="rId14"/>
    <p:sldId id="277" r:id="rId15"/>
    <p:sldId id="268" r:id="rId16"/>
    <p:sldId id="279" r:id="rId17"/>
    <p:sldId id="280"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4618" autoAdjust="0"/>
  </p:normalViewPr>
  <p:slideViewPr>
    <p:cSldViewPr snapToGrid="0">
      <p:cViewPr varScale="1">
        <p:scale>
          <a:sx n="82" d="100"/>
          <a:sy n="82" d="100"/>
        </p:scale>
        <p:origin x="10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7E46A-995D-47F7-962D-FB854114000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B16252A-391F-4E58-AFA1-83B39044E96B}">
      <dgm:prSet/>
      <dgm:spPr/>
      <dgm:t>
        <a:bodyPr/>
        <a:lstStyle/>
        <a:p>
          <a:r>
            <a:rPr lang="en-US"/>
            <a:t>A phenomenological approach was employed in this qualitative study. </a:t>
          </a:r>
        </a:p>
      </dgm:t>
    </dgm:pt>
    <dgm:pt modelId="{A774065A-96E7-47AB-9773-001673C5F61E}" type="parTrans" cxnId="{E9387277-BDF5-4180-9B1D-045FCB0F2E12}">
      <dgm:prSet/>
      <dgm:spPr/>
      <dgm:t>
        <a:bodyPr/>
        <a:lstStyle/>
        <a:p>
          <a:endParaRPr lang="en-US"/>
        </a:p>
      </dgm:t>
    </dgm:pt>
    <dgm:pt modelId="{AF2FE2D8-6AC3-4A48-A7B6-C8B4B55F212D}" type="sibTrans" cxnId="{E9387277-BDF5-4180-9B1D-045FCB0F2E12}">
      <dgm:prSet/>
      <dgm:spPr/>
      <dgm:t>
        <a:bodyPr/>
        <a:lstStyle/>
        <a:p>
          <a:endParaRPr lang="en-US"/>
        </a:p>
      </dgm:t>
    </dgm:pt>
    <dgm:pt modelId="{C3F386E7-9971-40CB-98EA-B2FEBFBD7D06}">
      <dgm:prSet custT="1"/>
      <dgm:spPr/>
      <dgm:t>
        <a:bodyPr/>
        <a:lstStyle/>
        <a:p>
          <a:r>
            <a:rPr lang="en-US" sz="2500" dirty="0"/>
            <a:t>This method allowed study investigators to explore nurses’ lived experiences using their own written descriptions and digital images. </a:t>
          </a:r>
          <a:r>
            <a:rPr lang="en-US" sz="1600" dirty="0"/>
            <a:t>(Creswell &amp; Poth, 2018; De Chesnay, 2015; Finlay, 2009)</a:t>
          </a:r>
        </a:p>
      </dgm:t>
    </dgm:pt>
    <dgm:pt modelId="{3A0D28EF-4AE9-4049-BA0C-1D6D4D924494}" type="parTrans" cxnId="{E402BB4D-1C78-4F83-98E2-61234D8B2558}">
      <dgm:prSet/>
      <dgm:spPr/>
      <dgm:t>
        <a:bodyPr/>
        <a:lstStyle/>
        <a:p>
          <a:endParaRPr lang="en-US"/>
        </a:p>
      </dgm:t>
    </dgm:pt>
    <dgm:pt modelId="{7262EC24-7D23-4F17-A58E-C50C0B9ED4DF}" type="sibTrans" cxnId="{E402BB4D-1C78-4F83-98E2-61234D8B2558}">
      <dgm:prSet/>
      <dgm:spPr/>
      <dgm:t>
        <a:bodyPr/>
        <a:lstStyle/>
        <a:p>
          <a:endParaRPr lang="en-US"/>
        </a:p>
      </dgm:t>
    </dgm:pt>
    <dgm:pt modelId="{5421A754-C72D-4AD8-9E68-E6D00A07C293}">
      <dgm:prSet/>
      <dgm:spPr/>
      <dgm:t>
        <a:bodyPr/>
        <a:lstStyle/>
        <a:p>
          <a:r>
            <a:rPr lang="en-US" dirty="0"/>
            <a:t>Participants were asked to provide their stories using both methods along with demographic information to assist with characterization of participants.</a:t>
          </a:r>
        </a:p>
      </dgm:t>
    </dgm:pt>
    <dgm:pt modelId="{97ABFCA2-EFE9-44E0-AC86-96C876952F87}" type="parTrans" cxnId="{ED059B80-D195-4965-A405-9255E96D62C4}">
      <dgm:prSet/>
      <dgm:spPr/>
      <dgm:t>
        <a:bodyPr/>
        <a:lstStyle/>
        <a:p>
          <a:endParaRPr lang="en-US"/>
        </a:p>
      </dgm:t>
    </dgm:pt>
    <dgm:pt modelId="{797266B6-4BCC-4CCE-B77D-9D36F612CF64}" type="sibTrans" cxnId="{ED059B80-D195-4965-A405-9255E96D62C4}">
      <dgm:prSet/>
      <dgm:spPr/>
      <dgm:t>
        <a:bodyPr/>
        <a:lstStyle/>
        <a:p>
          <a:endParaRPr lang="en-US"/>
        </a:p>
      </dgm:t>
    </dgm:pt>
    <dgm:pt modelId="{8D6EBB05-8230-412A-90C0-DFCE2750B287}" type="pres">
      <dgm:prSet presAssocID="{EFD7E46A-995D-47F7-962D-FB854114000E}" presName="linear" presStyleCnt="0">
        <dgm:presLayoutVars>
          <dgm:animLvl val="lvl"/>
          <dgm:resizeHandles val="exact"/>
        </dgm:presLayoutVars>
      </dgm:prSet>
      <dgm:spPr/>
    </dgm:pt>
    <dgm:pt modelId="{24C2C86A-F14D-4AF9-B016-329FDE7F522C}" type="pres">
      <dgm:prSet presAssocID="{2B16252A-391F-4E58-AFA1-83B39044E96B}" presName="parentText" presStyleLbl="node1" presStyleIdx="0" presStyleCnt="3">
        <dgm:presLayoutVars>
          <dgm:chMax val="0"/>
          <dgm:bulletEnabled val="1"/>
        </dgm:presLayoutVars>
      </dgm:prSet>
      <dgm:spPr/>
    </dgm:pt>
    <dgm:pt modelId="{DD5618AD-6882-41A4-BFF6-7AFC04B5D155}" type="pres">
      <dgm:prSet presAssocID="{AF2FE2D8-6AC3-4A48-A7B6-C8B4B55F212D}" presName="spacer" presStyleCnt="0"/>
      <dgm:spPr/>
    </dgm:pt>
    <dgm:pt modelId="{DE3E9A39-7DF5-4C2F-BFFB-6E05F547D993}" type="pres">
      <dgm:prSet presAssocID="{C3F386E7-9971-40CB-98EA-B2FEBFBD7D06}" presName="parentText" presStyleLbl="node1" presStyleIdx="1" presStyleCnt="3">
        <dgm:presLayoutVars>
          <dgm:chMax val="0"/>
          <dgm:bulletEnabled val="1"/>
        </dgm:presLayoutVars>
      </dgm:prSet>
      <dgm:spPr/>
    </dgm:pt>
    <dgm:pt modelId="{326EDD6B-1BB2-4F1A-84F1-2E20AD408431}" type="pres">
      <dgm:prSet presAssocID="{7262EC24-7D23-4F17-A58E-C50C0B9ED4DF}" presName="spacer" presStyleCnt="0"/>
      <dgm:spPr/>
    </dgm:pt>
    <dgm:pt modelId="{29AF734F-788A-4D7B-AE6E-83EA34B3A4DA}" type="pres">
      <dgm:prSet presAssocID="{5421A754-C72D-4AD8-9E68-E6D00A07C293}" presName="parentText" presStyleLbl="node1" presStyleIdx="2" presStyleCnt="3">
        <dgm:presLayoutVars>
          <dgm:chMax val="0"/>
          <dgm:bulletEnabled val="1"/>
        </dgm:presLayoutVars>
      </dgm:prSet>
      <dgm:spPr/>
    </dgm:pt>
  </dgm:ptLst>
  <dgm:cxnLst>
    <dgm:cxn modelId="{29ED413B-F95C-4DA1-B6D6-54CCD4888B0D}" type="presOf" srcId="{5421A754-C72D-4AD8-9E68-E6D00A07C293}" destId="{29AF734F-788A-4D7B-AE6E-83EA34B3A4DA}" srcOrd="0" destOrd="0" presId="urn:microsoft.com/office/officeart/2005/8/layout/vList2"/>
    <dgm:cxn modelId="{EA3C8A3F-E81C-42B0-9AF0-8A06129C2CD9}" type="presOf" srcId="{C3F386E7-9971-40CB-98EA-B2FEBFBD7D06}" destId="{DE3E9A39-7DF5-4C2F-BFFB-6E05F547D993}" srcOrd="0" destOrd="0" presId="urn:microsoft.com/office/officeart/2005/8/layout/vList2"/>
    <dgm:cxn modelId="{E402BB4D-1C78-4F83-98E2-61234D8B2558}" srcId="{EFD7E46A-995D-47F7-962D-FB854114000E}" destId="{C3F386E7-9971-40CB-98EA-B2FEBFBD7D06}" srcOrd="1" destOrd="0" parTransId="{3A0D28EF-4AE9-4049-BA0C-1D6D4D924494}" sibTransId="{7262EC24-7D23-4F17-A58E-C50C0B9ED4DF}"/>
    <dgm:cxn modelId="{084C2650-8680-488E-96A8-AB960C38D76F}" type="presOf" srcId="{EFD7E46A-995D-47F7-962D-FB854114000E}" destId="{8D6EBB05-8230-412A-90C0-DFCE2750B287}" srcOrd="0" destOrd="0" presId="urn:microsoft.com/office/officeart/2005/8/layout/vList2"/>
    <dgm:cxn modelId="{E9387277-BDF5-4180-9B1D-045FCB0F2E12}" srcId="{EFD7E46A-995D-47F7-962D-FB854114000E}" destId="{2B16252A-391F-4E58-AFA1-83B39044E96B}" srcOrd="0" destOrd="0" parTransId="{A774065A-96E7-47AB-9773-001673C5F61E}" sibTransId="{AF2FE2D8-6AC3-4A48-A7B6-C8B4B55F212D}"/>
    <dgm:cxn modelId="{ED059B80-D195-4965-A405-9255E96D62C4}" srcId="{EFD7E46A-995D-47F7-962D-FB854114000E}" destId="{5421A754-C72D-4AD8-9E68-E6D00A07C293}" srcOrd="2" destOrd="0" parTransId="{97ABFCA2-EFE9-44E0-AC86-96C876952F87}" sibTransId="{797266B6-4BCC-4CCE-B77D-9D36F612CF64}"/>
    <dgm:cxn modelId="{AB1117A3-F809-40AE-8174-824A336FA785}" type="presOf" srcId="{2B16252A-391F-4E58-AFA1-83B39044E96B}" destId="{24C2C86A-F14D-4AF9-B016-329FDE7F522C}" srcOrd="0" destOrd="0" presId="urn:microsoft.com/office/officeart/2005/8/layout/vList2"/>
    <dgm:cxn modelId="{B7380AC3-F875-4DA0-80C1-B41498A1C269}" type="presParOf" srcId="{8D6EBB05-8230-412A-90C0-DFCE2750B287}" destId="{24C2C86A-F14D-4AF9-B016-329FDE7F522C}" srcOrd="0" destOrd="0" presId="urn:microsoft.com/office/officeart/2005/8/layout/vList2"/>
    <dgm:cxn modelId="{C16EB052-E183-4530-AF01-C04753D75CDF}" type="presParOf" srcId="{8D6EBB05-8230-412A-90C0-DFCE2750B287}" destId="{DD5618AD-6882-41A4-BFF6-7AFC04B5D155}" srcOrd="1" destOrd="0" presId="urn:microsoft.com/office/officeart/2005/8/layout/vList2"/>
    <dgm:cxn modelId="{F56DE44F-306A-44A1-AC7E-89115CA60EBD}" type="presParOf" srcId="{8D6EBB05-8230-412A-90C0-DFCE2750B287}" destId="{DE3E9A39-7DF5-4C2F-BFFB-6E05F547D993}" srcOrd="2" destOrd="0" presId="urn:microsoft.com/office/officeart/2005/8/layout/vList2"/>
    <dgm:cxn modelId="{06D88ED3-15C7-401B-96FF-053D26BBC5AE}" type="presParOf" srcId="{8D6EBB05-8230-412A-90C0-DFCE2750B287}" destId="{326EDD6B-1BB2-4F1A-84F1-2E20AD408431}" srcOrd="3" destOrd="0" presId="urn:microsoft.com/office/officeart/2005/8/layout/vList2"/>
    <dgm:cxn modelId="{5B01F121-8A02-46DA-A849-03ABDA076075}" type="presParOf" srcId="{8D6EBB05-8230-412A-90C0-DFCE2750B287}" destId="{29AF734F-788A-4D7B-AE6E-83EA34B3A4D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02EAA-3E18-491F-8528-6B0E4B3ECBF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28285BD-A665-4246-94A9-918BD13F346F}">
      <dgm:prSet/>
      <dgm:spPr/>
      <dgm:t>
        <a:bodyPr/>
        <a:lstStyle/>
        <a:p>
          <a:r>
            <a:rPr lang="en-US" dirty="0"/>
            <a:t>Sample and Setting:</a:t>
          </a:r>
        </a:p>
      </dgm:t>
    </dgm:pt>
    <dgm:pt modelId="{64BEB2EE-55A7-4CCF-8AF7-89DFF8C2AEE7}" type="parTrans" cxnId="{4C995738-817C-4529-904E-57613B427FFA}">
      <dgm:prSet/>
      <dgm:spPr/>
      <dgm:t>
        <a:bodyPr/>
        <a:lstStyle/>
        <a:p>
          <a:endParaRPr lang="en-US"/>
        </a:p>
      </dgm:t>
    </dgm:pt>
    <dgm:pt modelId="{6A2F621E-09A7-40F2-8C3A-DF31AC2F4513}" type="sibTrans" cxnId="{4C995738-817C-4529-904E-57613B427FFA}">
      <dgm:prSet/>
      <dgm:spPr/>
      <dgm:t>
        <a:bodyPr/>
        <a:lstStyle/>
        <a:p>
          <a:endParaRPr lang="en-US"/>
        </a:p>
      </dgm:t>
    </dgm:pt>
    <dgm:pt modelId="{27895774-7097-4EAD-A67E-F35BA7A825D5}">
      <dgm:prSet/>
      <dgm:spPr/>
      <dgm:t>
        <a:bodyPr/>
        <a:lstStyle/>
        <a:p>
          <a:r>
            <a:rPr lang="en-US"/>
            <a:t>A purposive sampling strategy was used to recruit approximately 25 participants nationwide. </a:t>
          </a:r>
        </a:p>
      </dgm:t>
    </dgm:pt>
    <dgm:pt modelId="{48578C6C-D633-4ED9-AB05-CCE548B919CE}" type="parTrans" cxnId="{7B32052F-F91C-48AE-85F6-37674ED5E473}">
      <dgm:prSet/>
      <dgm:spPr/>
      <dgm:t>
        <a:bodyPr/>
        <a:lstStyle/>
        <a:p>
          <a:endParaRPr lang="en-US"/>
        </a:p>
      </dgm:t>
    </dgm:pt>
    <dgm:pt modelId="{E7D0B8E9-C69C-4E3F-8A22-1A2878B9D8A3}" type="sibTrans" cxnId="{7B32052F-F91C-48AE-85F6-37674ED5E473}">
      <dgm:prSet/>
      <dgm:spPr/>
      <dgm:t>
        <a:bodyPr/>
        <a:lstStyle/>
        <a:p>
          <a:endParaRPr lang="en-US"/>
        </a:p>
      </dgm:t>
    </dgm:pt>
    <dgm:pt modelId="{79B449CB-4130-4F8E-B3A4-0E2515C805F3}">
      <dgm:prSet/>
      <dgm:spPr/>
      <dgm:t>
        <a:bodyPr/>
        <a:lstStyle/>
        <a:p>
          <a:r>
            <a:rPr lang="en-US"/>
            <a:t>Study investigators used their personal networks (nursing colleagues, friends, and family) to recruit nurses to participate in this study via personal email, text messaging, social media accounts and the Sigma website. </a:t>
          </a:r>
        </a:p>
      </dgm:t>
    </dgm:pt>
    <dgm:pt modelId="{4C03AFC2-6492-499C-A719-32206FDBD1C4}" type="parTrans" cxnId="{B040F3C4-89F3-4D5B-8A15-2F3F9E2E925E}">
      <dgm:prSet/>
      <dgm:spPr/>
      <dgm:t>
        <a:bodyPr/>
        <a:lstStyle/>
        <a:p>
          <a:endParaRPr lang="en-US"/>
        </a:p>
      </dgm:t>
    </dgm:pt>
    <dgm:pt modelId="{413CC6F1-2A88-4637-A758-4B7078880DC3}" type="sibTrans" cxnId="{B040F3C4-89F3-4D5B-8A15-2F3F9E2E925E}">
      <dgm:prSet/>
      <dgm:spPr/>
      <dgm:t>
        <a:bodyPr/>
        <a:lstStyle/>
        <a:p>
          <a:endParaRPr lang="en-US"/>
        </a:p>
      </dgm:t>
    </dgm:pt>
    <dgm:pt modelId="{D9E5B908-117E-4DC6-A20E-441964382678}">
      <dgm:prSet/>
      <dgm:spPr/>
      <dgm:t>
        <a:bodyPr/>
        <a:lstStyle/>
        <a:p>
          <a:r>
            <a:rPr lang="en-US"/>
            <a:t>Using a snowball technique, study investigators asked participants to share the recruitment letter that contained a link to the COVID-19 Nursing Experience survey with their personal nursing network via email, text messaging and social media accounts. </a:t>
          </a:r>
        </a:p>
      </dgm:t>
    </dgm:pt>
    <dgm:pt modelId="{30347C38-DC1D-4E50-802C-7728179D5F2C}" type="parTrans" cxnId="{009A66C5-7BB1-47F7-ADDC-71CA38C6834D}">
      <dgm:prSet/>
      <dgm:spPr/>
      <dgm:t>
        <a:bodyPr/>
        <a:lstStyle/>
        <a:p>
          <a:endParaRPr lang="en-US"/>
        </a:p>
      </dgm:t>
    </dgm:pt>
    <dgm:pt modelId="{6D07CE47-BA99-488E-8EAB-07B76769E908}" type="sibTrans" cxnId="{009A66C5-7BB1-47F7-ADDC-71CA38C6834D}">
      <dgm:prSet/>
      <dgm:spPr/>
      <dgm:t>
        <a:bodyPr/>
        <a:lstStyle/>
        <a:p>
          <a:endParaRPr lang="en-US"/>
        </a:p>
      </dgm:t>
    </dgm:pt>
    <dgm:pt modelId="{7D41A954-F3AB-4888-8536-010048D697FF}">
      <dgm:prSet/>
      <dgm:spPr/>
      <dgm:t>
        <a:bodyPr/>
        <a:lstStyle/>
        <a:p>
          <a:r>
            <a:rPr lang="en-US" dirty="0"/>
            <a:t>These strategies allowed for a deliberate selection of participants from all specialty areas within the nursing profession as this research focused exclusively on the nursing experience. </a:t>
          </a:r>
        </a:p>
      </dgm:t>
    </dgm:pt>
    <dgm:pt modelId="{A5EA2C3E-833C-400F-8DE6-85C8F46FC2BE}" type="parTrans" cxnId="{C0A72D89-463B-4575-B79D-B3DFE2F713EF}">
      <dgm:prSet/>
      <dgm:spPr/>
      <dgm:t>
        <a:bodyPr/>
        <a:lstStyle/>
        <a:p>
          <a:endParaRPr lang="en-US"/>
        </a:p>
      </dgm:t>
    </dgm:pt>
    <dgm:pt modelId="{8BE59D86-F6F3-469C-B0A3-7579E63EC939}" type="sibTrans" cxnId="{C0A72D89-463B-4575-B79D-B3DFE2F713EF}">
      <dgm:prSet/>
      <dgm:spPr/>
      <dgm:t>
        <a:bodyPr/>
        <a:lstStyle/>
        <a:p>
          <a:endParaRPr lang="en-US"/>
        </a:p>
      </dgm:t>
    </dgm:pt>
    <dgm:pt modelId="{ABAFDF07-BA17-47E2-82A8-0850093019A4}">
      <dgm:prSet/>
      <dgm:spPr/>
      <dgm:t>
        <a:bodyPr/>
        <a:lstStyle/>
        <a:p>
          <a:r>
            <a:rPr lang="en-US"/>
            <a:t>To meet inclusion criteria, participants had to be registered nurses, retired nurses, or new graduate nurses, with  all others were excluded from this study. </a:t>
          </a:r>
        </a:p>
      </dgm:t>
    </dgm:pt>
    <dgm:pt modelId="{4138F6A2-2AFD-4944-9985-507E8AA33C62}" type="parTrans" cxnId="{21AC280C-1B0A-4A25-9C64-020D3387F4AD}">
      <dgm:prSet/>
      <dgm:spPr/>
      <dgm:t>
        <a:bodyPr/>
        <a:lstStyle/>
        <a:p>
          <a:endParaRPr lang="en-US"/>
        </a:p>
      </dgm:t>
    </dgm:pt>
    <dgm:pt modelId="{0A0FE809-3C53-41DF-93D6-6248F7839CE1}" type="sibTrans" cxnId="{21AC280C-1B0A-4A25-9C64-020D3387F4AD}">
      <dgm:prSet/>
      <dgm:spPr/>
      <dgm:t>
        <a:bodyPr/>
        <a:lstStyle/>
        <a:p>
          <a:endParaRPr lang="en-US"/>
        </a:p>
      </dgm:t>
    </dgm:pt>
    <dgm:pt modelId="{BD95024A-EB59-48A9-9E09-E04AD7C80186}" type="pres">
      <dgm:prSet presAssocID="{20702EAA-3E18-491F-8528-6B0E4B3ECBF7}" presName="diagram" presStyleCnt="0">
        <dgm:presLayoutVars>
          <dgm:dir/>
          <dgm:resizeHandles val="exact"/>
        </dgm:presLayoutVars>
      </dgm:prSet>
      <dgm:spPr/>
    </dgm:pt>
    <dgm:pt modelId="{B350AC05-24A9-41C3-8205-77FA5149434B}" type="pres">
      <dgm:prSet presAssocID="{928285BD-A665-4246-94A9-918BD13F346F}" presName="node" presStyleLbl="node1" presStyleIdx="0" presStyleCnt="6">
        <dgm:presLayoutVars>
          <dgm:bulletEnabled val="1"/>
        </dgm:presLayoutVars>
      </dgm:prSet>
      <dgm:spPr/>
    </dgm:pt>
    <dgm:pt modelId="{0DDBBD30-E0C5-4447-A353-180B948F93CD}" type="pres">
      <dgm:prSet presAssocID="{6A2F621E-09A7-40F2-8C3A-DF31AC2F4513}" presName="sibTrans" presStyleCnt="0"/>
      <dgm:spPr/>
    </dgm:pt>
    <dgm:pt modelId="{F43CC828-9B98-4265-BCF0-70B206D350B9}" type="pres">
      <dgm:prSet presAssocID="{27895774-7097-4EAD-A67E-F35BA7A825D5}" presName="node" presStyleLbl="node1" presStyleIdx="1" presStyleCnt="6">
        <dgm:presLayoutVars>
          <dgm:bulletEnabled val="1"/>
        </dgm:presLayoutVars>
      </dgm:prSet>
      <dgm:spPr/>
    </dgm:pt>
    <dgm:pt modelId="{1A63EF62-C6E7-4439-921D-87AF927FEEC1}" type="pres">
      <dgm:prSet presAssocID="{E7D0B8E9-C69C-4E3F-8A22-1A2878B9D8A3}" presName="sibTrans" presStyleCnt="0"/>
      <dgm:spPr/>
    </dgm:pt>
    <dgm:pt modelId="{88B807A5-7DC0-46D3-AAAD-D049A6F29553}" type="pres">
      <dgm:prSet presAssocID="{79B449CB-4130-4F8E-B3A4-0E2515C805F3}" presName="node" presStyleLbl="node1" presStyleIdx="2" presStyleCnt="6">
        <dgm:presLayoutVars>
          <dgm:bulletEnabled val="1"/>
        </dgm:presLayoutVars>
      </dgm:prSet>
      <dgm:spPr/>
    </dgm:pt>
    <dgm:pt modelId="{505E12F7-46EC-4EED-98C8-639C1819954F}" type="pres">
      <dgm:prSet presAssocID="{413CC6F1-2A88-4637-A758-4B7078880DC3}" presName="sibTrans" presStyleCnt="0"/>
      <dgm:spPr/>
    </dgm:pt>
    <dgm:pt modelId="{6C5AEF7E-965F-4D95-82EF-E08E6C4E3D0E}" type="pres">
      <dgm:prSet presAssocID="{D9E5B908-117E-4DC6-A20E-441964382678}" presName="node" presStyleLbl="node1" presStyleIdx="3" presStyleCnt="6">
        <dgm:presLayoutVars>
          <dgm:bulletEnabled val="1"/>
        </dgm:presLayoutVars>
      </dgm:prSet>
      <dgm:spPr/>
    </dgm:pt>
    <dgm:pt modelId="{AF915D80-E3D4-4F8B-8660-712C7BF5A2B3}" type="pres">
      <dgm:prSet presAssocID="{6D07CE47-BA99-488E-8EAB-07B76769E908}" presName="sibTrans" presStyleCnt="0"/>
      <dgm:spPr/>
    </dgm:pt>
    <dgm:pt modelId="{BC76CFE2-E116-4545-9ACE-3E518B5139F7}" type="pres">
      <dgm:prSet presAssocID="{7D41A954-F3AB-4888-8536-010048D697FF}" presName="node" presStyleLbl="node1" presStyleIdx="4" presStyleCnt="6">
        <dgm:presLayoutVars>
          <dgm:bulletEnabled val="1"/>
        </dgm:presLayoutVars>
      </dgm:prSet>
      <dgm:spPr/>
    </dgm:pt>
    <dgm:pt modelId="{EF39AA04-2F44-4CEB-BDAF-ECBD57935327}" type="pres">
      <dgm:prSet presAssocID="{8BE59D86-F6F3-469C-B0A3-7579E63EC939}" presName="sibTrans" presStyleCnt="0"/>
      <dgm:spPr/>
    </dgm:pt>
    <dgm:pt modelId="{9B1A2A73-57EF-48D7-BD1B-A4D0BAF87281}" type="pres">
      <dgm:prSet presAssocID="{ABAFDF07-BA17-47E2-82A8-0850093019A4}" presName="node" presStyleLbl="node1" presStyleIdx="5" presStyleCnt="6">
        <dgm:presLayoutVars>
          <dgm:bulletEnabled val="1"/>
        </dgm:presLayoutVars>
      </dgm:prSet>
      <dgm:spPr/>
    </dgm:pt>
  </dgm:ptLst>
  <dgm:cxnLst>
    <dgm:cxn modelId="{21AC280C-1B0A-4A25-9C64-020D3387F4AD}" srcId="{20702EAA-3E18-491F-8528-6B0E4B3ECBF7}" destId="{ABAFDF07-BA17-47E2-82A8-0850093019A4}" srcOrd="5" destOrd="0" parTransId="{4138F6A2-2AFD-4944-9985-507E8AA33C62}" sibTransId="{0A0FE809-3C53-41DF-93D6-6248F7839CE1}"/>
    <dgm:cxn modelId="{441FDB27-846E-4F7D-80C7-B575CCCE46F1}" type="presOf" srcId="{27895774-7097-4EAD-A67E-F35BA7A825D5}" destId="{F43CC828-9B98-4265-BCF0-70B206D350B9}" srcOrd="0" destOrd="0" presId="urn:microsoft.com/office/officeart/2005/8/layout/default"/>
    <dgm:cxn modelId="{7B32052F-F91C-48AE-85F6-37674ED5E473}" srcId="{20702EAA-3E18-491F-8528-6B0E4B3ECBF7}" destId="{27895774-7097-4EAD-A67E-F35BA7A825D5}" srcOrd="1" destOrd="0" parTransId="{48578C6C-D633-4ED9-AB05-CCE548B919CE}" sibTransId="{E7D0B8E9-C69C-4E3F-8A22-1A2878B9D8A3}"/>
    <dgm:cxn modelId="{4C995738-817C-4529-904E-57613B427FFA}" srcId="{20702EAA-3E18-491F-8528-6B0E4B3ECBF7}" destId="{928285BD-A665-4246-94A9-918BD13F346F}" srcOrd="0" destOrd="0" parTransId="{64BEB2EE-55A7-4CCF-8AF7-89DFF8C2AEE7}" sibTransId="{6A2F621E-09A7-40F2-8C3A-DF31AC2F4513}"/>
    <dgm:cxn modelId="{E5679C73-35F1-4BA1-BB4F-49540552F465}" type="presOf" srcId="{ABAFDF07-BA17-47E2-82A8-0850093019A4}" destId="{9B1A2A73-57EF-48D7-BD1B-A4D0BAF87281}" srcOrd="0" destOrd="0" presId="urn:microsoft.com/office/officeart/2005/8/layout/default"/>
    <dgm:cxn modelId="{C127EE79-A718-46E0-9597-E7CC9094BF0D}" type="presOf" srcId="{20702EAA-3E18-491F-8528-6B0E4B3ECBF7}" destId="{BD95024A-EB59-48A9-9E09-E04AD7C80186}" srcOrd="0" destOrd="0" presId="urn:microsoft.com/office/officeart/2005/8/layout/default"/>
    <dgm:cxn modelId="{C392135A-15C5-47EE-A98D-E6D3057AC980}" type="presOf" srcId="{D9E5B908-117E-4DC6-A20E-441964382678}" destId="{6C5AEF7E-965F-4D95-82EF-E08E6C4E3D0E}" srcOrd="0" destOrd="0" presId="urn:microsoft.com/office/officeart/2005/8/layout/default"/>
    <dgm:cxn modelId="{49764685-EE23-4069-A4E5-F19D88AD625E}" type="presOf" srcId="{79B449CB-4130-4F8E-B3A4-0E2515C805F3}" destId="{88B807A5-7DC0-46D3-AAAD-D049A6F29553}" srcOrd="0" destOrd="0" presId="urn:microsoft.com/office/officeart/2005/8/layout/default"/>
    <dgm:cxn modelId="{C0A72D89-463B-4575-B79D-B3DFE2F713EF}" srcId="{20702EAA-3E18-491F-8528-6B0E4B3ECBF7}" destId="{7D41A954-F3AB-4888-8536-010048D697FF}" srcOrd="4" destOrd="0" parTransId="{A5EA2C3E-833C-400F-8DE6-85C8F46FC2BE}" sibTransId="{8BE59D86-F6F3-469C-B0A3-7579E63EC939}"/>
    <dgm:cxn modelId="{F5A6D3A3-54D6-4330-BB43-94835CAAFDC4}" type="presOf" srcId="{928285BD-A665-4246-94A9-918BD13F346F}" destId="{B350AC05-24A9-41C3-8205-77FA5149434B}" srcOrd="0" destOrd="0" presId="urn:microsoft.com/office/officeart/2005/8/layout/default"/>
    <dgm:cxn modelId="{B040F3C4-89F3-4D5B-8A15-2F3F9E2E925E}" srcId="{20702EAA-3E18-491F-8528-6B0E4B3ECBF7}" destId="{79B449CB-4130-4F8E-B3A4-0E2515C805F3}" srcOrd="2" destOrd="0" parTransId="{4C03AFC2-6492-499C-A719-32206FDBD1C4}" sibTransId="{413CC6F1-2A88-4637-A758-4B7078880DC3}"/>
    <dgm:cxn modelId="{009A66C5-7BB1-47F7-ADDC-71CA38C6834D}" srcId="{20702EAA-3E18-491F-8528-6B0E4B3ECBF7}" destId="{D9E5B908-117E-4DC6-A20E-441964382678}" srcOrd="3" destOrd="0" parTransId="{30347C38-DC1D-4E50-802C-7728179D5F2C}" sibTransId="{6D07CE47-BA99-488E-8EAB-07B76769E908}"/>
    <dgm:cxn modelId="{CA538FEE-8576-46E3-A1AD-749DD33D9BA8}" type="presOf" srcId="{7D41A954-F3AB-4888-8536-010048D697FF}" destId="{BC76CFE2-E116-4545-9ACE-3E518B5139F7}" srcOrd="0" destOrd="0" presId="urn:microsoft.com/office/officeart/2005/8/layout/default"/>
    <dgm:cxn modelId="{F2E87F6B-2F41-4E35-916A-B9D1081CC986}" type="presParOf" srcId="{BD95024A-EB59-48A9-9E09-E04AD7C80186}" destId="{B350AC05-24A9-41C3-8205-77FA5149434B}" srcOrd="0" destOrd="0" presId="urn:microsoft.com/office/officeart/2005/8/layout/default"/>
    <dgm:cxn modelId="{08B0FCB8-6231-4691-8166-9AE12B29C6C0}" type="presParOf" srcId="{BD95024A-EB59-48A9-9E09-E04AD7C80186}" destId="{0DDBBD30-E0C5-4447-A353-180B948F93CD}" srcOrd="1" destOrd="0" presId="urn:microsoft.com/office/officeart/2005/8/layout/default"/>
    <dgm:cxn modelId="{7719E9C0-9972-4769-BB6F-CB2D86E59227}" type="presParOf" srcId="{BD95024A-EB59-48A9-9E09-E04AD7C80186}" destId="{F43CC828-9B98-4265-BCF0-70B206D350B9}" srcOrd="2" destOrd="0" presId="urn:microsoft.com/office/officeart/2005/8/layout/default"/>
    <dgm:cxn modelId="{26982AF0-4513-46AA-A109-F596A0055A92}" type="presParOf" srcId="{BD95024A-EB59-48A9-9E09-E04AD7C80186}" destId="{1A63EF62-C6E7-4439-921D-87AF927FEEC1}" srcOrd="3" destOrd="0" presId="urn:microsoft.com/office/officeart/2005/8/layout/default"/>
    <dgm:cxn modelId="{09090737-0281-4DDC-B105-FC654AE77D15}" type="presParOf" srcId="{BD95024A-EB59-48A9-9E09-E04AD7C80186}" destId="{88B807A5-7DC0-46D3-AAAD-D049A6F29553}" srcOrd="4" destOrd="0" presId="urn:microsoft.com/office/officeart/2005/8/layout/default"/>
    <dgm:cxn modelId="{972B7C61-07A6-40F0-9547-5B9D59DD510E}" type="presParOf" srcId="{BD95024A-EB59-48A9-9E09-E04AD7C80186}" destId="{505E12F7-46EC-4EED-98C8-639C1819954F}" srcOrd="5" destOrd="0" presId="urn:microsoft.com/office/officeart/2005/8/layout/default"/>
    <dgm:cxn modelId="{E8D4484B-9264-4B3E-9B13-353C1E4BCF96}" type="presParOf" srcId="{BD95024A-EB59-48A9-9E09-E04AD7C80186}" destId="{6C5AEF7E-965F-4D95-82EF-E08E6C4E3D0E}" srcOrd="6" destOrd="0" presId="urn:microsoft.com/office/officeart/2005/8/layout/default"/>
    <dgm:cxn modelId="{C0EBFA6F-019B-4C14-96D6-E084B4C1C815}" type="presParOf" srcId="{BD95024A-EB59-48A9-9E09-E04AD7C80186}" destId="{AF915D80-E3D4-4F8B-8660-712C7BF5A2B3}" srcOrd="7" destOrd="0" presId="urn:microsoft.com/office/officeart/2005/8/layout/default"/>
    <dgm:cxn modelId="{3B1127F7-5A4B-459E-815D-D27EE65CFF51}" type="presParOf" srcId="{BD95024A-EB59-48A9-9E09-E04AD7C80186}" destId="{BC76CFE2-E116-4545-9ACE-3E518B5139F7}" srcOrd="8" destOrd="0" presId="urn:microsoft.com/office/officeart/2005/8/layout/default"/>
    <dgm:cxn modelId="{D94094C4-3358-4EFF-B66D-BC524C3E6412}" type="presParOf" srcId="{BD95024A-EB59-48A9-9E09-E04AD7C80186}" destId="{EF39AA04-2F44-4CEB-BDAF-ECBD57935327}" srcOrd="9" destOrd="0" presId="urn:microsoft.com/office/officeart/2005/8/layout/default"/>
    <dgm:cxn modelId="{B97AFB7B-455C-432B-9BAF-5E692C0F5AF4}" type="presParOf" srcId="{BD95024A-EB59-48A9-9E09-E04AD7C80186}" destId="{9B1A2A73-57EF-48D7-BD1B-A4D0BAF8728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1C8907-F6DB-4F1F-A765-A4F3727167F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D9E9330-5506-4406-AF48-B3B72EA79E2E}">
      <dgm:prSet/>
      <dgm:spPr/>
      <dgm:t>
        <a:bodyPr/>
        <a:lstStyle/>
        <a:p>
          <a:r>
            <a:rPr lang="en-US" dirty="0"/>
            <a:t>Data Collection occurred in the U.S. between late April to early June 2020, which was during the early phase of COVID-19. </a:t>
          </a:r>
        </a:p>
      </dgm:t>
    </dgm:pt>
    <dgm:pt modelId="{48EE0A56-FBB3-409D-8A8A-F8DAA233F5AA}" type="parTrans" cxnId="{F765DB1E-61E6-4179-A513-C224DC68A6A1}">
      <dgm:prSet/>
      <dgm:spPr/>
      <dgm:t>
        <a:bodyPr/>
        <a:lstStyle/>
        <a:p>
          <a:endParaRPr lang="en-US"/>
        </a:p>
      </dgm:t>
    </dgm:pt>
    <dgm:pt modelId="{94CAF15C-9773-480B-A9CB-C0128F7AE15A}" type="sibTrans" cxnId="{F765DB1E-61E6-4179-A513-C224DC68A6A1}">
      <dgm:prSet/>
      <dgm:spPr/>
      <dgm:t>
        <a:bodyPr/>
        <a:lstStyle/>
        <a:p>
          <a:endParaRPr lang="en-US"/>
        </a:p>
      </dgm:t>
    </dgm:pt>
    <dgm:pt modelId="{B68EA2D5-23D7-4FC6-B015-7FB819D9E52F}">
      <dgm:prSet/>
      <dgm:spPr/>
      <dgm:t>
        <a:bodyPr/>
        <a:lstStyle/>
        <a:p>
          <a:r>
            <a:rPr lang="en-US"/>
            <a:t>The COVID-19 RN experience survey was delivered via Qualtrics and consisted of 3 sections: demographics, written narratives, digital images and/or video of story. All submissions were anonymous with the survey taking approximately 30 mins – 1 hour to complete. </a:t>
          </a:r>
        </a:p>
      </dgm:t>
    </dgm:pt>
    <dgm:pt modelId="{B0F25076-5802-4DC6-9462-B7B0479B2F44}" type="parTrans" cxnId="{3704B0E2-D4EC-4EC2-BC31-152010E3B8FF}">
      <dgm:prSet/>
      <dgm:spPr/>
      <dgm:t>
        <a:bodyPr/>
        <a:lstStyle/>
        <a:p>
          <a:endParaRPr lang="en-US"/>
        </a:p>
      </dgm:t>
    </dgm:pt>
    <dgm:pt modelId="{5F50F551-7645-4C67-ABB2-FB37B37B2E5F}" type="sibTrans" cxnId="{3704B0E2-D4EC-4EC2-BC31-152010E3B8FF}">
      <dgm:prSet/>
      <dgm:spPr/>
      <dgm:t>
        <a:bodyPr/>
        <a:lstStyle/>
        <a:p>
          <a:endParaRPr lang="en-US"/>
        </a:p>
      </dgm:t>
    </dgm:pt>
    <dgm:pt modelId="{94949536-231E-4A7D-9246-90C60E8CBB8A}">
      <dgm:prSet/>
      <dgm:spPr/>
      <dgm:t>
        <a:bodyPr/>
        <a:lstStyle/>
        <a:p>
          <a:r>
            <a:rPr lang="en-US" dirty="0"/>
            <a:t>All study investigators used the 6-step process (Braun &amp; Clark, 2008) for thematic analysis to generate themes from the collected lived experience data. </a:t>
          </a:r>
        </a:p>
      </dgm:t>
    </dgm:pt>
    <dgm:pt modelId="{949F6E80-343D-4C15-A878-C1177EDE8C44}" type="parTrans" cxnId="{3878B751-6464-4FA8-962B-950221757255}">
      <dgm:prSet/>
      <dgm:spPr/>
      <dgm:t>
        <a:bodyPr/>
        <a:lstStyle/>
        <a:p>
          <a:endParaRPr lang="en-US"/>
        </a:p>
      </dgm:t>
    </dgm:pt>
    <dgm:pt modelId="{1AA183D8-E94A-4C61-91C3-410685B8BD61}" type="sibTrans" cxnId="{3878B751-6464-4FA8-962B-950221757255}">
      <dgm:prSet/>
      <dgm:spPr/>
      <dgm:t>
        <a:bodyPr/>
        <a:lstStyle/>
        <a:p>
          <a:endParaRPr lang="en-US"/>
        </a:p>
      </dgm:t>
    </dgm:pt>
    <dgm:pt modelId="{C9F73113-1C04-479C-A12D-657CA3220CE2}">
      <dgm:prSet/>
      <dgm:spPr/>
      <dgm:t>
        <a:bodyPr/>
        <a:lstStyle/>
        <a:p>
          <a:r>
            <a:rPr lang="en-US"/>
            <a:t>Study investigators met regularly for analysis sessions; trustworthiness of findings was assured due to similarities found among interpretations and bracketing was used to remove biases.</a:t>
          </a:r>
        </a:p>
      </dgm:t>
    </dgm:pt>
    <dgm:pt modelId="{345CDB84-F2EF-481D-8148-1A94B526ED16}" type="parTrans" cxnId="{D96B4BF8-C061-4A2C-9EC9-0F73431B0D02}">
      <dgm:prSet/>
      <dgm:spPr/>
      <dgm:t>
        <a:bodyPr/>
        <a:lstStyle/>
        <a:p>
          <a:endParaRPr lang="en-US"/>
        </a:p>
      </dgm:t>
    </dgm:pt>
    <dgm:pt modelId="{5B3DC14E-431A-494E-92B4-0630817B228E}" type="sibTrans" cxnId="{D96B4BF8-C061-4A2C-9EC9-0F73431B0D02}">
      <dgm:prSet/>
      <dgm:spPr/>
      <dgm:t>
        <a:bodyPr/>
        <a:lstStyle/>
        <a:p>
          <a:endParaRPr lang="en-US"/>
        </a:p>
      </dgm:t>
    </dgm:pt>
    <dgm:pt modelId="{90B7BD24-9A9A-425A-95DF-1D0D93CD8ADA}">
      <dgm:prSet/>
      <dgm:spPr/>
      <dgm:t>
        <a:bodyPr/>
        <a:lstStyle/>
        <a:p>
          <a:r>
            <a:rPr lang="en-US" dirty="0"/>
            <a:t>Quantitative data analysis was completed in Qualtrics and SPSS statistical software independently of the qualitative data analysis which was completed in MAXQDA2020™ software and Excel spreadsheets. </a:t>
          </a:r>
        </a:p>
      </dgm:t>
    </dgm:pt>
    <dgm:pt modelId="{1768B413-6201-41CA-B015-7DB45C8DE117}" type="parTrans" cxnId="{02AED672-2679-42A9-86BB-0887ED7CA235}">
      <dgm:prSet/>
      <dgm:spPr/>
      <dgm:t>
        <a:bodyPr/>
        <a:lstStyle/>
        <a:p>
          <a:endParaRPr lang="en-US"/>
        </a:p>
      </dgm:t>
    </dgm:pt>
    <dgm:pt modelId="{829C3CA6-F78E-423E-9613-EB7DFE184F46}" type="sibTrans" cxnId="{02AED672-2679-42A9-86BB-0887ED7CA235}">
      <dgm:prSet/>
      <dgm:spPr/>
      <dgm:t>
        <a:bodyPr/>
        <a:lstStyle/>
        <a:p>
          <a:endParaRPr lang="en-US"/>
        </a:p>
      </dgm:t>
    </dgm:pt>
    <dgm:pt modelId="{9B2864D5-CD56-4F99-A1EE-9F1C44E815D5}">
      <dgm:prSet custT="1"/>
      <dgm:spPr/>
      <dgm:t>
        <a:bodyPr/>
        <a:lstStyle/>
        <a:p>
          <a:r>
            <a:rPr lang="en-US" sz="1500" dirty="0"/>
            <a:t>By combining these methods, study investigators were able to identify the essence of the nursing experience during the early phases of the COVID-19 pandemic. </a:t>
          </a:r>
          <a:r>
            <a:rPr lang="en-US" sz="1300" dirty="0"/>
            <a:t>(Creswell &amp; Poth, 2018; Marshal &amp; Rossman, 2016)</a:t>
          </a:r>
        </a:p>
      </dgm:t>
    </dgm:pt>
    <dgm:pt modelId="{EE1D0545-0FD2-4C46-BAAF-07EDDEB63561}" type="parTrans" cxnId="{277392D8-3A36-4516-9F4F-AE330A22D918}">
      <dgm:prSet/>
      <dgm:spPr/>
      <dgm:t>
        <a:bodyPr/>
        <a:lstStyle/>
        <a:p>
          <a:endParaRPr lang="en-US"/>
        </a:p>
      </dgm:t>
    </dgm:pt>
    <dgm:pt modelId="{85713C08-6F20-47CE-AFD4-7D41D9EB00D2}" type="sibTrans" cxnId="{277392D8-3A36-4516-9F4F-AE330A22D918}">
      <dgm:prSet/>
      <dgm:spPr/>
      <dgm:t>
        <a:bodyPr/>
        <a:lstStyle/>
        <a:p>
          <a:endParaRPr lang="en-US"/>
        </a:p>
      </dgm:t>
    </dgm:pt>
    <dgm:pt modelId="{613D6ACD-3E03-47EE-A625-A82997E29D85}" type="pres">
      <dgm:prSet presAssocID="{4C1C8907-F6DB-4F1F-A765-A4F3727167F3}" presName="linear" presStyleCnt="0">
        <dgm:presLayoutVars>
          <dgm:animLvl val="lvl"/>
          <dgm:resizeHandles val="exact"/>
        </dgm:presLayoutVars>
      </dgm:prSet>
      <dgm:spPr/>
    </dgm:pt>
    <dgm:pt modelId="{9B45ECA7-3560-401C-9861-D0DA467418D5}" type="pres">
      <dgm:prSet presAssocID="{9D9E9330-5506-4406-AF48-B3B72EA79E2E}" presName="parentText" presStyleLbl="node1" presStyleIdx="0" presStyleCnt="6">
        <dgm:presLayoutVars>
          <dgm:chMax val="0"/>
          <dgm:bulletEnabled val="1"/>
        </dgm:presLayoutVars>
      </dgm:prSet>
      <dgm:spPr/>
    </dgm:pt>
    <dgm:pt modelId="{3CBED6F1-6BEB-4B55-BAEC-94AF0B991BD4}" type="pres">
      <dgm:prSet presAssocID="{94CAF15C-9773-480B-A9CB-C0128F7AE15A}" presName="spacer" presStyleCnt="0"/>
      <dgm:spPr/>
    </dgm:pt>
    <dgm:pt modelId="{961E4CE5-EFFE-4E54-B2EB-E9B701F2B5F6}" type="pres">
      <dgm:prSet presAssocID="{B68EA2D5-23D7-4FC6-B015-7FB819D9E52F}" presName="parentText" presStyleLbl="node1" presStyleIdx="1" presStyleCnt="6">
        <dgm:presLayoutVars>
          <dgm:chMax val="0"/>
          <dgm:bulletEnabled val="1"/>
        </dgm:presLayoutVars>
      </dgm:prSet>
      <dgm:spPr/>
    </dgm:pt>
    <dgm:pt modelId="{D1A11F31-BA98-4FEA-B35A-5E0E4E30B978}" type="pres">
      <dgm:prSet presAssocID="{5F50F551-7645-4C67-ABB2-FB37B37B2E5F}" presName="spacer" presStyleCnt="0"/>
      <dgm:spPr/>
    </dgm:pt>
    <dgm:pt modelId="{535F26E2-7C3E-425E-886B-2D6C8F7446F0}" type="pres">
      <dgm:prSet presAssocID="{94949536-231E-4A7D-9246-90C60E8CBB8A}" presName="parentText" presStyleLbl="node1" presStyleIdx="2" presStyleCnt="6">
        <dgm:presLayoutVars>
          <dgm:chMax val="0"/>
          <dgm:bulletEnabled val="1"/>
        </dgm:presLayoutVars>
      </dgm:prSet>
      <dgm:spPr/>
    </dgm:pt>
    <dgm:pt modelId="{7D26F0FC-0697-4ADC-9C15-57E6BDE6B25C}" type="pres">
      <dgm:prSet presAssocID="{1AA183D8-E94A-4C61-91C3-410685B8BD61}" presName="spacer" presStyleCnt="0"/>
      <dgm:spPr/>
    </dgm:pt>
    <dgm:pt modelId="{514C7FD2-EC1B-4B12-9C0C-6DE01B79C75B}" type="pres">
      <dgm:prSet presAssocID="{C9F73113-1C04-479C-A12D-657CA3220CE2}" presName="parentText" presStyleLbl="node1" presStyleIdx="3" presStyleCnt="6">
        <dgm:presLayoutVars>
          <dgm:chMax val="0"/>
          <dgm:bulletEnabled val="1"/>
        </dgm:presLayoutVars>
      </dgm:prSet>
      <dgm:spPr/>
    </dgm:pt>
    <dgm:pt modelId="{77CF7915-BDEB-4481-9664-CA3F1A1A67B8}" type="pres">
      <dgm:prSet presAssocID="{5B3DC14E-431A-494E-92B4-0630817B228E}" presName="spacer" presStyleCnt="0"/>
      <dgm:spPr/>
    </dgm:pt>
    <dgm:pt modelId="{6B7C6429-AB20-4DF8-9EF0-A4D758C7813C}" type="pres">
      <dgm:prSet presAssocID="{90B7BD24-9A9A-425A-95DF-1D0D93CD8ADA}" presName="parentText" presStyleLbl="node1" presStyleIdx="4" presStyleCnt="6">
        <dgm:presLayoutVars>
          <dgm:chMax val="0"/>
          <dgm:bulletEnabled val="1"/>
        </dgm:presLayoutVars>
      </dgm:prSet>
      <dgm:spPr/>
    </dgm:pt>
    <dgm:pt modelId="{1856FB72-26FE-4917-B0B3-15608C676066}" type="pres">
      <dgm:prSet presAssocID="{829C3CA6-F78E-423E-9613-EB7DFE184F46}" presName="spacer" presStyleCnt="0"/>
      <dgm:spPr/>
    </dgm:pt>
    <dgm:pt modelId="{CD61E149-19A9-400A-9F8E-C12E6530CBC6}" type="pres">
      <dgm:prSet presAssocID="{9B2864D5-CD56-4F99-A1EE-9F1C44E815D5}" presName="parentText" presStyleLbl="node1" presStyleIdx="5" presStyleCnt="6">
        <dgm:presLayoutVars>
          <dgm:chMax val="0"/>
          <dgm:bulletEnabled val="1"/>
        </dgm:presLayoutVars>
      </dgm:prSet>
      <dgm:spPr/>
    </dgm:pt>
  </dgm:ptLst>
  <dgm:cxnLst>
    <dgm:cxn modelId="{7666C619-8150-401D-9123-56B9F2BE5276}" type="presOf" srcId="{4C1C8907-F6DB-4F1F-A765-A4F3727167F3}" destId="{613D6ACD-3E03-47EE-A625-A82997E29D85}" srcOrd="0" destOrd="0" presId="urn:microsoft.com/office/officeart/2005/8/layout/vList2"/>
    <dgm:cxn modelId="{30C3141C-331A-411F-81F6-D7CCCF0529FD}" type="presOf" srcId="{9B2864D5-CD56-4F99-A1EE-9F1C44E815D5}" destId="{CD61E149-19A9-400A-9F8E-C12E6530CBC6}" srcOrd="0" destOrd="0" presId="urn:microsoft.com/office/officeart/2005/8/layout/vList2"/>
    <dgm:cxn modelId="{F765DB1E-61E6-4179-A513-C224DC68A6A1}" srcId="{4C1C8907-F6DB-4F1F-A765-A4F3727167F3}" destId="{9D9E9330-5506-4406-AF48-B3B72EA79E2E}" srcOrd="0" destOrd="0" parTransId="{48EE0A56-FBB3-409D-8A8A-F8DAA233F5AA}" sibTransId="{94CAF15C-9773-480B-A9CB-C0128F7AE15A}"/>
    <dgm:cxn modelId="{C019592B-6E20-4E9A-8427-097C6C9721A7}" type="presOf" srcId="{B68EA2D5-23D7-4FC6-B015-7FB819D9E52F}" destId="{961E4CE5-EFFE-4E54-B2EB-E9B701F2B5F6}" srcOrd="0" destOrd="0" presId="urn:microsoft.com/office/officeart/2005/8/layout/vList2"/>
    <dgm:cxn modelId="{3AE09C3C-1882-43AE-91A6-7BBEE6612DB8}" type="presOf" srcId="{94949536-231E-4A7D-9246-90C60E8CBB8A}" destId="{535F26E2-7C3E-425E-886B-2D6C8F7446F0}" srcOrd="0" destOrd="0" presId="urn:microsoft.com/office/officeart/2005/8/layout/vList2"/>
    <dgm:cxn modelId="{3878B751-6464-4FA8-962B-950221757255}" srcId="{4C1C8907-F6DB-4F1F-A765-A4F3727167F3}" destId="{94949536-231E-4A7D-9246-90C60E8CBB8A}" srcOrd="2" destOrd="0" parTransId="{949F6E80-343D-4C15-A878-C1177EDE8C44}" sibTransId="{1AA183D8-E94A-4C61-91C3-410685B8BD61}"/>
    <dgm:cxn modelId="{02AED672-2679-42A9-86BB-0887ED7CA235}" srcId="{4C1C8907-F6DB-4F1F-A765-A4F3727167F3}" destId="{90B7BD24-9A9A-425A-95DF-1D0D93CD8ADA}" srcOrd="4" destOrd="0" parTransId="{1768B413-6201-41CA-B015-7DB45C8DE117}" sibTransId="{829C3CA6-F78E-423E-9613-EB7DFE184F46}"/>
    <dgm:cxn modelId="{162E6D56-09A4-4E19-8784-0583DCE93071}" type="presOf" srcId="{90B7BD24-9A9A-425A-95DF-1D0D93CD8ADA}" destId="{6B7C6429-AB20-4DF8-9EF0-A4D758C7813C}" srcOrd="0" destOrd="0" presId="urn:microsoft.com/office/officeart/2005/8/layout/vList2"/>
    <dgm:cxn modelId="{87BE0488-2057-4DB7-9EEC-8398E243875F}" type="presOf" srcId="{9D9E9330-5506-4406-AF48-B3B72EA79E2E}" destId="{9B45ECA7-3560-401C-9861-D0DA467418D5}" srcOrd="0" destOrd="0" presId="urn:microsoft.com/office/officeart/2005/8/layout/vList2"/>
    <dgm:cxn modelId="{A0A6DED1-1F4C-43C9-A4DC-60549ACA6412}" type="presOf" srcId="{C9F73113-1C04-479C-A12D-657CA3220CE2}" destId="{514C7FD2-EC1B-4B12-9C0C-6DE01B79C75B}" srcOrd="0" destOrd="0" presId="urn:microsoft.com/office/officeart/2005/8/layout/vList2"/>
    <dgm:cxn modelId="{277392D8-3A36-4516-9F4F-AE330A22D918}" srcId="{4C1C8907-F6DB-4F1F-A765-A4F3727167F3}" destId="{9B2864D5-CD56-4F99-A1EE-9F1C44E815D5}" srcOrd="5" destOrd="0" parTransId="{EE1D0545-0FD2-4C46-BAAF-07EDDEB63561}" sibTransId="{85713C08-6F20-47CE-AFD4-7D41D9EB00D2}"/>
    <dgm:cxn modelId="{3704B0E2-D4EC-4EC2-BC31-152010E3B8FF}" srcId="{4C1C8907-F6DB-4F1F-A765-A4F3727167F3}" destId="{B68EA2D5-23D7-4FC6-B015-7FB819D9E52F}" srcOrd="1" destOrd="0" parTransId="{B0F25076-5802-4DC6-9462-B7B0479B2F44}" sibTransId="{5F50F551-7645-4C67-ABB2-FB37B37B2E5F}"/>
    <dgm:cxn modelId="{D96B4BF8-C061-4A2C-9EC9-0F73431B0D02}" srcId="{4C1C8907-F6DB-4F1F-A765-A4F3727167F3}" destId="{C9F73113-1C04-479C-A12D-657CA3220CE2}" srcOrd="3" destOrd="0" parTransId="{345CDB84-F2EF-481D-8148-1A94B526ED16}" sibTransId="{5B3DC14E-431A-494E-92B4-0630817B228E}"/>
    <dgm:cxn modelId="{669302D6-14C7-4C0E-BDDA-10B297CA6228}" type="presParOf" srcId="{613D6ACD-3E03-47EE-A625-A82997E29D85}" destId="{9B45ECA7-3560-401C-9861-D0DA467418D5}" srcOrd="0" destOrd="0" presId="urn:microsoft.com/office/officeart/2005/8/layout/vList2"/>
    <dgm:cxn modelId="{B9119755-A1BA-4EF4-A740-DF7EC6DF17E9}" type="presParOf" srcId="{613D6ACD-3E03-47EE-A625-A82997E29D85}" destId="{3CBED6F1-6BEB-4B55-BAEC-94AF0B991BD4}" srcOrd="1" destOrd="0" presId="urn:microsoft.com/office/officeart/2005/8/layout/vList2"/>
    <dgm:cxn modelId="{33875CBA-F770-4C8E-A040-117627725BD5}" type="presParOf" srcId="{613D6ACD-3E03-47EE-A625-A82997E29D85}" destId="{961E4CE5-EFFE-4E54-B2EB-E9B701F2B5F6}" srcOrd="2" destOrd="0" presId="urn:microsoft.com/office/officeart/2005/8/layout/vList2"/>
    <dgm:cxn modelId="{FDD688D1-9F08-41D6-BC74-2A7F5D9D252B}" type="presParOf" srcId="{613D6ACD-3E03-47EE-A625-A82997E29D85}" destId="{D1A11F31-BA98-4FEA-B35A-5E0E4E30B978}" srcOrd="3" destOrd="0" presId="urn:microsoft.com/office/officeart/2005/8/layout/vList2"/>
    <dgm:cxn modelId="{1CAFBDAC-1263-4AFD-83C5-71EF470F3A85}" type="presParOf" srcId="{613D6ACD-3E03-47EE-A625-A82997E29D85}" destId="{535F26E2-7C3E-425E-886B-2D6C8F7446F0}" srcOrd="4" destOrd="0" presId="urn:microsoft.com/office/officeart/2005/8/layout/vList2"/>
    <dgm:cxn modelId="{E4F171C3-EA15-45E0-BFC4-231FB7F8F99D}" type="presParOf" srcId="{613D6ACD-3E03-47EE-A625-A82997E29D85}" destId="{7D26F0FC-0697-4ADC-9C15-57E6BDE6B25C}" srcOrd="5" destOrd="0" presId="urn:microsoft.com/office/officeart/2005/8/layout/vList2"/>
    <dgm:cxn modelId="{D7320C0A-041E-4DCD-BDA3-8593D4EA8D03}" type="presParOf" srcId="{613D6ACD-3E03-47EE-A625-A82997E29D85}" destId="{514C7FD2-EC1B-4B12-9C0C-6DE01B79C75B}" srcOrd="6" destOrd="0" presId="urn:microsoft.com/office/officeart/2005/8/layout/vList2"/>
    <dgm:cxn modelId="{0EA23925-C226-409D-88B9-93B6673BC400}" type="presParOf" srcId="{613D6ACD-3E03-47EE-A625-A82997E29D85}" destId="{77CF7915-BDEB-4481-9664-CA3F1A1A67B8}" srcOrd="7" destOrd="0" presId="urn:microsoft.com/office/officeart/2005/8/layout/vList2"/>
    <dgm:cxn modelId="{C2275A3C-8529-47A0-B210-83777750012B}" type="presParOf" srcId="{613D6ACD-3E03-47EE-A625-A82997E29D85}" destId="{6B7C6429-AB20-4DF8-9EF0-A4D758C7813C}" srcOrd="8" destOrd="0" presId="urn:microsoft.com/office/officeart/2005/8/layout/vList2"/>
    <dgm:cxn modelId="{F7846BFD-32C5-42B1-94B0-FEF8044A0A02}" type="presParOf" srcId="{613D6ACD-3E03-47EE-A625-A82997E29D85}" destId="{1856FB72-26FE-4917-B0B3-15608C676066}" srcOrd="9" destOrd="0" presId="urn:microsoft.com/office/officeart/2005/8/layout/vList2"/>
    <dgm:cxn modelId="{912C524B-A699-41A6-8CC6-B54B742B448A}" type="presParOf" srcId="{613D6ACD-3E03-47EE-A625-A82997E29D85}" destId="{CD61E149-19A9-400A-9F8E-C12E6530CBC6}"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4095D-718F-46FA-90E2-6B675B871F3B}"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64AF1D83-EAB3-49A9-9640-B848546BCD60}">
      <dgm:prSet/>
      <dgm:spPr/>
      <dgm:t>
        <a:bodyPr/>
        <a:lstStyle/>
        <a:p>
          <a:r>
            <a:rPr lang="en-US" dirty="0"/>
            <a:t>Adoption of crisis care standards resulted in rapidly changing environment with little infrastructure support</a:t>
          </a:r>
        </a:p>
      </dgm:t>
    </dgm:pt>
    <dgm:pt modelId="{7ECF8CB7-8BAA-4B20-9D17-E2B65457B194}" type="parTrans" cxnId="{A9FBCD87-845A-479D-A1A0-32EBA6DA8F06}">
      <dgm:prSet/>
      <dgm:spPr/>
      <dgm:t>
        <a:bodyPr/>
        <a:lstStyle/>
        <a:p>
          <a:endParaRPr lang="en-US"/>
        </a:p>
      </dgm:t>
    </dgm:pt>
    <dgm:pt modelId="{9381A7AF-650F-4BAA-9F04-BEB1D8D4DDB9}" type="sibTrans" cxnId="{A9FBCD87-845A-479D-A1A0-32EBA6DA8F06}">
      <dgm:prSet/>
      <dgm:spPr/>
      <dgm:t>
        <a:bodyPr/>
        <a:lstStyle/>
        <a:p>
          <a:endParaRPr lang="en-US"/>
        </a:p>
      </dgm:t>
    </dgm:pt>
    <dgm:pt modelId="{F6956625-C3CA-4AB9-B705-CB69F5157E08}">
      <dgm:prSet/>
      <dgm:spPr/>
      <dgm:t>
        <a:bodyPr/>
        <a:lstStyle/>
        <a:p>
          <a:r>
            <a:rPr lang="en-US" dirty="0"/>
            <a:t>Nurses were affected by the ever-changing environment irrespective of age, experience, institution type or practice settings</a:t>
          </a:r>
        </a:p>
      </dgm:t>
    </dgm:pt>
    <dgm:pt modelId="{369E2897-4C81-4BF5-89E3-7B5565B5731D}" type="parTrans" cxnId="{6FEFB04D-D31D-486E-94B6-95FBEF96B50F}">
      <dgm:prSet/>
      <dgm:spPr/>
      <dgm:t>
        <a:bodyPr/>
        <a:lstStyle/>
        <a:p>
          <a:endParaRPr lang="en-US"/>
        </a:p>
      </dgm:t>
    </dgm:pt>
    <dgm:pt modelId="{CA3CE4B2-9494-43DB-A97E-4B5DBB465377}" type="sibTrans" cxnId="{6FEFB04D-D31D-486E-94B6-95FBEF96B50F}">
      <dgm:prSet/>
      <dgm:spPr/>
      <dgm:t>
        <a:bodyPr/>
        <a:lstStyle/>
        <a:p>
          <a:endParaRPr lang="en-US"/>
        </a:p>
      </dgm:t>
    </dgm:pt>
    <dgm:pt modelId="{5B4AC844-5BB2-45F1-9F2F-607E05D4CB3B}">
      <dgm:prSet/>
      <dgm:spPr/>
      <dgm:t>
        <a:bodyPr/>
        <a:lstStyle/>
        <a:p>
          <a:r>
            <a:rPr lang="en-US" dirty="0"/>
            <a:t>Constant changes to practice and work environment led to emotional distress</a:t>
          </a:r>
        </a:p>
      </dgm:t>
    </dgm:pt>
    <dgm:pt modelId="{F2BE4526-33A9-40AA-BA49-9F28E56900FF}" type="parTrans" cxnId="{787647C3-88AA-4DAC-913E-1BDD9A9316D2}">
      <dgm:prSet/>
      <dgm:spPr/>
      <dgm:t>
        <a:bodyPr/>
        <a:lstStyle/>
        <a:p>
          <a:endParaRPr lang="en-US"/>
        </a:p>
      </dgm:t>
    </dgm:pt>
    <dgm:pt modelId="{8639A411-0D80-4A1E-BFEB-9C4BF91CAD85}" type="sibTrans" cxnId="{787647C3-88AA-4DAC-913E-1BDD9A9316D2}">
      <dgm:prSet/>
      <dgm:spPr/>
      <dgm:t>
        <a:bodyPr/>
        <a:lstStyle/>
        <a:p>
          <a:endParaRPr lang="en-US"/>
        </a:p>
      </dgm:t>
    </dgm:pt>
    <dgm:pt modelId="{81434F82-F1EC-41A5-B662-ECBB8B09C20C}">
      <dgm:prSet/>
      <dgm:spPr/>
      <dgm:t>
        <a:bodyPr/>
        <a:lstStyle/>
        <a:p>
          <a:r>
            <a:rPr lang="en-US" dirty="0"/>
            <a:t>Fear &amp; anxiety related to redeployment, lack of supplies, training, and overall unpreparedness to provide safe and effective care</a:t>
          </a:r>
        </a:p>
      </dgm:t>
    </dgm:pt>
    <dgm:pt modelId="{DC3EEBCB-1771-43A8-9C43-E9CE17D2209A}" type="parTrans" cxnId="{D0ED52B3-42DE-40FF-8F18-3D6D83B07173}">
      <dgm:prSet/>
      <dgm:spPr/>
      <dgm:t>
        <a:bodyPr/>
        <a:lstStyle/>
        <a:p>
          <a:endParaRPr lang="en-US"/>
        </a:p>
      </dgm:t>
    </dgm:pt>
    <dgm:pt modelId="{31D1213B-4555-4D08-B559-80994ED7EBE0}" type="sibTrans" cxnId="{D0ED52B3-42DE-40FF-8F18-3D6D83B07173}">
      <dgm:prSet/>
      <dgm:spPr/>
      <dgm:t>
        <a:bodyPr/>
        <a:lstStyle/>
        <a:p>
          <a:endParaRPr lang="en-US"/>
        </a:p>
      </dgm:t>
    </dgm:pt>
    <dgm:pt modelId="{12397D46-8F11-4542-AA89-C5E24C6D2659}" type="pres">
      <dgm:prSet presAssocID="{C124095D-718F-46FA-90E2-6B675B871F3B}" presName="diagram" presStyleCnt="0">
        <dgm:presLayoutVars>
          <dgm:dir/>
          <dgm:resizeHandles val="exact"/>
        </dgm:presLayoutVars>
      </dgm:prSet>
      <dgm:spPr/>
    </dgm:pt>
    <dgm:pt modelId="{C64B668F-5B24-4984-9652-63B84657A517}" type="pres">
      <dgm:prSet presAssocID="{64AF1D83-EAB3-49A9-9640-B848546BCD60}" presName="node" presStyleLbl="node1" presStyleIdx="0" presStyleCnt="4">
        <dgm:presLayoutVars>
          <dgm:bulletEnabled val="1"/>
        </dgm:presLayoutVars>
      </dgm:prSet>
      <dgm:spPr/>
    </dgm:pt>
    <dgm:pt modelId="{D0C4FD2D-59FD-40B4-8AFF-CFDE1DA37702}" type="pres">
      <dgm:prSet presAssocID="{9381A7AF-650F-4BAA-9F04-BEB1D8D4DDB9}" presName="sibTrans" presStyleCnt="0"/>
      <dgm:spPr/>
    </dgm:pt>
    <dgm:pt modelId="{497128B9-74A1-45B4-8492-8EE7C71AC673}" type="pres">
      <dgm:prSet presAssocID="{F6956625-C3CA-4AB9-B705-CB69F5157E08}" presName="node" presStyleLbl="node1" presStyleIdx="1" presStyleCnt="4">
        <dgm:presLayoutVars>
          <dgm:bulletEnabled val="1"/>
        </dgm:presLayoutVars>
      </dgm:prSet>
      <dgm:spPr/>
    </dgm:pt>
    <dgm:pt modelId="{F23213AC-4310-4277-BB4F-0C80F6C10AE3}" type="pres">
      <dgm:prSet presAssocID="{CA3CE4B2-9494-43DB-A97E-4B5DBB465377}" presName="sibTrans" presStyleCnt="0"/>
      <dgm:spPr/>
    </dgm:pt>
    <dgm:pt modelId="{B9730471-4B1C-4987-8389-BF12CB9FF017}" type="pres">
      <dgm:prSet presAssocID="{5B4AC844-5BB2-45F1-9F2F-607E05D4CB3B}" presName="node" presStyleLbl="node1" presStyleIdx="2" presStyleCnt="4">
        <dgm:presLayoutVars>
          <dgm:bulletEnabled val="1"/>
        </dgm:presLayoutVars>
      </dgm:prSet>
      <dgm:spPr/>
    </dgm:pt>
    <dgm:pt modelId="{B12D8EFD-60BC-4D20-9B9C-DFDDD1869483}" type="pres">
      <dgm:prSet presAssocID="{8639A411-0D80-4A1E-BFEB-9C4BF91CAD85}" presName="sibTrans" presStyleCnt="0"/>
      <dgm:spPr/>
    </dgm:pt>
    <dgm:pt modelId="{01ADBE2E-F100-494D-B83D-E832F9873041}" type="pres">
      <dgm:prSet presAssocID="{81434F82-F1EC-41A5-B662-ECBB8B09C20C}" presName="node" presStyleLbl="node1" presStyleIdx="3" presStyleCnt="4">
        <dgm:presLayoutVars>
          <dgm:bulletEnabled val="1"/>
        </dgm:presLayoutVars>
      </dgm:prSet>
      <dgm:spPr/>
    </dgm:pt>
  </dgm:ptLst>
  <dgm:cxnLst>
    <dgm:cxn modelId="{5CC05F3B-06B0-4D1B-BA97-63F1FE6687E1}" type="presOf" srcId="{64AF1D83-EAB3-49A9-9640-B848546BCD60}" destId="{C64B668F-5B24-4984-9652-63B84657A517}" srcOrd="0" destOrd="0" presId="urn:microsoft.com/office/officeart/2005/8/layout/default"/>
    <dgm:cxn modelId="{23946264-F6EB-47A7-A54F-8F46F37C655C}" type="presOf" srcId="{5B4AC844-5BB2-45F1-9F2F-607E05D4CB3B}" destId="{B9730471-4B1C-4987-8389-BF12CB9FF017}" srcOrd="0" destOrd="0" presId="urn:microsoft.com/office/officeart/2005/8/layout/default"/>
    <dgm:cxn modelId="{5DD6B265-067E-4BDA-93B4-DA214ACB256F}" type="presOf" srcId="{81434F82-F1EC-41A5-B662-ECBB8B09C20C}" destId="{01ADBE2E-F100-494D-B83D-E832F9873041}" srcOrd="0" destOrd="0" presId="urn:microsoft.com/office/officeart/2005/8/layout/default"/>
    <dgm:cxn modelId="{6FEFB04D-D31D-486E-94B6-95FBEF96B50F}" srcId="{C124095D-718F-46FA-90E2-6B675B871F3B}" destId="{F6956625-C3CA-4AB9-B705-CB69F5157E08}" srcOrd="1" destOrd="0" parTransId="{369E2897-4C81-4BF5-89E3-7B5565B5731D}" sibTransId="{CA3CE4B2-9494-43DB-A97E-4B5DBB465377}"/>
    <dgm:cxn modelId="{E1C13F72-9F83-4EE9-8628-F3CAA007109D}" type="presOf" srcId="{F6956625-C3CA-4AB9-B705-CB69F5157E08}" destId="{497128B9-74A1-45B4-8492-8EE7C71AC673}" srcOrd="0" destOrd="0" presId="urn:microsoft.com/office/officeart/2005/8/layout/default"/>
    <dgm:cxn modelId="{A9FBCD87-845A-479D-A1A0-32EBA6DA8F06}" srcId="{C124095D-718F-46FA-90E2-6B675B871F3B}" destId="{64AF1D83-EAB3-49A9-9640-B848546BCD60}" srcOrd="0" destOrd="0" parTransId="{7ECF8CB7-8BAA-4B20-9D17-E2B65457B194}" sibTransId="{9381A7AF-650F-4BAA-9F04-BEB1D8D4DDB9}"/>
    <dgm:cxn modelId="{D0ED52B3-42DE-40FF-8F18-3D6D83B07173}" srcId="{C124095D-718F-46FA-90E2-6B675B871F3B}" destId="{81434F82-F1EC-41A5-B662-ECBB8B09C20C}" srcOrd="3" destOrd="0" parTransId="{DC3EEBCB-1771-43A8-9C43-E9CE17D2209A}" sibTransId="{31D1213B-4555-4D08-B559-80994ED7EBE0}"/>
    <dgm:cxn modelId="{151F3CC1-5C0F-44F2-8F7C-5BF8EC0CF0DE}" type="presOf" srcId="{C124095D-718F-46FA-90E2-6B675B871F3B}" destId="{12397D46-8F11-4542-AA89-C5E24C6D2659}" srcOrd="0" destOrd="0" presId="urn:microsoft.com/office/officeart/2005/8/layout/default"/>
    <dgm:cxn modelId="{787647C3-88AA-4DAC-913E-1BDD9A9316D2}" srcId="{C124095D-718F-46FA-90E2-6B675B871F3B}" destId="{5B4AC844-5BB2-45F1-9F2F-607E05D4CB3B}" srcOrd="2" destOrd="0" parTransId="{F2BE4526-33A9-40AA-BA49-9F28E56900FF}" sibTransId="{8639A411-0D80-4A1E-BFEB-9C4BF91CAD85}"/>
    <dgm:cxn modelId="{E8DE0AC1-FDBD-4FCF-B453-C04B1CB78D6C}" type="presParOf" srcId="{12397D46-8F11-4542-AA89-C5E24C6D2659}" destId="{C64B668F-5B24-4984-9652-63B84657A517}" srcOrd="0" destOrd="0" presId="urn:microsoft.com/office/officeart/2005/8/layout/default"/>
    <dgm:cxn modelId="{61C9C973-ED5C-4DAE-BCFE-10B505B199C1}" type="presParOf" srcId="{12397D46-8F11-4542-AA89-C5E24C6D2659}" destId="{D0C4FD2D-59FD-40B4-8AFF-CFDE1DA37702}" srcOrd="1" destOrd="0" presId="urn:microsoft.com/office/officeart/2005/8/layout/default"/>
    <dgm:cxn modelId="{C88387D4-86C1-4231-9B06-18B0BFB48E4F}" type="presParOf" srcId="{12397D46-8F11-4542-AA89-C5E24C6D2659}" destId="{497128B9-74A1-45B4-8492-8EE7C71AC673}" srcOrd="2" destOrd="0" presId="urn:microsoft.com/office/officeart/2005/8/layout/default"/>
    <dgm:cxn modelId="{FFC7BC92-FF68-4193-B6AB-89793AB0B81E}" type="presParOf" srcId="{12397D46-8F11-4542-AA89-C5E24C6D2659}" destId="{F23213AC-4310-4277-BB4F-0C80F6C10AE3}" srcOrd="3" destOrd="0" presId="urn:microsoft.com/office/officeart/2005/8/layout/default"/>
    <dgm:cxn modelId="{CFAC0000-422E-44B7-8228-AAA4EC01D712}" type="presParOf" srcId="{12397D46-8F11-4542-AA89-C5E24C6D2659}" destId="{B9730471-4B1C-4987-8389-BF12CB9FF017}" srcOrd="4" destOrd="0" presId="urn:microsoft.com/office/officeart/2005/8/layout/default"/>
    <dgm:cxn modelId="{61FFC8B3-CFFD-4ECF-942E-1D8A43277A74}" type="presParOf" srcId="{12397D46-8F11-4542-AA89-C5E24C6D2659}" destId="{B12D8EFD-60BC-4D20-9B9C-DFDDD1869483}" srcOrd="5" destOrd="0" presId="urn:microsoft.com/office/officeart/2005/8/layout/default"/>
    <dgm:cxn modelId="{BE83FF81-A5C4-4F25-A988-4AC5CC69CE22}" type="presParOf" srcId="{12397D46-8F11-4542-AA89-C5E24C6D2659}" destId="{01ADBE2E-F100-494D-B83D-E832F987304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370A6F-41AB-40E0-A972-B313879F4A9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3849E1F-0D96-4A16-95E3-F87C6A6C590D}">
      <dgm:prSet/>
      <dgm:spPr/>
      <dgm:t>
        <a:bodyPr/>
        <a:lstStyle/>
        <a:p>
          <a:r>
            <a:rPr lang="en-US"/>
            <a:t>Cross-training nurses for redeployment to other settings should be considered to ensure patient safety and clinical competencies</a:t>
          </a:r>
        </a:p>
      </dgm:t>
    </dgm:pt>
    <dgm:pt modelId="{08C4D60E-D99F-4C22-847B-4406A721C065}" type="parTrans" cxnId="{583FC711-94EC-41B1-9E03-D6B4F4E2B0B4}">
      <dgm:prSet/>
      <dgm:spPr/>
      <dgm:t>
        <a:bodyPr/>
        <a:lstStyle/>
        <a:p>
          <a:endParaRPr lang="en-US"/>
        </a:p>
      </dgm:t>
    </dgm:pt>
    <dgm:pt modelId="{939C5F7F-A5E7-43E1-94F3-D5847EF5055D}" type="sibTrans" cxnId="{583FC711-94EC-41B1-9E03-D6B4F4E2B0B4}">
      <dgm:prSet/>
      <dgm:spPr/>
      <dgm:t>
        <a:bodyPr/>
        <a:lstStyle/>
        <a:p>
          <a:endParaRPr lang="en-US"/>
        </a:p>
      </dgm:t>
    </dgm:pt>
    <dgm:pt modelId="{7C8A20D8-1D9E-4D16-A410-45F8EEDB6702}">
      <dgm:prSet/>
      <dgm:spPr/>
      <dgm:t>
        <a:bodyPr/>
        <a:lstStyle/>
        <a:p>
          <a:r>
            <a:rPr lang="en-US"/>
            <a:t>Access to mental health serves now and post-pandemic is highly recommended due to the high emotional distress experienced by nurses during this pandemic</a:t>
          </a:r>
        </a:p>
      </dgm:t>
    </dgm:pt>
    <dgm:pt modelId="{B2E86D77-087C-4A80-89A7-C9A8B8CF9A7E}" type="parTrans" cxnId="{1E5AD913-85B5-492B-AFFF-3CF015F0BA36}">
      <dgm:prSet/>
      <dgm:spPr/>
      <dgm:t>
        <a:bodyPr/>
        <a:lstStyle/>
        <a:p>
          <a:endParaRPr lang="en-US"/>
        </a:p>
      </dgm:t>
    </dgm:pt>
    <dgm:pt modelId="{F715D0A4-38B8-4E24-A2DE-AFD58E0279CB}" type="sibTrans" cxnId="{1E5AD913-85B5-492B-AFFF-3CF015F0BA36}">
      <dgm:prSet/>
      <dgm:spPr/>
      <dgm:t>
        <a:bodyPr/>
        <a:lstStyle/>
        <a:p>
          <a:endParaRPr lang="en-US"/>
        </a:p>
      </dgm:t>
    </dgm:pt>
    <dgm:pt modelId="{311F8361-02E3-4CAB-B1A1-5143EEE8F099}">
      <dgm:prSet/>
      <dgm:spPr/>
      <dgm:t>
        <a:bodyPr/>
        <a:lstStyle/>
        <a:p>
          <a:r>
            <a:rPr lang="en-US"/>
            <a:t>Acknowledgements - Special thanks to our study team members, Drs. Susan Birkhoff and Deborah Mandel. </a:t>
          </a:r>
        </a:p>
      </dgm:t>
    </dgm:pt>
    <dgm:pt modelId="{0FE1614A-C0A8-4995-981C-353B0EEF3D29}" type="parTrans" cxnId="{33E8E3ED-5462-48E3-858B-FF69CDA39A8B}">
      <dgm:prSet/>
      <dgm:spPr/>
      <dgm:t>
        <a:bodyPr/>
        <a:lstStyle/>
        <a:p>
          <a:endParaRPr lang="en-US"/>
        </a:p>
      </dgm:t>
    </dgm:pt>
    <dgm:pt modelId="{EE614ECB-C7BE-46B5-85AF-F1E1C015A3ED}" type="sibTrans" cxnId="{33E8E3ED-5462-48E3-858B-FF69CDA39A8B}">
      <dgm:prSet/>
      <dgm:spPr/>
      <dgm:t>
        <a:bodyPr/>
        <a:lstStyle/>
        <a:p>
          <a:endParaRPr lang="en-US"/>
        </a:p>
      </dgm:t>
    </dgm:pt>
    <dgm:pt modelId="{752657E7-3290-4EAF-9070-B51A3CE89EC5}">
      <dgm:prSet/>
      <dgm:spPr/>
      <dgm:t>
        <a:bodyPr/>
        <a:lstStyle/>
        <a:p>
          <a:r>
            <a:rPr lang="en-US"/>
            <a:t>Final edits to the manuscript have been submitted in the </a:t>
          </a:r>
          <a:r>
            <a:rPr lang="en-US" i="1"/>
            <a:t>Journal for Nurses in Professional Development</a:t>
          </a:r>
          <a:r>
            <a:rPr lang="en-US"/>
            <a:t>.</a:t>
          </a:r>
        </a:p>
      </dgm:t>
    </dgm:pt>
    <dgm:pt modelId="{A2CD62F7-719C-4C68-8242-C176EC6ECE3A}" type="parTrans" cxnId="{5D9A7EBD-3D1E-4439-A191-C4E3E43CB7FC}">
      <dgm:prSet/>
      <dgm:spPr/>
      <dgm:t>
        <a:bodyPr/>
        <a:lstStyle/>
        <a:p>
          <a:endParaRPr lang="en-US"/>
        </a:p>
      </dgm:t>
    </dgm:pt>
    <dgm:pt modelId="{6D303259-8469-43D5-B344-ED484B25F2E0}" type="sibTrans" cxnId="{5D9A7EBD-3D1E-4439-A191-C4E3E43CB7FC}">
      <dgm:prSet/>
      <dgm:spPr/>
      <dgm:t>
        <a:bodyPr/>
        <a:lstStyle/>
        <a:p>
          <a:endParaRPr lang="en-US"/>
        </a:p>
      </dgm:t>
    </dgm:pt>
    <dgm:pt modelId="{0533BAAA-4EA5-4DB1-9924-79CFB178751E}" type="pres">
      <dgm:prSet presAssocID="{16370A6F-41AB-40E0-A972-B313879F4A96}" presName="vert0" presStyleCnt="0">
        <dgm:presLayoutVars>
          <dgm:dir/>
          <dgm:animOne val="branch"/>
          <dgm:animLvl val="lvl"/>
        </dgm:presLayoutVars>
      </dgm:prSet>
      <dgm:spPr/>
    </dgm:pt>
    <dgm:pt modelId="{3746DC14-1A00-4AB5-A296-790318266E1C}" type="pres">
      <dgm:prSet presAssocID="{93849E1F-0D96-4A16-95E3-F87C6A6C590D}" presName="thickLine" presStyleLbl="alignNode1" presStyleIdx="0" presStyleCnt="4"/>
      <dgm:spPr/>
    </dgm:pt>
    <dgm:pt modelId="{8F8843C8-F432-46DA-B81D-587CC8F63F01}" type="pres">
      <dgm:prSet presAssocID="{93849E1F-0D96-4A16-95E3-F87C6A6C590D}" presName="horz1" presStyleCnt="0"/>
      <dgm:spPr/>
    </dgm:pt>
    <dgm:pt modelId="{E44832B7-5AA6-4459-B597-693F81EED403}" type="pres">
      <dgm:prSet presAssocID="{93849E1F-0D96-4A16-95E3-F87C6A6C590D}" presName="tx1" presStyleLbl="revTx" presStyleIdx="0" presStyleCnt="4"/>
      <dgm:spPr/>
    </dgm:pt>
    <dgm:pt modelId="{DE320BF9-14A2-4472-BFE0-53E2FA686D3A}" type="pres">
      <dgm:prSet presAssocID="{93849E1F-0D96-4A16-95E3-F87C6A6C590D}" presName="vert1" presStyleCnt="0"/>
      <dgm:spPr/>
    </dgm:pt>
    <dgm:pt modelId="{9843CD36-BFFD-428D-B014-3B361AB78338}" type="pres">
      <dgm:prSet presAssocID="{7C8A20D8-1D9E-4D16-A410-45F8EEDB6702}" presName="thickLine" presStyleLbl="alignNode1" presStyleIdx="1" presStyleCnt="4"/>
      <dgm:spPr/>
    </dgm:pt>
    <dgm:pt modelId="{96FB0C7B-69C4-4B33-AF90-1EA2FB6E6C96}" type="pres">
      <dgm:prSet presAssocID="{7C8A20D8-1D9E-4D16-A410-45F8EEDB6702}" presName="horz1" presStyleCnt="0"/>
      <dgm:spPr/>
    </dgm:pt>
    <dgm:pt modelId="{5477759D-4A19-4931-AC80-F76425FB4E49}" type="pres">
      <dgm:prSet presAssocID="{7C8A20D8-1D9E-4D16-A410-45F8EEDB6702}" presName="tx1" presStyleLbl="revTx" presStyleIdx="1" presStyleCnt="4"/>
      <dgm:spPr/>
    </dgm:pt>
    <dgm:pt modelId="{1E62946D-2334-41F2-96DC-1758E8DFCCFC}" type="pres">
      <dgm:prSet presAssocID="{7C8A20D8-1D9E-4D16-A410-45F8EEDB6702}" presName="vert1" presStyleCnt="0"/>
      <dgm:spPr/>
    </dgm:pt>
    <dgm:pt modelId="{A13453D5-3A02-44B7-8478-264FFCEFE61D}" type="pres">
      <dgm:prSet presAssocID="{311F8361-02E3-4CAB-B1A1-5143EEE8F099}" presName="thickLine" presStyleLbl="alignNode1" presStyleIdx="2" presStyleCnt="4"/>
      <dgm:spPr/>
    </dgm:pt>
    <dgm:pt modelId="{81754984-8AF7-44D1-86B1-9746DFF854BB}" type="pres">
      <dgm:prSet presAssocID="{311F8361-02E3-4CAB-B1A1-5143EEE8F099}" presName="horz1" presStyleCnt="0"/>
      <dgm:spPr/>
    </dgm:pt>
    <dgm:pt modelId="{A58CE3A3-59F9-4C0B-95A6-EA9B1F5AF405}" type="pres">
      <dgm:prSet presAssocID="{311F8361-02E3-4CAB-B1A1-5143EEE8F099}" presName="tx1" presStyleLbl="revTx" presStyleIdx="2" presStyleCnt="4"/>
      <dgm:spPr/>
    </dgm:pt>
    <dgm:pt modelId="{E1F7F704-3365-443F-B883-D719740E4CB8}" type="pres">
      <dgm:prSet presAssocID="{311F8361-02E3-4CAB-B1A1-5143EEE8F099}" presName="vert1" presStyleCnt="0"/>
      <dgm:spPr/>
    </dgm:pt>
    <dgm:pt modelId="{4AD88E8C-D614-4A37-8605-D47F00D6D7B7}" type="pres">
      <dgm:prSet presAssocID="{752657E7-3290-4EAF-9070-B51A3CE89EC5}" presName="thickLine" presStyleLbl="alignNode1" presStyleIdx="3" presStyleCnt="4"/>
      <dgm:spPr/>
    </dgm:pt>
    <dgm:pt modelId="{47C76F2F-6957-4D5D-AB4A-E12BFEA59E60}" type="pres">
      <dgm:prSet presAssocID="{752657E7-3290-4EAF-9070-B51A3CE89EC5}" presName="horz1" presStyleCnt="0"/>
      <dgm:spPr/>
    </dgm:pt>
    <dgm:pt modelId="{D215D124-2783-473B-A9B7-D7E6E60373EB}" type="pres">
      <dgm:prSet presAssocID="{752657E7-3290-4EAF-9070-B51A3CE89EC5}" presName="tx1" presStyleLbl="revTx" presStyleIdx="3" presStyleCnt="4"/>
      <dgm:spPr/>
    </dgm:pt>
    <dgm:pt modelId="{26AFDF22-D33D-4CB9-8E82-3231E2F8FE31}" type="pres">
      <dgm:prSet presAssocID="{752657E7-3290-4EAF-9070-B51A3CE89EC5}" presName="vert1" presStyleCnt="0"/>
      <dgm:spPr/>
    </dgm:pt>
  </dgm:ptLst>
  <dgm:cxnLst>
    <dgm:cxn modelId="{7DB0630C-9657-4682-82AF-2E96B22ABCB7}" type="presOf" srcId="{752657E7-3290-4EAF-9070-B51A3CE89EC5}" destId="{D215D124-2783-473B-A9B7-D7E6E60373EB}" srcOrd="0" destOrd="0" presId="urn:microsoft.com/office/officeart/2008/layout/LinedList"/>
    <dgm:cxn modelId="{583FC711-94EC-41B1-9E03-D6B4F4E2B0B4}" srcId="{16370A6F-41AB-40E0-A972-B313879F4A96}" destId="{93849E1F-0D96-4A16-95E3-F87C6A6C590D}" srcOrd="0" destOrd="0" parTransId="{08C4D60E-D99F-4C22-847B-4406A721C065}" sibTransId="{939C5F7F-A5E7-43E1-94F3-D5847EF5055D}"/>
    <dgm:cxn modelId="{1E5AD913-85B5-492B-AFFF-3CF015F0BA36}" srcId="{16370A6F-41AB-40E0-A972-B313879F4A96}" destId="{7C8A20D8-1D9E-4D16-A410-45F8EEDB6702}" srcOrd="1" destOrd="0" parTransId="{B2E86D77-087C-4A80-89A7-C9A8B8CF9A7E}" sibTransId="{F715D0A4-38B8-4E24-A2DE-AFD58E0279CB}"/>
    <dgm:cxn modelId="{D586096D-15BF-4375-8FE0-900DFFF57C39}" type="presOf" srcId="{16370A6F-41AB-40E0-A972-B313879F4A96}" destId="{0533BAAA-4EA5-4DB1-9924-79CFB178751E}" srcOrd="0" destOrd="0" presId="urn:microsoft.com/office/officeart/2008/layout/LinedList"/>
    <dgm:cxn modelId="{5D9A7EBD-3D1E-4439-A191-C4E3E43CB7FC}" srcId="{16370A6F-41AB-40E0-A972-B313879F4A96}" destId="{752657E7-3290-4EAF-9070-B51A3CE89EC5}" srcOrd="3" destOrd="0" parTransId="{A2CD62F7-719C-4C68-8242-C176EC6ECE3A}" sibTransId="{6D303259-8469-43D5-B344-ED484B25F2E0}"/>
    <dgm:cxn modelId="{EF0616C3-3889-453C-8767-92D8F7A9CD92}" type="presOf" srcId="{311F8361-02E3-4CAB-B1A1-5143EEE8F099}" destId="{A58CE3A3-59F9-4C0B-95A6-EA9B1F5AF405}" srcOrd="0" destOrd="0" presId="urn:microsoft.com/office/officeart/2008/layout/LinedList"/>
    <dgm:cxn modelId="{D3CBD4D7-B458-4890-846E-2F8A50C7509A}" type="presOf" srcId="{7C8A20D8-1D9E-4D16-A410-45F8EEDB6702}" destId="{5477759D-4A19-4931-AC80-F76425FB4E49}" srcOrd="0" destOrd="0" presId="urn:microsoft.com/office/officeart/2008/layout/LinedList"/>
    <dgm:cxn modelId="{B7184BEA-1F7D-4171-A18F-1918DC67AA94}" type="presOf" srcId="{93849E1F-0D96-4A16-95E3-F87C6A6C590D}" destId="{E44832B7-5AA6-4459-B597-693F81EED403}" srcOrd="0" destOrd="0" presId="urn:microsoft.com/office/officeart/2008/layout/LinedList"/>
    <dgm:cxn modelId="{33E8E3ED-5462-48E3-858B-FF69CDA39A8B}" srcId="{16370A6F-41AB-40E0-A972-B313879F4A96}" destId="{311F8361-02E3-4CAB-B1A1-5143EEE8F099}" srcOrd="2" destOrd="0" parTransId="{0FE1614A-C0A8-4995-981C-353B0EEF3D29}" sibTransId="{EE614ECB-C7BE-46B5-85AF-F1E1C015A3ED}"/>
    <dgm:cxn modelId="{90451ACD-B1DC-402B-B5E7-414E5C8CC893}" type="presParOf" srcId="{0533BAAA-4EA5-4DB1-9924-79CFB178751E}" destId="{3746DC14-1A00-4AB5-A296-790318266E1C}" srcOrd="0" destOrd="0" presId="urn:microsoft.com/office/officeart/2008/layout/LinedList"/>
    <dgm:cxn modelId="{1E2865B3-FA2A-4C79-A8BB-87148AC6E8FC}" type="presParOf" srcId="{0533BAAA-4EA5-4DB1-9924-79CFB178751E}" destId="{8F8843C8-F432-46DA-B81D-587CC8F63F01}" srcOrd="1" destOrd="0" presId="urn:microsoft.com/office/officeart/2008/layout/LinedList"/>
    <dgm:cxn modelId="{83C69FAB-8445-4524-ABE2-5B1D56533E2D}" type="presParOf" srcId="{8F8843C8-F432-46DA-B81D-587CC8F63F01}" destId="{E44832B7-5AA6-4459-B597-693F81EED403}" srcOrd="0" destOrd="0" presId="urn:microsoft.com/office/officeart/2008/layout/LinedList"/>
    <dgm:cxn modelId="{073E951C-E220-43A8-A489-8A9FA9D53A77}" type="presParOf" srcId="{8F8843C8-F432-46DA-B81D-587CC8F63F01}" destId="{DE320BF9-14A2-4472-BFE0-53E2FA686D3A}" srcOrd="1" destOrd="0" presId="urn:microsoft.com/office/officeart/2008/layout/LinedList"/>
    <dgm:cxn modelId="{3D7E94E9-C1AB-4053-B832-49C27EAE5604}" type="presParOf" srcId="{0533BAAA-4EA5-4DB1-9924-79CFB178751E}" destId="{9843CD36-BFFD-428D-B014-3B361AB78338}" srcOrd="2" destOrd="0" presId="urn:microsoft.com/office/officeart/2008/layout/LinedList"/>
    <dgm:cxn modelId="{5177C426-B2C1-4F63-9CB1-A3E650D2DE68}" type="presParOf" srcId="{0533BAAA-4EA5-4DB1-9924-79CFB178751E}" destId="{96FB0C7B-69C4-4B33-AF90-1EA2FB6E6C96}" srcOrd="3" destOrd="0" presId="urn:microsoft.com/office/officeart/2008/layout/LinedList"/>
    <dgm:cxn modelId="{3CFD02FF-AAAA-4F08-8F9C-93D9F1F3EFD5}" type="presParOf" srcId="{96FB0C7B-69C4-4B33-AF90-1EA2FB6E6C96}" destId="{5477759D-4A19-4931-AC80-F76425FB4E49}" srcOrd="0" destOrd="0" presId="urn:microsoft.com/office/officeart/2008/layout/LinedList"/>
    <dgm:cxn modelId="{42FDDDB6-B364-4802-9420-4AD0F1802007}" type="presParOf" srcId="{96FB0C7B-69C4-4B33-AF90-1EA2FB6E6C96}" destId="{1E62946D-2334-41F2-96DC-1758E8DFCCFC}" srcOrd="1" destOrd="0" presId="urn:microsoft.com/office/officeart/2008/layout/LinedList"/>
    <dgm:cxn modelId="{294A31EC-82DE-4608-B9F2-A0C47AB59F93}" type="presParOf" srcId="{0533BAAA-4EA5-4DB1-9924-79CFB178751E}" destId="{A13453D5-3A02-44B7-8478-264FFCEFE61D}" srcOrd="4" destOrd="0" presId="urn:microsoft.com/office/officeart/2008/layout/LinedList"/>
    <dgm:cxn modelId="{B80B42A4-4C16-4CF1-83AF-60C2A9DEA589}" type="presParOf" srcId="{0533BAAA-4EA5-4DB1-9924-79CFB178751E}" destId="{81754984-8AF7-44D1-86B1-9746DFF854BB}" srcOrd="5" destOrd="0" presId="urn:microsoft.com/office/officeart/2008/layout/LinedList"/>
    <dgm:cxn modelId="{DC2E7952-374C-4750-9C74-C4085C4A2850}" type="presParOf" srcId="{81754984-8AF7-44D1-86B1-9746DFF854BB}" destId="{A58CE3A3-59F9-4C0B-95A6-EA9B1F5AF405}" srcOrd="0" destOrd="0" presId="urn:microsoft.com/office/officeart/2008/layout/LinedList"/>
    <dgm:cxn modelId="{C90DDC61-E5D2-49AC-9CE7-AD8CCE75A1A9}" type="presParOf" srcId="{81754984-8AF7-44D1-86B1-9746DFF854BB}" destId="{E1F7F704-3365-443F-B883-D719740E4CB8}" srcOrd="1" destOrd="0" presId="urn:microsoft.com/office/officeart/2008/layout/LinedList"/>
    <dgm:cxn modelId="{985835CB-FDE8-4626-816C-A4AFCF1B8051}" type="presParOf" srcId="{0533BAAA-4EA5-4DB1-9924-79CFB178751E}" destId="{4AD88E8C-D614-4A37-8605-D47F00D6D7B7}" srcOrd="6" destOrd="0" presId="urn:microsoft.com/office/officeart/2008/layout/LinedList"/>
    <dgm:cxn modelId="{8B64F621-7B22-4854-B5BE-216D14E8024A}" type="presParOf" srcId="{0533BAAA-4EA5-4DB1-9924-79CFB178751E}" destId="{47C76F2F-6957-4D5D-AB4A-E12BFEA59E60}" srcOrd="7" destOrd="0" presId="urn:microsoft.com/office/officeart/2008/layout/LinedList"/>
    <dgm:cxn modelId="{79837191-24DF-4B4C-843D-44B1D9D8D7B5}" type="presParOf" srcId="{47C76F2F-6957-4D5D-AB4A-E12BFEA59E60}" destId="{D215D124-2783-473B-A9B7-D7E6E60373EB}" srcOrd="0" destOrd="0" presId="urn:microsoft.com/office/officeart/2008/layout/LinedList"/>
    <dgm:cxn modelId="{6DA389CB-FF7C-4D51-88B2-E49F6DB2BE65}" type="presParOf" srcId="{47C76F2F-6957-4D5D-AB4A-E12BFEA59E60}" destId="{26AFDF22-D33D-4CB9-8E82-3231E2F8FE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2C86A-F14D-4AF9-B016-329FDE7F522C}">
      <dsp:nvSpPr>
        <dsp:cNvPr id="0" name=""/>
        <dsp:cNvSpPr/>
      </dsp:nvSpPr>
      <dsp:spPr>
        <a:xfrm>
          <a:off x="0" y="16692"/>
          <a:ext cx="10233800" cy="13913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 phenomenological approach was employed in this qualitative study. </a:t>
          </a:r>
        </a:p>
      </dsp:txBody>
      <dsp:txXfrm>
        <a:off x="67918" y="84610"/>
        <a:ext cx="10097964" cy="1255481"/>
      </dsp:txXfrm>
    </dsp:sp>
    <dsp:sp modelId="{DE3E9A39-7DF5-4C2F-BFFB-6E05F547D993}">
      <dsp:nvSpPr>
        <dsp:cNvPr id="0" name=""/>
        <dsp:cNvSpPr/>
      </dsp:nvSpPr>
      <dsp:spPr>
        <a:xfrm>
          <a:off x="0" y="1480010"/>
          <a:ext cx="10233800" cy="13913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This method allowed study investigators to explore nurses’ lived experiences using their own written descriptions and digital images. </a:t>
          </a:r>
          <a:r>
            <a:rPr lang="en-US" sz="1600" kern="1200" dirty="0"/>
            <a:t>(Creswell &amp; Poth, 2018; De Chesnay, 2015; Finlay, 2009)</a:t>
          </a:r>
        </a:p>
      </dsp:txBody>
      <dsp:txXfrm>
        <a:off x="67918" y="1547928"/>
        <a:ext cx="10097964" cy="1255481"/>
      </dsp:txXfrm>
    </dsp:sp>
    <dsp:sp modelId="{29AF734F-788A-4D7B-AE6E-83EA34B3A4DA}">
      <dsp:nvSpPr>
        <dsp:cNvPr id="0" name=""/>
        <dsp:cNvSpPr/>
      </dsp:nvSpPr>
      <dsp:spPr>
        <a:xfrm>
          <a:off x="0" y="2943327"/>
          <a:ext cx="10233800" cy="13913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Participants were asked to provide their stories using both methods along with demographic information to assist with characterization of participants.</a:t>
          </a:r>
        </a:p>
      </dsp:txBody>
      <dsp:txXfrm>
        <a:off x="67918" y="3011245"/>
        <a:ext cx="10097964" cy="1255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0AC05-24A9-41C3-8205-77FA5149434B}">
      <dsp:nvSpPr>
        <dsp:cNvPr id="0" name=""/>
        <dsp:cNvSpPr/>
      </dsp:nvSpPr>
      <dsp:spPr>
        <a:xfrm>
          <a:off x="0" y="96928"/>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Sample and Setting:</a:t>
          </a:r>
        </a:p>
      </dsp:txBody>
      <dsp:txXfrm>
        <a:off x="0" y="96928"/>
        <a:ext cx="3198062" cy="1918837"/>
      </dsp:txXfrm>
    </dsp:sp>
    <dsp:sp modelId="{F43CC828-9B98-4265-BCF0-70B206D350B9}">
      <dsp:nvSpPr>
        <dsp:cNvPr id="0" name=""/>
        <dsp:cNvSpPr/>
      </dsp:nvSpPr>
      <dsp:spPr>
        <a:xfrm>
          <a:off x="3517868" y="96928"/>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 purposive sampling strategy was used to recruit approximately 25 participants nationwide. </a:t>
          </a:r>
        </a:p>
      </dsp:txBody>
      <dsp:txXfrm>
        <a:off x="3517868" y="96928"/>
        <a:ext cx="3198062" cy="1918837"/>
      </dsp:txXfrm>
    </dsp:sp>
    <dsp:sp modelId="{88B807A5-7DC0-46D3-AAAD-D049A6F29553}">
      <dsp:nvSpPr>
        <dsp:cNvPr id="0" name=""/>
        <dsp:cNvSpPr/>
      </dsp:nvSpPr>
      <dsp:spPr>
        <a:xfrm>
          <a:off x="7035737" y="96928"/>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Study investigators used their personal networks (nursing colleagues, friends, and family) to recruit nurses to participate in this study via personal email, text messaging, social media accounts and the Sigma website. </a:t>
          </a:r>
        </a:p>
      </dsp:txBody>
      <dsp:txXfrm>
        <a:off x="7035737" y="96928"/>
        <a:ext cx="3198062" cy="1918837"/>
      </dsp:txXfrm>
    </dsp:sp>
    <dsp:sp modelId="{6C5AEF7E-965F-4D95-82EF-E08E6C4E3D0E}">
      <dsp:nvSpPr>
        <dsp:cNvPr id="0" name=""/>
        <dsp:cNvSpPr/>
      </dsp:nvSpPr>
      <dsp:spPr>
        <a:xfrm>
          <a:off x="0" y="2335572"/>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Using a snowball technique, study investigators asked participants to share the recruitment letter that contained a link to the COVID-19 Nursing Experience survey with their personal nursing network via email, text messaging and social media accounts. </a:t>
          </a:r>
        </a:p>
      </dsp:txBody>
      <dsp:txXfrm>
        <a:off x="0" y="2335572"/>
        <a:ext cx="3198062" cy="1918837"/>
      </dsp:txXfrm>
    </dsp:sp>
    <dsp:sp modelId="{BC76CFE2-E116-4545-9ACE-3E518B5139F7}">
      <dsp:nvSpPr>
        <dsp:cNvPr id="0" name=""/>
        <dsp:cNvSpPr/>
      </dsp:nvSpPr>
      <dsp:spPr>
        <a:xfrm>
          <a:off x="3517868" y="2335572"/>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These strategies allowed for a deliberate selection of participants from all specialty areas within the nursing profession as this research focused exclusively on the nursing experience. </a:t>
          </a:r>
        </a:p>
      </dsp:txBody>
      <dsp:txXfrm>
        <a:off x="3517868" y="2335572"/>
        <a:ext cx="3198062" cy="1918837"/>
      </dsp:txXfrm>
    </dsp:sp>
    <dsp:sp modelId="{9B1A2A73-57EF-48D7-BD1B-A4D0BAF87281}">
      <dsp:nvSpPr>
        <dsp:cNvPr id="0" name=""/>
        <dsp:cNvSpPr/>
      </dsp:nvSpPr>
      <dsp:spPr>
        <a:xfrm>
          <a:off x="7035737" y="2335572"/>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To meet inclusion criteria, participants had to be registered nurses, retired nurses, or new graduate nurses, with  all others were excluded from this study. </a:t>
          </a:r>
        </a:p>
      </dsp:txBody>
      <dsp:txXfrm>
        <a:off x="7035737" y="2335572"/>
        <a:ext cx="3198062" cy="1918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5ECA7-3560-401C-9861-D0DA467418D5}">
      <dsp:nvSpPr>
        <dsp:cNvPr id="0" name=""/>
        <dsp:cNvSpPr/>
      </dsp:nvSpPr>
      <dsp:spPr>
        <a:xfrm>
          <a:off x="0" y="143113"/>
          <a:ext cx="7529893" cy="8391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Data Collection occurred in the U.S. between late April to early June 2020, which was during the early phase of COVID-19. </a:t>
          </a:r>
        </a:p>
      </dsp:txBody>
      <dsp:txXfrm>
        <a:off x="40962" y="184075"/>
        <a:ext cx="7447969" cy="757185"/>
      </dsp:txXfrm>
    </dsp:sp>
    <dsp:sp modelId="{961E4CE5-EFFE-4E54-B2EB-E9B701F2B5F6}">
      <dsp:nvSpPr>
        <dsp:cNvPr id="0" name=""/>
        <dsp:cNvSpPr/>
      </dsp:nvSpPr>
      <dsp:spPr>
        <a:xfrm>
          <a:off x="0" y="1025422"/>
          <a:ext cx="7529893" cy="839109"/>
        </a:xfrm>
        <a:prstGeom prst="roundRect">
          <a:avLst/>
        </a:prstGeom>
        <a:gradFill rotWithShape="0">
          <a:gsLst>
            <a:gs pos="0">
              <a:schemeClr val="accent2">
                <a:hueOff val="-1022600"/>
                <a:satOff val="-1364"/>
                <a:lumOff val="-4078"/>
                <a:alphaOff val="0"/>
                <a:satMod val="103000"/>
                <a:lumMod val="102000"/>
                <a:tint val="94000"/>
              </a:schemeClr>
            </a:gs>
            <a:gs pos="50000">
              <a:schemeClr val="accent2">
                <a:hueOff val="-1022600"/>
                <a:satOff val="-1364"/>
                <a:lumOff val="-4078"/>
                <a:alphaOff val="0"/>
                <a:satMod val="110000"/>
                <a:lumMod val="100000"/>
                <a:shade val="100000"/>
              </a:schemeClr>
            </a:gs>
            <a:gs pos="100000">
              <a:schemeClr val="accent2">
                <a:hueOff val="-1022600"/>
                <a:satOff val="-1364"/>
                <a:lumOff val="-4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The COVID-19 RN experience survey was delivered via Qualtrics and consisted of 3 sections: demographics, written narratives, digital images and/or video of story. All submissions were anonymous with the survey taking approximately 30 mins – 1 hour to complete. </a:t>
          </a:r>
        </a:p>
      </dsp:txBody>
      <dsp:txXfrm>
        <a:off x="40962" y="1066384"/>
        <a:ext cx="7447969" cy="757185"/>
      </dsp:txXfrm>
    </dsp:sp>
    <dsp:sp modelId="{535F26E2-7C3E-425E-886B-2D6C8F7446F0}">
      <dsp:nvSpPr>
        <dsp:cNvPr id="0" name=""/>
        <dsp:cNvSpPr/>
      </dsp:nvSpPr>
      <dsp:spPr>
        <a:xfrm>
          <a:off x="0" y="1907732"/>
          <a:ext cx="7529893" cy="839109"/>
        </a:xfrm>
        <a:prstGeom prst="roundRect">
          <a:avLst/>
        </a:prstGeom>
        <a:gradFill rotWithShape="0">
          <a:gsLst>
            <a:gs pos="0">
              <a:schemeClr val="accent2">
                <a:hueOff val="-2045199"/>
                <a:satOff val="-2728"/>
                <a:lumOff val="-8157"/>
                <a:alphaOff val="0"/>
                <a:satMod val="103000"/>
                <a:lumMod val="102000"/>
                <a:tint val="94000"/>
              </a:schemeClr>
            </a:gs>
            <a:gs pos="50000">
              <a:schemeClr val="accent2">
                <a:hueOff val="-2045199"/>
                <a:satOff val="-2728"/>
                <a:lumOff val="-8157"/>
                <a:alphaOff val="0"/>
                <a:satMod val="110000"/>
                <a:lumMod val="100000"/>
                <a:shade val="100000"/>
              </a:schemeClr>
            </a:gs>
            <a:gs pos="100000">
              <a:schemeClr val="accent2">
                <a:hueOff val="-2045199"/>
                <a:satOff val="-2728"/>
                <a:lumOff val="-8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All study investigators used the 6-step process (Braun &amp; Clark, 2008) for thematic analysis to generate themes from the collected lived experience data. </a:t>
          </a:r>
        </a:p>
      </dsp:txBody>
      <dsp:txXfrm>
        <a:off x="40962" y="1948694"/>
        <a:ext cx="7447969" cy="757185"/>
      </dsp:txXfrm>
    </dsp:sp>
    <dsp:sp modelId="{514C7FD2-EC1B-4B12-9C0C-6DE01B79C75B}">
      <dsp:nvSpPr>
        <dsp:cNvPr id="0" name=""/>
        <dsp:cNvSpPr/>
      </dsp:nvSpPr>
      <dsp:spPr>
        <a:xfrm>
          <a:off x="0" y="2790041"/>
          <a:ext cx="7529893" cy="839109"/>
        </a:xfrm>
        <a:prstGeom prst="roundRect">
          <a:avLst/>
        </a:prstGeom>
        <a:gradFill rotWithShape="0">
          <a:gsLst>
            <a:gs pos="0">
              <a:schemeClr val="accent2">
                <a:hueOff val="-3067798"/>
                <a:satOff val="-4092"/>
                <a:lumOff val="-12235"/>
                <a:alphaOff val="0"/>
                <a:satMod val="103000"/>
                <a:lumMod val="102000"/>
                <a:tint val="94000"/>
              </a:schemeClr>
            </a:gs>
            <a:gs pos="50000">
              <a:schemeClr val="accent2">
                <a:hueOff val="-3067798"/>
                <a:satOff val="-4092"/>
                <a:lumOff val="-12235"/>
                <a:alphaOff val="0"/>
                <a:satMod val="110000"/>
                <a:lumMod val="100000"/>
                <a:shade val="100000"/>
              </a:schemeClr>
            </a:gs>
            <a:gs pos="100000">
              <a:schemeClr val="accent2">
                <a:hueOff val="-3067798"/>
                <a:satOff val="-4092"/>
                <a:lumOff val="-122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Study investigators met regularly for analysis sessions; trustworthiness of findings was assured due to similarities found among interpretations and bracketing was used to remove biases.</a:t>
          </a:r>
        </a:p>
      </dsp:txBody>
      <dsp:txXfrm>
        <a:off x="40962" y="2831003"/>
        <a:ext cx="7447969" cy="757185"/>
      </dsp:txXfrm>
    </dsp:sp>
    <dsp:sp modelId="{6B7C6429-AB20-4DF8-9EF0-A4D758C7813C}">
      <dsp:nvSpPr>
        <dsp:cNvPr id="0" name=""/>
        <dsp:cNvSpPr/>
      </dsp:nvSpPr>
      <dsp:spPr>
        <a:xfrm>
          <a:off x="0" y="3672350"/>
          <a:ext cx="7529893" cy="839109"/>
        </a:xfrm>
        <a:prstGeom prst="roundRect">
          <a:avLst/>
        </a:prstGeom>
        <a:gradFill rotWithShape="0">
          <a:gsLst>
            <a:gs pos="0">
              <a:schemeClr val="accent2">
                <a:hueOff val="-4090398"/>
                <a:satOff val="-5456"/>
                <a:lumOff val="-16314"/>
                <a:alphaOff val="0"/>
                <a:satMod val="103000"/>
                <a:lumMod val="102000"/>
                <a:tint val="94000"/>
              </a:schemeClr>
            </a:gs>
            <a:gs pos="50000">
              <a:schemeClr val="accent2">
                <a:hueOff val="-4090398"/>
                <a:satOff val="-5456"/>
                <a:lumOff val="-16314"/>
                <a:alphaOff val="0"/>
                <a:satMod val="110000"/>
                <a:lumMod val="100000"/>
                <a:shade val="100000"/>
              </a:schemeClr>
            </a:gs>
            <a:gs pos="100000">
              <a:schemeClr val="accent2">
                <a:hueOff val="-4090398"/>
                <a:satOff val="-5456"/>
                <a:lumOff val="-16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Quantitative data analysis was completed in Qualtrics and SPSS statistical software independently of the qualitative data analysis which was completed in MAXQDA2020™ software and Excel spreadsheets. </a:t>
          </a:r>
        </a:p>
      </dsp:txBody>
      <dsp:txXfrm>
        <a:off x="40962" y="3713312"/>
        <a:ext cx="7447969" cy="757185"/>
      </dsp:txXfrm>
    </dsp:sp>
    <dsp:sp modelId="{CD61E149-19A9-400A-9F8E-C12E6530CBC6}">
      <dsp:nvSpPr>
        <dsp:cNvPr id="0" name=""/>
        <dsp:cNvSpPr/>
      </dsp:nvSpPr>
      <dsp:spPr>
        <a:xfrm>
          <a:off x="0" y="4554660"/>
          <a:ext cx="7529893" cy="839109"/>
        </a:xfrm>
        <a:prstGeom prst="roundRect">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By combining these methods, study investigators were able to identify the essence of the nursing experience during the early phases of the COVID-19 pandemic. </a:t>
          </a:r>
          <a:r>
            <a:rPr lang="en-US" sz="1300" kern="1200" dirty="0"/>
            <a:t>(Creswell &amp; Poth, 2018; Marshal &amp; Rossman, 2016)</a:t>
          </a:r>
        </a:p>
      </dsp:txBody>
      <dsp:txXfrm>
        <a:off x="40962" y="4595622"/>
        <a:ext cx="7447969" cy="757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B668F-5B24-4984-9652-63B84657A517}">
      <dsp:nvSpPr>
        <dsp:cNvPr id="0" name=""/>
        <dsp:cNvSpPr/>
      </dsp:nvSpPr>
      <dsp:spPr>
        <a:xfrm>
          <a:off x="1606654" y="2899"/>
          <a:ext cx="3342721" cy="200563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Adoption of crisis care standards resulted in rapidly changing environment with little infrastructure support</a:t>
          </a:r>
        </a:p>
      </dsp:txBody>
      <dsp:txXfrm>
        <a:off x="1606654" y="2899"/>
        <a:ext cx="3342721" cy="2005632"/>
      </dsp:txXfrm>
    </dsp:sp>
    <dsp:sp modelId="{497128B9-74A1-45B4-8492-8EE7C71AC673}">
      <dsp:nvSpPr>
        <dsp:cNvPr id="0" name=""/>
        <dsp:cNvSpPr/>
      </dsp:nvSpPr>
      <dsp:spPr>
        <a:xfrm>
          <a:off x="5283648" y="2899"/>
          <a:ext cx="3342721" cy="2005632"/>
        </a:xfrm>
        <a:prstGeom prst="rect">
          <a:avLst/>
        </a:prstGeom>
        <a:gradFill rotWithShape="0">
          <a:gsLst>
            <a:gs pos="0">
              <a:schemeClr val="accent2">
                <a:hueOff val="-1704332"/>
                <a:satOff val="-2273"/>
                <a:lumOff val="-6797"/>
                <a:alphaOff val="0"/>
                <a:satMod val="103000"/>
                <a:lumMod val="102000"/>
                <a:tint val="94000"/>
              </a:schemeClr>
            </a:gs>
            <a:gs pos="50000">
              <a:schemeClr val="accent2">
                <a:hueOff val="-1704332"/>
                <a:satOff val="-2273"/>
                <a:lumOff val="-6797"/>
                <a:alphaOff val="0"/>
                <a:satMod val="110000"/>
                <a:lumMod val="100000"/>
                <a:shade val="100000"/>
              </a:schemeClr>
            </a:gs>
            <a:gs pos="100000">
              <a:schemeClr val="accent2">
                <a:hueOff val="-1704332"/>
                <a:satOff val="-2273"/>
                <a:lumOff val="-67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Nurses were affected by the ever-changing environment irrespective of age, experience, institution type or practice settings</a:t>
          </a:r>
        </a:p>
      </dsp:txBody>
      <dsp:txXfrm>
        <a:off x="5283648" y="2899"/>
        <a:ext cx="3342721" cy="2005632"/>
      </dsp:txXfrm>
    </dsp:sp>
    <dsp:sp modelId="{B9730471-4B1C-4987-8389-BF12CB9FF017}">
      <dsp:nvSpPr>
        <dsp:cNvPr id="0" name=""/>
        <dsp:cNvSpPr/>
      </dsp:nvSpPr>
      <dsp:spPr>
        <a:xfrm>
          <a:off x="1606654" y="2342805"/>
          <a:ext cx="3342721" cy="2005632"/>
        </a:xfrm>
        <a:prstGeom prst="rect">
          <a:avLst/>
        </a:prstGeom>
        <a:gradFill rotWithShape="0">
          <a:gsLst>
            <a:gs pos="0">
              <a:schemeClr val="accent2">
                <a:hueOff val="-3408665"/>
                <a:satOff val="-4547"/>
                <a:lumOff val="-13595"/>
                <a:alphaOff val="0"/>
                <a:satMod val="103000"/>
                <a:lumMod val="102000"/>
                <a:tint val="94000"/>
              </a:schemeClr>
            </a:gs>
            <a:gs pos="50000">
              <a:schemeClr val="accent2">
                <a:hueOff val="-3408665"/>
                <a:satOff val="-4547"/>
                <a:lumOff val="-13595"/>
                <a:alphaOff val="0"/>
                <a:satMod val="110000"/>
                <a:lumMod val="100000"/>
                <a:shade val="100000"/>
              </a:schemeClr>
            </a:gs>
            <a:gs pos="100000">
              <a:schemeClr val="accent2">
                <a:hueOff val="-3408665"/>
                <a:satOff val="-4547"/>
                <a:lumOff val="-135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Constant changes to practice and work environment led to emotional distress</a:t>
          </a:r>
        </a:p>
      </dsp:txBody>
      <dsp:txXfrm>
        <a:off x="1606654" y="2342805"/>
        <a:ext cx="3342721" cy="2005632"/>
      </dsp:txXfrm>
    </dsp:sp>
    <dsp:sp modelId="{01ADBE2E-F100-494D-B83D-E832F9873041}">
      <dsp:nvSpPr>
        <dsp:cNvPr id="0" name=""/>
        <dsp:cNvSpPr/>
      </dsp:nvSpPr>
      <dsp:spPr>
        <a:xfrm>
          <a:off x="5283648" y="2342805"/>
          <a:ext cx="3342721" cy="2005632"/>
        </a:xfrm>
        <a:prstGeom prst="rect">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Fear &amp; anxiety related to redeployment, lack of supplies, training, and overall unpreparedness to provide safe and effective care</a:t>
          </a:r>
        </a:p>
      </dsp:txBody>
      <dsp:txXfrm>
        <a:off x="5283648" y="2342805"/>
        <a:ext cx="3342721" cy="2005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6DC14-1A00-4AB5-A296-790318266E1C}">
      <dsp:nvSpPr>
        <dsp:cNvPr id="0" name=""/>
        <dsp:cNvSpPr/>
      </dsp:nvSpPr>
      <dsp:spPr>
        <a:xfrm>
          <a:off x="0" y="0"/>
          <a:ext cx="102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832B7-5AA6-4459-B597-693F81EED403}">
      <dsp:nvSpPr>
        <dsp:cNvPr id="0" name=""/>
        <dsp:cNvSpPr/>
      </dsp:nvSpPr>
      <dsp:spPr>
        <a:xfrm>
          <a:off x="0" y="0"/>
          <a:ext cx="102338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Cross-training nurses for redeployment to other settings should be considered to ensure patient safety and clinical competencies</a:t>
          </a:r>
        </a:p>
      </dsp:txBody>
      <dsp:txXfrm>
        <a:off x="0" y="0"/>
        <a:ext cx="10233800" cy="1087834"/>
      </dsp:txXfrm>
    </dsp:sp>
    <dsp:sp modelId="{9843CD36-BFFD-428D-B014-3B361AB78338}">
      <dsp:nvSpPr>
        <dsp:cNvPr id="0" name=""/>
        <dsp:cNvSpPr/>
      </dsp:nvSpPr>
      <dsp:spPr>
        <a:xfrm>
          <a:off x="0" y="1087834"/>
          <a:ext cx="102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7759D-4A19-4931-AC80-F76425FB4E49}">
      <dsp:nvSpPr>
        <dsp:cNvPr id="0" name=""/>
        <dsp:cNvSpPr/>
      </dsp:nvSpPr>
      <dsp:spPr>
        <a:xfrm>
          <a:off x="0" y="1087834"/>
          <a:ext cx="102338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Access to mental health serves now and post-pandemic is highly recommended due to the high emotional distress experienced by nurses during this pandemic</a:t>
          </a:r>
        </a:p>
      </dsp:txBody>
      <dsp:txXfrm>
        <a:off x="0" y="1087834"/>
        <a:ext cx="10233800" cy="1087834"/>
      </dsp:txXfrm>
    </dsp:sp>
    <dsp:sp modelId="{A13453D5-3A02-44B7-8478-264FFCEFE61D}">
      <dsp:nvSpPr>
        <dsp:cNvPr id="0" name=""/>
        <dsp:cNvSpPr/>
      </dsp:nvSpPr>
      <dsp:spPr>
        <a:xfrm>
          <a:off x="0" y="2175669"/>
          <a:ext cx="102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CE3A3-59F9-4C0B-95A6-EA9B1F5AF405}">
      <dsp:nvSpPr>
        <dsp:cNvPr id="0" name=""/>
        <dsp:cNvSpPr/>
      </dsp:nvSpPr>
      <dsp:spPr>
        <a:xfrm>
          <a:off x="0" y="2175669"/>
          <a:ext cx="102338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Acknowledgements - Special thanks to our study team members, Drs. Susan Birkhoff and Deborah Mandel. </a:t>
          </a:r>
        </a:p>
      </dsp:txBody>
      <dsp:txXfrm>
        <a:off x="0" y="2175669"/>
        <a:ext cx="10233800" cy="1087834"/>
      </dsp:txXfrm>
    </dsp:sp>
    <dsp:sp modelId="{4AD88E8C-D614-4A37-8605-D47F00D6D7B7}">
      <dsp:nvSpPr>
        <dsp:cNvPr id="0" name=""/>
        <dsp:cNvSpPr/>
      </dsp:nvSpPr>
      <dsp:spPr>
        <a:xfrm>
          <a:off x="0" y="3263503"/>
          <a:ext cx="102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5D124-2783-473B-A9B7-D7E6E60373EB}">
      <dsp:nvSpPr>
        <dsp:cNvPr id="0" name=""/>
        <dsp:cNvSpPr/>
      </dsp:nvSpPr>
      <dsp:spPr>
        <a:xfrm>
          <a:off x="0" y="3263503"/>
          <a:ext cx="102338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Final edits to the manuscript have been submitted in the </a:t>
          </a:r>
          <a:r>
            <a:rPr lang="en-US" sz="2400" i="1" kern="1200"/>
            <a:t>Journal for Nurses in Professional Development</a:t>
          </a:r>
          <a:r>
            <a:rPr lang="en-US" sz="2400" kern="1200"/>
            <a:t>.</a:t>
          </a:r>
        </a:p>
      </dsp:txBody>
      <dsp:txXfrm>
        <a:off x="0" y="3263503"/>
        <a:ext cx="10233800"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84478-D6CD-4AB2-9837-F5D676736D6D}"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473BF-8B2E-4BA8-9D54-04DBD47761AC}" type="slidenum">
              <a:rPr lang="en-US" smtClean="0"/>
              <a:t>‹#›</a:t>
            </a:fld>
            <a:endParaRPr lang="en-US"/>
          </a:p>
        </p:txBody>
      </p:sp>
    </p:spTree>
    <p:extLst>
      <p:ext uri="{BB962C8B-B14F-4D97-AF65-F5344CB8AC3E}">
        <p14:creationId xmlns:p14="http://schemas.microsoft.com/office/powerpoint/2010/main" val="253528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1</a:t>
            </a:fld>
            <a:endParaRPr lang="en-US"/>
          </a:p>
        </p:txBody>
      </p:sp>
    </p:spTree>
    <p:extLst>
      <p:ext uri="{BB962C8B-B14F-4D97-AF65-F5344CB8AC3E}">
        <p14:creationId xmlns:p14="http://schemas.microsoft.com/office/powerpoint/2010/main" val="345270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11</a:t>
            </a:fld>
            <a:endParaRPr lang="en-US"/>
          </a:p>
        </p:txBody>
      </p:sp>
    </p:spTree>
    <p:extLst>
      <p:ext uri="{BB962C8B-B14F-4D97-AF65-F5344CB8AC3E}">
        <p14:creationId xmlns:p14="http://schemas.microsoft.com/office/powerpoint/2010/main" val="167650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473BF-8B2E-4BA8-9D54-04DBD47761AC}" type="slidenum">
              <a:rPr lang="en-US" smtClean="0"/>
              <a:t>12</a:t>
            </a:fld>
            <a:endParaRPr lang="en-US"/>
          </a:p>
        </p:txBody>
      </p:sp>
    </p:spTree>
    <p:extLst>
      <p:ext uri="{BB962C8B-B14F-4D97-AF65-F5344CB8AC3E}">
        <p14:creationId xmlns:p14="http://schemas.microsoft.com/office/powerpoint/2010/main" val="282726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13</a:t>
            </a:fld>
            <a:endParaRPr lang="en-US"/>
          </a:p>
        </p:txBody>
      </p:sp>
    </p:spTree>
    <p:extLst>
      <p:ext uri="{BB962C8B-B14F-4D97-AF65-F5344CB8AC3E}">
        <p14:creationId xmlns:p14="http://schemas.microsoft.com/office/powerpoint/2010/main" val="54178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14</a:t>
            </a:fld>
            <a:endParaRPr lang="en-US"/>
          </a:p>
        </p:txBody>
      </p:sp>
    </p:spTree>
    <p:extLst>
      <p:ext uri="{BB962C8B-B14F-4D97-AF65-F5344CB8AC3E}">
        <p14:creationId xmlns:p14="http://schemas.microsoft.com/office/powerpoint/2010/main" val="2816929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473BF-8B2E-4BA8-9D54-04DBD47761AC}" type="slidenum">
              <a:rPr lang="en-US" smtClean="0"/>
              <a:t>15</a:t>
            </a:fld>
            <a:endParaRPr lang="en-US"/>
          </a:p>
        </p:txBody>
      </p:sp>
    </p:spTree>
    <p:extLst>
      <p:ext uri="{BB962C8B-B14F-4D97-AF65-F5344CB8AC3E}">
        <p14:creationId xmlns:p14="http://schemas.microsoft.com/office/powerpoint/2010/main" val="93838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2</a:t>
            </a:fld>
            <a:endParaRPr lang="en-US"/>
          </a:p>
        </p:txBody>
      </p:sp>
    </p:spTree>
    <p:extLst>
      <p:ext uri="{BB962C8B-B14F-4D97-AF65-F5344CB8AC3E}">
        <p14:creationId xmlns:p14="http://schemas.microsoft.com/office/powerpoint/2010/main" val="27994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3</a:t>
            </a:fld>
            <a:endParaRPr lang="en-US"/>
          </a:p>
        </p:txBody>
      </p:sp>
    </p:spTree>
    <p:extLst>
      <p:ext uri="{BB962C8B-B14F-4D97-AF65-F5344CB8AC3E}">
        <p14:creationId xmlns:p14="http://schemas.microsoft.com/office/powerpoint/2010/main" val="173418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4</a:t>
            </a:fld>
            <a:endParaRPr lang="en-US"/>
          </a:p>
        </p:txBody>
      </p:sp>
    </p:spTree>
    <p:extLst>
      <p:ext uri="{BB962C8B-B14F-4D97-AF65-F5344CB8AC3E}">
        <p14:creationId xmlns:p14="http://schemas.microsoft.com/office/powerpoint/2010/main" val="152514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5</a:t>
            </a:fld>
            <a:endParaRPr lang="en-US"/>
          </a:p>
        </p:txBody>
      </p:sp>
    </p:spTree>
    <p:extLst>
      <p:ext uri="{BB962C8B-B14F-4D97-AF65-F5344CB8AC3E}">
        <p14:creationId xmlns:p14="http://schemas.microsoft.com/office/powerpoint/2010/main" val="218987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6</a:t>
            </a:fld>
            <a:endParaRPr lang="en-US"/>
          </a:p>
        </p:txBody>
      </p:sp>
    </p:spTree>
    <p:extLst>
      <p:ext uri="{BB962C8B-B14F-4D97-AF65-F5344CB8AC3E}">
        <p14:creationId xmlns:p14="http://schemas.microsoft.com/office/powerpoint/2010/main" val="381955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7</a:t>
            </a:fld>
            <a:endParaRPr lang="en-US"/>
          </a:p>
        </p:txBody>
      </p:sp>
    </p:spTree>
    <p:extLst>
      <p:ext uri="{BB962C8B-B14F-4D97-AF65-F5344CB8AC3E}">
        <p14:creationId xmlns:p14="http://schemas.microsoft.com/office/powerpoint/2010/main" val="343139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8</a:t>
            </a:fld>
            <a:endParaRPr lang="en-US"/>
          </a:p>
        </p:txBody>
      </p:sp>
    </p:spTree>
    <p:extLst>
      <p:ext uri="{BB962C8B-B14F-4D97-AF65-F5344CB8AC3E}">
        <p14:creationId xmlns:p14="http://schemas.microsoft.com/office/powerpoint/2010/main" val="179150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473BF-8B2E-4BA8-9D54-04DBD47761AC}" type="slidenum">
              <a:rPr lang="en-US" smtClean="0"/>
              <a:t>9</a:t>
            </a:fld>
            <a:endParaRPr lang="en-US"/>
          </a:p>
        </p:txBody>
      </p:sp>
    </p:spTree>
    <p:extLst>
      <p:ext uri="{BB962C8B-B14F-4D97-AF65-F5344CB8AC3E}">
        <p14:creationId xmlns:p14="http://schemas.microsoft.com/office/powerpoint/2010/main" val="225015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8DDBA86-BDF7-4B5A-9BEF-78DABBBC6C21}"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87217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DBA86-BDF7-4B5A-9BEF-78DABBBC6C2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88869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DBA86-BDF7-4B5A-9BEF-78DABBBC6C2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78235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DBA86-BDF7-4B5A-9BEF-78DABBBC6C2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4803E-616E-45D9-AD44-25BCB9DACA12}"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657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DBA86-BDF7-4B5A-9BEF-78DABBBC6C2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4138587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8DDBA86-BDF7-4B5A-9BEF-78DABBBC6C21}"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255258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8DDBA86-BDF7-4B5A-9BEF-78DABBBC6C21}"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3225752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DBA86-BDF7-4B5A-9BEF-78DABBBC6C2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209738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DBA86-BDF7-4B5A-9BEF-78DABBBC6C2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110206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DBA86-BDF7-4B5A-9BEF-78DABBBC6C2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102055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DBA86-BDF7-4B5A-9BEF-78DABBBC6C2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219865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DBA86-BDF7-4B5A-9BEF-78DABBBC6C2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367946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DBA86-BDF7-4B5A-9BEF-78DABBBC6C21}"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390945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DBA86-BDF7-4B5A-9BEF-78DABBBC6C21}"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275327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DBA86-BDF7-4B5A-9BEF-78DABBBC6C21}"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6686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DBA86-BDF7-4B5A-9BEF-78DABBBC6C2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386781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DBA86-BDF7-4B5A-9BEF-78DABBBC6C2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4803E-616E-45D9-AD44-25BCB9DACA12}" type="slidenum">
              <a:rPr lang="en-US" smtClean="0"/>
              <a:t>‹#›</a:t>
            </a:fld>
            <a:endParaRPr lang="en-US"/>
          </a:p>
        </p:txBody>
      </p:sp>
    </p:spTree>
    <p:extLst>
      <p:ext uri="{BB962C8B-B14F-4D97-AF65-F5344CB8AC3E}">
        <p14:creationId xmlns:p14="http://schemas.microsoft.com/office/powerpoint/2010/main" val="109992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8DDBA86-BDF7-4B5A-9BEF-78DABBBC6C21}" type="datetimeFigureOut">
              <a:rPr lang="en-US" smtClean="0"/>
              <a:t>4/22/2021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644803E-616E-45D9-AD44-25BCB9DACA12}" type="slidenum">
              <a:rPr lang="en-US" smtClean="0"/>
              <a:t>‹#›</a:t>
            </a:fld>
            <a:endParaRPr lang="en-US"/>
          </a:p>
        </p:txBody>
      </p:sp>
    </p:spTree>
    <p:extLst>
      <p:ext uri="{BB962C8B-B14F-4D97-AF65-F5344CB8AC3E}">
        <p14:creationId xmlns:p14="http://schemas.microsoft.com/office/powerpoint/2010/main" val="385869270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5ABA-5966-40BA-8688-DF8CC78B6819}"/>
              </a:ext>
            </a:extLst>
          </p:cNvPr>
          <p:cNvSpPr>
            <a:spLocks noGrp="1"/>
          </p:cNvSpPr>
          <p:nvPr>
            <p:ph type="ctrTitle"/>
          </p:nvPr>
        </p:nvSpPr>
        <p:spPr>
          <a:xfrm>
            <a:off x="71504" y="2173444"/>
            <a:ext cx="6831100" cy="2511111"/>
          </a:xfrm>
        </p:spPr>
        <p:txBody>
          <a:bodyPr>
            <a:normAutofit/>
          </a:bodyPr>
          <a:lstStyle/>
          <a:p>
            <a:r>
              <a:rPr lang="en-US" sz="3600" dirty="0"/>
              <a:t>The Ever-changing Work Environment  </a:t>
            </a:r>
            <a:br>
              <a:rPr lang="en-US" sz="3600" dirty="0"/>
            </a:br>
            <a:r>
              <a:rPr lang="en-US" sz="3600" dirty="0"/>
              <a:t>During COVID-19: Nurses’ Experiences </a:t>
            </a:r>
            <a:br>
              <a:rPr lang="en-US" sz="3600" dirty="0"/>
            </a:br>
            <a:r>
              <a:rPr lang="en-US" sz="3600" dirty="0"/>
              <a:t>During The Early Phase</a:t>
            </a:r>
          </a:p>
        </p:txBody>
      </p:sp>
      <p:sp>
        <p:nvSpPr>
          <p:cNvPr id="3" name="Subtitle 2">
            <a:extLst>
              <a:ext uri="{FF2B5EF4-FFF2-40B4-BE49-F238E27FC236}">
                <a16:creationId xmlns:a16="http://schemas.microsoft.com/office/drawing/2014/main" id="{1AEDEBC2-CE8E-43D6-93A5-23F18449E328}"/>
              </a:ext>
            </a:extLst>
          </p:cNvPr>
          <p:cNvSpPr>
            <a:spLocks noGrp="1"/>
          </p:cNvSpPr>
          <p:nvPr>
            <p:ph type="subTitle" idx="1"/>
          </p:nvPr>
        </p:nvSpPr>
        <p:spPr>
          <a:xfrm>
            <a:off x="652940" y="4504267"/>
            <a:ext cx="6350241" cy="1407366"/>
          </a:xfrm>
        </p:spPr>
        <p:txBody>
          <a:bodyPr>
            <a:normAutofit/>
          </a:bodyPr>
          <a:lstStyle/>
          <a:p>
            <a:r>
              <a:rPr lang="en-US" sz="2500" dirty="0">
                <a:solidFill>
                  <a:schemeClr val="tx2">
                    <a:lumMod val="75000"/>
                  </a:schemeClr>
                </a:solidFill>
              </a:rPr>
              <a:t>Julie McCulloh Nair PhD, RN, APHN-BC, CCRE</a:t>
            </a:r>
          </a:p>
          <a:p>
            <a:r>
              <a:rPr lang="en-US" sz="2500" dirty="0">
                <a:solidFill>
                  <a:schemeClr val="tx2">
                    <a:lumMod val="75000"/>
                  </a:schemeClr>
                </a:solidFill>
              </a:rPr>
              <a:t>Amanda Thomas BSN, RN</a:t>
            </a:r>
          </a:p>
          <a:p>
            <a:pPr algn="ctr"/>
            <a:endParaRPr lang="en-US" sz="900" dirty="0">
              <a:solidFill>
                <a:schemeClr val="tx2">
                  <a:lumMod val="75000"/>
                </a:schemeClr>
              </a:solidFill>
            </a:endParaRPr>
          </a:p>
        </p:txBody>
      </p:sp>
      <p:sp>
        <p:nvSpPr>
          <p:cNvPr id="9" name="Title 1">
            <a:extLst>
              <a:ext uri="{FF2B5EF4-FFF2-40B4-BE49-F238E27FC236}">
                <a16:creationId xmlns:a16="http://schemas.microsoft.com/office/drawing/2014/main" id="{F277FA25-B6B8-44CA-B095-1BC1FD600997}"/>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7678" y="2627791"/>
            <a:ext cx="6235148" cy="3592034"/>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endParaRPr lang="en-US" dirty="0">
              <a:effectLst>
                <a:outerShdw blurRad="469900" dist="342900" dir="5400000" sy="-20000" rotWithShape="0">
                  <a:schemeClr val="bg1"/>
                </a:outerShdw>
              </a:effectLst>
            </a:endParaRPr>
          </a:p>
        </p:txBody>
      </p:sp>
      <p:sp>
        <p:nvSpPr>
          <p:cNvPr id="11" name="Rounded Rectangle 18">
            <a:extLst>
              <a:ext uri="{FF2B5EF4-FFF2-40B4-BE49-F238E27FC236}">
                <a16:creationId xmlns:a16="http://schemas.microsoft.com/office/drawing/2014/main" id="{F160911A-F75F-4376-B588-A5D201AE4C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5700" y="1340663"/>
            <a:ext cx="4023360" cy="402336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F526BB-EDED-49F5-B701-AC9DA2B242C1}"/>
              </a:ext>
            </a:extLst>
          </p:cNvPr>
          <p:cNvPicPr>
            <a:picLocks noChangeAspect="1"/>
          </p:cNvPicPr>
          <p:nvPr/>
        </p:nvPicPr>
        <p:blipFill rotWithShape="1">
          <a:blip r:embed="rId4"/>
          <a:srcRect l="22790" r="20420" b="1"/>
          <a:stretch/>
        </p:blipFill>
        <p:spPr>
          <a:xfrm>
            <a:off x="7819472" y="1660703"/>
            <a:ext cx="3415817" cy="3383281"/>
          </a:xfrm>
          <a:prstGeom prst="rect">
            <a:avLst/>
          </a:prstGeom>
        </p:spPr>
      </p:pic>
    </p:spTree>
    <p:extLst>
      <p:ext uri="{BB962C8B-B14F-4D97-AF65-F5344CB8AC3E}">
        <p14:creationId xmlns:p14="http://schemas.microsoft.com/office/powerpoint/2010/main" val="272465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AB48-4C2A-4916-8C2D-CBD33AE10D8A}"/>
              </a:ext>
            </a:extLst>
          </p:cNvPr>
          <p:cNvSpPr>
            <a:spLocks noGrp="1"/>
          </p:cNvSpPr>
          <p:nvPr>
            <p:ph type="title"/>
          </p:nvPr>
        </p:nvSpPr>
        <p:spPr/>
        <p:txBody>
          <a:bodyPr/>
          <a:lstStyle/>
          <a:p>
            <a:r>
              <a:rPr lang="en-US" dirty="0"/>
              <a:t>Qualitative Excerpts</a:t>
            </a:r>
          </a:p>
        </p:txBody>
      </p:sp>
      <p:sp>
        <p:nvSpPr>
          <p:cNvPr id="4" name="Rectangle 3"/>
          <p:cNvSpPr/>
          <p:nvPr/>
        </p:nvSpPr>
        <p:spPr>
          <a:xfrm>
            <a:off x="1264792" y="1690688"/>
            <a:ext cx="10471571" cy="78322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5" name="Rectangle 4"/>
          <p:cNvSpPr/>
          <p:nvPr/>
        </p:nvSpPr>
        <p:spPr>
          <a:xfrm>
            <a:off x="1365162" y="1690688"/>
            <a:ext cx="10200066" cy="783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r>
              <a:rPr lang="en-US" sz="2000" i="1" dirty="0"/>
              <a:t>“With every day came a new update. What we were being told to do just the day before wasn’t evidence-based practice any longer.”</a:t>
            </a:r>
            <a:endParaRPr lang="en-US" sz="2000" dirty="0"/>
          </a:p>
        </p:txBody>
      </p:sp>
      <p:sp>
        <p:nvSpPr>
          <p:cNvPr id="24" name="Rectangle 23"/>
          <p:cNvSpPr/>
          <p:nvPr/>
        </p:nvSpPr>
        <p:spPr>
          <a:xfrm>
            <a:off x="1264792" y="2612218"/>
            <a:ext cx="10471571" cy="78322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5" name="Rectangle 24"/>
          <p:cNvSpPr/>
          <p:nvPr/>
        </p:nvSpPr>
        <p:spPr>
          <a:xfrm>
            <a:off x="1365162" y="2612218"/>
            <a:ext cx="10200066" cy="783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r>
              <a:rPr lang="en-US" sz="2000" i="1" dirty="0"/>
              <a:t>“Within weeks, my floor was completely transitioned from a cardiac step-down to a COVID-19 unit. I had to forget everything I spent the last 6 months learning.”</a:t>
            </a:r>
            <a:endParaRPr lang="en-US" sz="2000" dirty="0"/>
          </a:p>
        </p:txBody>
      </p:sp>
      <p:sp>
        <p:nvSpPr>
          <p:cNvPr id="26" name="Rectangle 25"/>
          <p:cNvSpPr/>
          <p:nvPr/>
        </p:nvSpPr>
        <p:spPr>
          <a:xfrm>
            <a:off x="1264792" y="3553758"/>
            <a:ext cx="10471571" cy="9029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7" name="Rectangle 26"/>
          <p:cNvSpPr/>
          <p:nvPr/>
        </p:nvSpPr>
        <p:spPr>
          <a:xfrm>
            <a:off x="1365162" y="3553758"/>
            <a:ext cx="10200066" cy="902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r>
              <a:rPr lang="en-US" sz="2000" i="1" dirty="0"/>
              <a:t>“All PPE supplies were removed from our supply rooms and are now stored in a central location under lock and key … We are given one surgical and 1 n95 mask per week and</a:t>
            </a:r>
            <a:r>
              <a:rPr lang="en-US" sz="2000" dirty="0"/>
              <a:t> </a:t>
            </a:r>
            <a:r>
              <a:rPr lang="en-US" sz="2000" i="1" dirty="0"/>
              <a:t>have to make them last.”</a:t>
            </a:r>
          </a:p>
        </p:txBody>
      </p:sp>
      <p:sp>
        <p:nvSpPr>
          <p:cNvPr id="28" name="Rectangle 27"/>
          <p:cNvSpPr/>
          <p:nvPr/>
        </p:nvSpPr>
        <p:spPr>
          <a:xfrm>
            <a:off x="1264792" y="4611211"/>
            <a:ext cx="10471571" cy="10150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9" name="Rectangle 28"/>
          <p:cNvSpPr/>
          <p:nvPr/>
        </p:nvSpPr>
        <p:spPr>
          <a:xfrm>
            <a:off x="1365162" y="4611211"/>
            <a:ext cx="10200066" cy="1015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r>
              <a:rPr lang="en-US" sz="2000" i="1" dirty="0"/>
              <a:t>“We have lived in a constant state of panic that we’ll bring this home to our families and loved ones. We were basically told to throw out all we have learned about infection control and proper PPE and wing it.”</a:t>
            </a:r>
            <a:endParaRPr lang="en-US" sz="2000" dirty="0"/>
          </a:p>
        </p:txBody>
      </p:sp>
      <p:sp>
        <p:nvSpPr>
          <p:cNvPr id="30" name="Rectangle 29"/>
          <p:cNvSpPr/>
          <p:nvPr/>
        </p:nvSpPr>
        <p:spPr>
          <a:xfrm>
            <a:off x="1264792" y="5780802"/>
            <a:ext cx="10471571" cy="58092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31" name="Rectangle 30"/>
          <p:cNvSpPr/>
          <p:nvPr/>
        </p:nvSpPr>
        <p:spPr>
          <a:xfrm>
            <a:off x="1365162" y="5780802"/>
            <a:ext cx="10200066" cy="580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r>
              <a:rPr lang="en-US" sz="2000" i="1" dirty="0"/>
              <a:t>“I feel trapped, and I feel like I’m suffocating with no way out or no end on sight.”</a:t>
            </a:r>
          </a:p>
        </p:txBody>
      </p:sp>
    </p:spTree>
    <p:extLst>
      <p:ext uri="{BB962C8B-B14F-4D97-AF65-F5344CB8AC3E}">
        <p14:creationId xmlns:p14="http://schemas.microsoft.com/office/powerpoint/2010/main" val="181323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700E-CF02-4A58-A5F8-5146F69EA28B}"/>
              </a:ext>
            </a:extLst>
          </p:cNvPr>
          <p:cNvSpPr>
            <a:spLocks noGrp="1"/>
          </p:cNvSpPr>
          <p:nvPr>
            <p:ph type="title"/>
          </p:nvPr>
        </p:nvSpPr>
        <p:spPr>
          <a:xfrm>
            <a:off x="838200" y="365125"/>
            <a:ext cx="10515600" cy="1325563"/>
          </a:xfrm>
        </p:spPr>
        <p:txBody>
          <a:bodyPr>
            <a:normAutofit/>
          </a:bodyPr>
          <a:lstStyle/>
          <a:p>
            <a:r>
              <a:rPr lang="en-US">
                <a:solidFill>
                  <a:schemeClr val="tx1"/>
                </a:solidFill>
              </a:rPr>
              <a:t>Discussion</a:t>
            </a:r>
          </a:p>
        </p:txBody>
      </p:sp>
      <p:graphicFrame>
        <p:nvGraphicFramePr>
          <p:cNvPr id="5" name="Content Placeholder 2">
            <a:extLst>
              <a:ext uri="{FF2B5EF4-FFF2-40B4-BE49-F238E27FC236}">
                <a16:creationId xmlns:a16="http://schemas.microsoft.com/office/drawing/2014/main" id="{BAB9AEC3-4FAA-4F48-A448-8691122056FD}"/>
              </a:ext>
            </a:extLst>
          </p:cNvPr>
          <p:cNvGraphicFramePr>
            <a:graphicFrameLocks noGrp="1"/>
          </p:cNvGraphicFramePr>
          <p:nvPr>
            <p:ph idx="1"/>
            <p:extLst>
              <p:ext uri="{D42A27DB-BD31-4B8C-83A1-F6EECF244321}">
                <p14:modId xmlns:p14="http://schemas.microsoft.com/office/powerpoint/2010/main" val="452248179"/>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719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7735" y="1468192"/>
            <a:ext cx="10702344" cy="502468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F441EA8-CFC5-4E63-82B6-7BA91C3DED4C}"/>
              </a:ext>
            </a:extLst>
          </p:cNvPr>
          <p:cNvSpPr>
            <a:spLocks noGrp="1"/>
          </p:cNvSpPr>
          <p:nvPr>
            <p:ph type="title"/>
          </p:nvPr>
        </p:nvSpPr>
        <p:spPr/>
        <p:txBody>
          <a:bodyPr/>
          <a:lstStyle/>
          <a:p>
            <a:r>
              <a:rPr lang="en-US" dirty="0"/>
              <a:t>Conclusion</a:t>
            </a:r>
          </a:p>
        </p:txBody>
      </p:sp>
      <p:sp>
        <p:nvSpPr>
          <p:cNvPr id="13" name="Content Placeholder 12"/>
          <p:cNvSpPr>
            <a:spLocks noGrp="1"/>
          </p:cNvSpPr>
          <p:nvPr>
            <p:ph sz="half" idx="1"/>
          </p:nvPr>
        </p:nvSpPr>
        <p:spPr>
          <a:xfrm>
            <a:off x="1120000" y="1690688"/>
            <a:ext cx="6069764" cy="4681977"/>
          </a:xfrm>
        </p:spPr>
        <p:txBody>
          <a:bodyPr>
            <a:normAutofit/>
          </a:bodyPr>
          <a:lstStyle/>
          <a:p>
            <a:pPr>
              <a:spcAft>
                <a:spcPts val="1000"/>
              </a:spcAft>
            </a:pPr>
            <a:r>
              <a:rPr lang="en-US" sz="2400" dirty="0">
                <a:solidFill>
                  <a:schemeClr val="lt1"/>
                </a:solidFill>
              </a:rPr>
              <a:t>COVID-19 was unprecedented in its global reach and spread, and impacted nurses in all settings and specialty areas</a:t>
            </a:r>
          </a:p>
          <a:p>
            <a:pPr>
              <a:spcAft>
                <a:spcPts val="1000"/>
              </a:spcAft>
            </a:pPr>
            <a:r>
              <a:rPr lang="en-US" sz="2400" dirty="0">
                <a:solidFill>
                  <a:schemeClr val="lt1"/>
                </a:solidFill>
              </a:rPr>
              <a:t>Adoption of crisis care standards caused significant and frequent changes to the work environment</a:t>
            </a:r>
          </a:p>
          <a:p>
            <a:pPr>
              <a:spcAft>
                <a:spcPts val="1000"/>
              </a:spcAft>
            </a:pPr>
            <a:r>
              <a:rPr lang="en-US" sz="2400" dirty="0">
                <a:solidFill>
                  <a:schemeClr val="lt1"/>
                </a:solidFill>
              </a:rPr>
              <a:t>First-hand accounts illuminated the many gaps in public health emergency preparedness and response that require additional education, training and policy development.</a:t>
            </a:r>
          </a:p>
          <a:p>
            <a:endParaRPr lang="en-US" dirty="0"/>
          </a:p>
        </p:txBody>
      </p:sp>
      <p:pic>
        <p:nvPicPr>
          <p:cNvPr id="14" name="Content Placeholder 13"/>
          <p:cNvPicPr>
            <a:picLocks noGrp="1"/>
          </p:cNvPicPr>
          <p:nvPr>
            <p:ph sz="half" idx="2"/>
          </p:nvPr>
        </p:nvPicPr>
        <p:blipFill rotWithShape="1">
          <a:blip r:embed="rId3"/>
          <a:srcRect l="29212" t="52213" r="43082" b="19814"/>
          <a:stretch/>
        </p:blipFill>
        <p:spPr bwMode="auto">
          <a:xfrm>
            <a:off x="7471564" y="1690688"/>
            <a:ext cx="4164036" cy="45297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509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8719-E4E6-43FF-83AB-6EF4C9C28081}"/>
              </a:ext>
            </a:extLst>
          </p:cNvPr>
          <p:cNvSpPr>
            <a:spLocks noGrp="1"/>
          </p:cNvSpPr>
          <p:nvPr>
            <p:ph type="title"/>
          </p:nvPr>
        </p:nvSpPr>
        <p:spPr/>
        <p:txBody>
          <a:bodyPr/>
          <a:lstStyle/>
          <a:p>
            <a:r>
              <a:rPr lang="en-US"/>
              <a:t>Conclusion</a:t>
            </a:r>
            <a:endParaRPr lang="en-US" dirty="0"/>
          </a:p>
        </p:txBody>
      </p:sp>
      <p:graphicFrame>
        <p:nvGraphicFramePr>
          <p:cNvPr id="5" name="Content Placeholder 2">
            <a:extLst>
              <a:ext uri="{FF2B5EF4-FFF2-40B4-BE49-F238E27FC236}">
                <a16:creationId xmlns:a16="http://schemas.microsoft.com/office/drawing/2014/main" id="{2EFAB812-DB67-44C9-897D-BCF18BCB6A15}"/>
              </a:ext>
            </a:extLst>
          </p:cNvPr>
          <p:cNvGraphicFramePr>
            <a:graphicFrameLocks noGrp="1"/>
          </p:cNvGraphicFramePr>
          <p:nvPr>
            <p:ph idx="1"/>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36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F4768-81F4-45F9-B279-CC461116926B}"/>
              </a:ext>
            </a:extLst>
          </p:cNvPr>
          <p:cNvSpPr>
            <a:spLocks noGrp="1"/>
          </p:cNvSpPr>
          <p:nvPr>
            <p:ph type="title"/>
          </p:nvPr>
        </p:nvSpPr>
        <p:spPr>
          <a:xfrm>
            <a:off x="838199" y="1015320"/>
            <a:ext cx="3603169" cy="4827361"/>
          </a:xfrm>
        </p:spPr>
        <p:txBody>
          <a:bodyPr anchor="ctr">
            <a:normAutofit/>
          </a:bodyPr>
          <a:lstStyle/>
          <a:p>
            <a:r>
              <a:rPr lang="en-US" sz="4400">
                <a:solidFill>
                  <a:srgbClr val="F2F2F2"/>
                </a:solidFill>
              </a:rPr>
              <a:t>Future Research</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9721F8-91BB-4926-AB3D-36B2092E55A1}"/>
              </a:ext>
            </a:extLst>
          </p:cNvPr>
          <p:cNvSpPr>
            <a:spLocks noGrp="1"/>
          </p:cNvSpPr>
          <p:nvPr>
            <p:ph idx="1"/>
          </p:nvPr>
        </p:nvSpPr>
        <p:spPr>
          <a:xfrm>
            <a:off x="5279571" y="1015320"/>
            <a:ext cx="5540830" cy="4827361"/>
          </a:xfrm>
          <a:noFill/>
        </p:spPr>
        <p:txBody>
          <a:bodyPr anchor="ctr">
            <a:normAutofit/>
          </a:bodyPr>
          <a:lstStyle/>
          <a:p>
            <a:r>
              <a:rPr lang="en-US" sz="2200" dirty="0">
                <a:solidFill>
                  <a:schemeClr val="tx1">
                    <a:lumMod val="85000"/>
                    <a:lumOff val="15000"/>
                  </a:schemeClr>
                </a:solidFill>
              </a:rPr>
              <a:t>Focus is needed on nursing workforce development and preparedness to respond to public health emergencies, in addition to nurses’ mental health outcomes</a:t>
            </a:r>
          </a:p>
          <a:p>
            <a:endParaRPr lang="en-US" sz="2200" dirty="0">
              <a:solidFill>
                <a:schemeClr val="tx1">
                  <a:lumMod val="85000"/>
                  <a:lumOff val="15000"/>
                </a:schemeClr>
              </a:solidFill>
            </a:endParaRPr>
          </a:p>
          <a:p>
            <a:r>
              <a:rPr lang="en-US" sz="2200" dirty="0">
                <a:solidFill>
                  <a:schemeClr val="tx1">
                    <a:lumMod val="85000"/>
                    <a:lumOff val="15000"/>
                  </a:schemeClr>
                </a:solidFill>
              </a:rPr>
              <a:t>Future studies should capture the nursing experience during different phases of the pandemic, to enable comparative analyses</a:t>
            </a:r>
          </a:p>
          <a:p>
            <a:endParaRPr lang="en-US" sz="1800" dirty="0">
              <a:solidFill>
                <a:schemeClr val="tx1">
                  <a:lumMod val="85000"/>
                  <a:lumOff val="15000"/>
                </a:schemeClr>
              </a:solidFill>
            </a:endParaRPr>
          </a:p>
        </p:txBody>
      </p:sp>
    </p:spTree>
    <p:extLst>
      <p:ext uri="{BB962C8B-B14F-4D97-AF65-F5344CB8AC3E}">
        <p14:creationId xmlns:p14="http://schemas.microsoft.com/office/powerpoint/2010/main" val="268864480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E433-0460-4C2E-98EB-3D7985444B52}"/>
              </a:ext>
            </a:extLst>
          </p:cNvPr>
          <p:cNvSpPr>
            <a:spLocks noGrp="1"/>
          </p:cNvSpPr>
          <p:nvPr>
            <p:ph type="title"/>
          </p:nvPr>
        </p:nvSpPr>
        <p:spPr>
          <a:xfrm>
            <a:off x="838200" y="365125"/>
            <a:ext cx="10515600" cy="901815"/>
          </a:xfrm>
        </p:spPr>
        <p:txBody>
          <a:bodyPr>
            <a:normAutofit/>
          </a:bodyPr>
          <a:lstStyle/>
          <a:p>
            <a:r>
              <a:rPr lang="en-US" sz="4400" dirty="0"/>
              <a:t>References</a:t>
            </a:r>
          </a:p>
        </p:txBody>
      </p:sp>
      <p:sp>
        <p:nvSpPr>
          <p:cNvPr id="3" name="Content Placeholder 2">
            <a:extLst>
              <a:ext uri="{FF2B5EF4-FFF2-40B4-BE49-F238E27FC236}">
                <a16:creationId xmlns:a16="http://schemas.microsoft.com/office/drawing/2014/main" id="{B23D0A52-CA31-4116-830F-D6247682C26F}"/>
              </a:ext>
            </a:extLst>
          </p:cNvPr>
          <p:cNvSpPr>
            <a:spLocks noGrp="1"/>
          </p:cNvSpPr>
          <p:nvPr>
            <p:ph idx="1"/>
          </p:nvPr>
        </p:nvSpPr>
        <p:spPr>
          <a:xfrm>
            <a:off x="838200" y="1266940"/>
            <a:ext cx="10773578" cy="5221995"/>
          </a:xfrm>
        </p:spPr>
        <p:txBody>
          <a:bodyPr>
            <a:noAutofit/>
          </a:bodyPr>
          <a:lstStyle/>
          <a:p>
            <a:pPr marL="461963" indent="-461963">
              <a:spcBef>
                <a:spcPts val="0"/>
              </a:spcBef>
              <a:spcAft>
                <a:spcPts val="1200"/>
              </a:spcAft>
              <a:buNone/>
            </a:pPr>
            <a:r>
              <a:rPr lang="en-US" sz="1600" dirty="0"/>
              <a:t>American Nurses Association (ANA) (</a:t>
            </a:r>
            <a:r>
              <a:rPr lang="en-US" sz="1600" dirty="0" err="1"/>
              <a:t>n.d.</a:t>
            </a:r>
            <a:r>
              <a:rPr lang="en-US" sz="1600" dirty="0"/>
              <a:t>). Provision 5: Self-care &amp; COVID-19. https://www.nursingworld.org/~4a1fea/globalassets/covid19/provision-5_-self-care--covid19-final.pdf</a:t>
            </a:r>
          </a:p>
          <a:p>
            <a:pPr marL="461963" indent="-461963">
              <a:spcBef>
                <a:spcPts val="0"/>
              </a:spcBef>
              <a:spcAft>
                <a:spcPts val="1200"/>
              </a:spcAft>
              <a:buNone/>
            </a:pPr>
            <a:r>
              <a:rPr lang="en-US" sz="1600" dirty="0"/>
              <a:t>American Nurses Association (ANA) (2020, September). COVID-19: Evidence as the basis of decisions. https://www.nursingworld.org/~4a5b08/globalassets/covid19/covid-19_-evidence-as-the-basis-of-decisions-final_sm.pdf</a:t>
            </a:r>
          </a:p>
          <a:p>
            <a:pPr marL="461963" indent="-461963">
              <a:spcBef>
                <a:spcPts val="0"/>
              </a:spcBef>
              <a:spcAft>
                <a:spcPts val="1200"/>
              </a:spcAft>
              <a:buNone/>
            </a:pPr>
            <a:r>
              <a:rPr lang="en-US" sz="1600" dirty="0"/>
              <a:t>Brand, R. (2016, May, 1) 408 . Charting nursing’s future: Reports that can inform policy and practice. Robert Wood Johnson Foundation. https://www.rwjf.org/content/dam/farm/reports/issue_briefs/2016/rwjf429036</a:t>
            </a:r>
          </a:p>
          <a:p>
            <a:pPr marL="461963" indent="-461963">
              <a:spcBef>
                <a:spcPts val="0"/>
              </a:spcBef>
              <a:spcAft>
                <a:spcPts val="1200"/>
              </a:spcAft>
              <a:buNone/>
            </a:pPr>
            <a:r>
              <a:rPr lang="en-US" sz="1600" dirty="0"/>
              <a:t>Creswell, J. &amp; Poth, C. (201 431 8). Qualitative inquiry &amp; research design: Choosing among five approaches (4th ed.). Sage.</a:t>
            </a:r>
          </a:p>
          <a:p>
            <a:pPr marL="461963" indent="-461963">
              <a:spcBef>
                <a:spcPts val="0"/>
              </a:spcBef>
              <a:spcAft>
                <a:spcPts val="1200"/>
              </a:spcAft>
              <a:buNone/>
            </a:pPr>
            <a:r>
              <a:rPr lang="en-US" sz="1600" dirty="0"/>
              <a:t>De </a:t>
            </a:r>
            <a:r>
              <a:rPr lang="en-US" sz="1600" dirty="0" err="1"/>
              <a:t>Chesnay</a:t>
            </a:r>
            <a:r>
              <a:rPr lang="en-US" sz="1600" dirty="0"/>
              <a:t>, M. (2015). Nursing research using phenomenology: Qualitative designs and methods in nursing. Springer.</a:t>
            </a:r>
          </a:p>
          <a:p>
            <a:pPr marL="461963" indent="-461963">
              <a:spcBef>
                <a:spcPts val="0"/>
              </a:spcBef>
              <a:spcAft>
                <a:spcPts val="1200"/>
              </a:spcAft>
              <a:buNone/>
            </a:pPr>
            <a:r>
              <a:rPr lang="en-US" sz="1600" dirty="0"/>
              <a:t>Finlay, L. (2009). Debating phenomenological research methods. Phenomenology and Practice, 3(1), 6-25.</a:t>
            </a:r>
          </a:p>
          <a:p>
            <a:pPr marL="461963" indent="-461963">
              <a:spcBef>
                <a:spcPts val="0"/>
              </a:spcBef>
              <a:spcAft>
                <a:spcPts val="1200"/>
              </a:spcAft>
              <a:buNone/>
            </a:pPr>
            <a:r>
              <a:rPr lang="en-US" sz="1600" dirty="0"/>
              <a:t>Stearns, P. (1998). Why study history? American Historical Association. https://www.historians.org/about-aha-and-membership/aha-history-and-archives/historical-archives/why-study-history-(1998)</a:t>
            </a:r>
          </a:p>
          <a:p>
            <a:pPr marL="461963" indent="-461963">
              <a:spcBef>
                <a:spcPts val="0"/>
              </a:spcBef>
              <a:spcAft>
                <a:spcPts val="1200"/>
              </a:spcAft>
              <a:buNone/>
            </a:pPr>
            <a:r>
              <a:rPr lang="en-US" sz="1600" dirty="0"/>
              <a:t>U.S. Department of Health &amp; Human Services (HHS) (2020). COVID-19 patient surge and scarce resource allocation. https://asprtracie.hhs.gov/covid-19-patient-surge</a:t>
            </a:r>
          </a:p>
          <a:p>
            <a:pPr marL="461963" indent="-461963">
              <a:spcBef>
                <a:spcPts val="0"/>
              </a:spcBef>
              <a:spcAft>
                <a:spcPts val="1200"/>
              </a:spcAft>
              <a:buNone/>
            </a:pPr>
            <a:r>
              <a:rPr lang="en-US" sz="1600" dirty="0" err="1"/>
              <a:t>Veenema</a:t>
            </a:r>
            <a:r>
              <a:rPr lang="en-US" sz="1600" dirty="0"/>
              <a:t>, T. G., Meyer, D., Bell, S. A., </a:t>
            </a:r>
            <a:r>
              <a:rPr lang="en-US" sz="1600" dirty="0" err="1"/>
              <a:t>Couig</a:t>
            </a:r>
            <a:r>
              <a:rPr lang="en-US" sz="1600" dirty="0"/>
              <a:t>, M. P., </a:t>
            </a:r>
            <a:r>
              <a:rPr lang="en-US" sz="1600" dirty="0" err="1"/>
              <a:t>Friese</a:t>
            </a:r>
            <a:r>
              <a:rPr lang="en-US" sz="1600" dirty="0"/>
              <a:t>, C. R., Lavin, R., Stanley, J., Martin, E., Montague, M., Toner, E., </a:t>
            </a:r>
            <a:r>
              <a:rPr lang="en-US" sz="1600" dirty="0" err="1"/>
              <a:t>Schoch-Spana</a:t>
            </a:r>
            <a:r>
              <a:rPr lang="en-US" sz="1600" dirty="0"/>
              <a:t>, M., Cicero, A., &amp; </a:t>
            </a:r>
            <a:r>
              <a:rPr lang="en-US" sz="1600" dirty="0" err="1"/>
              <a:t>Inglesby</a:t>
            </a:r>
            <a:r>
              <a:rPr lang="en-US" sz="1600" dirty="0"/>
              <a:t>, T., (2020, June). Recommendations for improving national nurse preparedness for pandemic response: Early lesson from COVID-19. Johns Hopkins Center for Health Security. https://www.centerforhealthsecurity.org/our-work/publications/recommendations-for-improving-national-nurse-preparedness-for-pandemic-response--early-lessons-from-covid-19</a:t>
            </a:r>
          </a:p>
        </p:txBody>
      </p:sp>
    </p:spTree>
    <p:extLst>
      <p:ext uri="{BB962C8B-B14F-4D97-AF65-F5344CB8AC3E}">
        <p14:creationId xmlns:p14="http://schemas.microsoft.com/office/powerpoint/2010/main" val="216322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D251-E94A-4B4F-8FFA-44B1A9C5D132}"/>
              </a:ext>
            </a:extLst>
          </p:cNvPr>
          <p:cNvSpPr>
            <a:spLocks noGrp="1"/>
          </p:cNvSpPr>
          <p:nvPr>
            <p:ph type="title"/>
          </p:nvPr>
        </p:nvSpPr>
        <p:spPr>
          <a:xfrm>
            <a:off x="838200" y="365125"/>
            <a:ext cx="10515600" cy="1325563"/>
          </a:xfrm>
        </p:spPr>
        <p:txBody>
          <a:bodyPr>
            <a:normAutofit/>
          </a:bodyPr>
          <a:lstStyle/>
          <a:p>
            <a:r>
              <a:rPr lang="en-US" dirty="0"/>
              <a:t>Introduction</a:t>
            </a:r>
          </a:p>
        </p:txBody>
      </p:sp>
      <p:sp>
        <p:nvSpPr>
          <p:cNvPr id="11"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66BE85-6ADA-4163-8991-D5D883C12C19}"/>
              </a:ext>
            </a:extLst>
          </p:cNvPr>
          <p:cNvSpPr>
            <a:spLocks noGrp="1"/>
          </p:cNvSpPr>
          <p:nvPr>
            <p:ph idx="1"/>
          </p:nvPr>
        </p:nvSpPr>
        <p:spPr>
          <a:xfrm>
            <a:off x="6096000" y="1"/>
            <a:ext cx="5779911" cy="6176962"/>
          </a:xfrm>
        </p:spPr>
        <p:txBody>
          <a:bodyPr>
            <a:normAutofit/>
          </a:bodyPr>
          <a:lstStyle/>
          <a:p>
            <a:pPr marL="0" indent="0">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At the beginning of COVID-19:</a:t>
            </a:r>
          </a:p>
          <a:p>
            <a:pPr lvl="1"/>
            <a:r>
              <a:rPr lang="en-US" dirty="0">
                <a:latin typeface="Calibri" panose="020F0502020204030204" pitchFamily="34" charset="0"/>
                <a:ea typeface="Calibri" panose="020F0502020204030204" pitchFamily="34" charset="0"/>
                <a:cs typeface="Times New Roman" panose="02020603050405020304" pitchFamily="18" charset="0"/>
              </a:rPr>
              <a:t>Crisis standards of care were implemented that led to constant change within the workplace. </a:t>
            </a:r>
            <a:r>
              <a:rPr lang="en-US" sz="1600" dirty="0">
                <a:latin typeface="Calibri" panose="020F0502020204030204" pitchFamily="34" charset="0"/>
                <a:ea typeface="Calibri" panose="020F0502020204030204" pitchFamily="34" charset="0"/>
                <a:cs typeface="Times New Roman" panose="02020603050405020304" pitchFamily="18" charset="0"/>
              </a:rPr>
              <a:t>(HHS, 2020)</a:t>
            </a:r>
          </a:p>
          <a:p>
            <a:pPr lvl="1"/>
            <a:r>
              <a:rPr lang="en-US" dirty="0">
                <a:latin typeface="Calibri" panose="020F0502020204030204" pitchFamily="34" charset="0"/>
                <a:ea typeface="Calibri" panose="020F0502020204030204" pitchFamily="34" charset="0"/>
                <a:cs typeface="Times New Roman" panose="02020603050405020304" pitchFamily="18" charset="0"/>
              </a:rPr>
              <a:t>Nurses had limited resources</a:t>
            </a:r>
          </a:p>
          <a:p>
            <a:pPr lvl="1"/>
            <a:r>
              <a:rPr lang="en-US" dirty="0">
                <a:latin typeface="Calibri" panose="020F0502020204030204" pitchFamily="34" charset="0"/>
                <a:ea typeface="Calibri" panose="020F0502020204030204" pitchFamily="34" charset="0"/>
                <a:cs typeface="Times New Roman" panose="02020603050405020304" pitchFamily="18" charset="0"/>
              </a:rPr>
              <a:t>Clinical guidelines changed weekly</a:t>
            </a:r>
          </a:p>
          <a:p>
            <a:pPr lvl="1"/>
            <a:r>
              <a:rPr lang="en-US" dirty="0">
                <a:latin typeface="Calibri" panose="020F0502020204030204" pitchFamily="34" charset="0"/>
                <a:ea typeface="Calibri" panose="020F0502020204030204" pitchFamily="34" charset="0"/>
                <a:cs typeface="Times New Roman" panose="02020603050405020304" pitchFamily="18" charset="0"/>
              </a:rPr>
              <a:t>In</a:t>
            </a:r>
            <a:r>
              <a:rPr lang="en-US" sz="2400" dirty="0">
                <a:latin typeface="Calibri" panose="020F0502020204030204" pitchFamily="34" charset="0"/>
                <a:ea typeface="Calibri" panose="020F0502020204030204" pitchFamily="34" charset="0"/>
                <a:cs typeface="Times New Roman" panose="02020603050405020304" pitchFamily="18" charset="0"/>
              </a:rPr>
              <a:t>sufficient population health education left </a:t>
            </a:r>
            <a:r>
              <a:rPr lang="en-US" dirty="0">
                <a:latin typeface="Calibri" panose="020F0502020204030204" pitchFamily="34" charset="0"/>
                <a:ea typeface="Calibri" panose="020F0502020204030204" pitchFamily="34" charset="0"/>
                <a:cs typeface="Times New Roman" panose="02020603050405020304" pitchFamily="18" charset="0"/>
              </a:rPr>
              <a:t>Nurses u</a:t>
            </a:r>
            <a:r>
              <a:rPr lang="en-US" sz="2400" dirty="0">
                <a:latin typeface="Calibri" panose="020F0502020204030204" pitchFamily="34" charset="0"/>
                <a:ea typeface="Calibri" panose="020F0502020204030204" pitchFamily="34" charset="0"/>
                <a:cs typeface="Times New Roman" panose="02020603050405020304" pitchFamily="18" charset="0"/>
              </a:rPr>
              <a:t>nprepared for the pandemic. </a:t>
            </a:r>
            <a:r>
              <a:rPr lang="en-US" sz="1600" dirty="0">
                <a:latin typeface="Calibri" panose="020F0502020204030204" pitchFamily="34" charset="0"/>
                <a:ea typeface="Calibri" panose="020F0502020204030204" pitchFamily="34" charset="0"/>
                <a:cs typeface="Times New Roman" panose="02020603050405020304" pitchFamily="18" charset="0"/>
              </a:rPr>
              <a:t>(Veenema et al, 2020)</a:t>
            </a:r>
          </a:p>
          <a:p>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This resulted in high anxiety, confusion and mistrust of respected organizations. </a:t>
            </a:r>
            <a:r>
              <a:rPr lang="en-US" sz="16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(ANA, 2020)</a:t>
            </a:r>
          </a:p>
          <a:p>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Nurses have an equal obligation to care for self and others. </a:t>
            </a:r>
            <a:r>
              <a:rPr lang="en-US" sz="16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(ANA, n.d.)</a:t>
            </a: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A55F6EF5-62F1-4058-AAFF-D36D213DE633}"/>
              </a:ext>
            </a:extLst>
          </p:cNvPr>
          <p:cNvPicPr>
            <a:picLocks noChangeAspect="1"/>
          </p:cNvPicPr>
          <p:nvPr/>
        </p:nvPicPr>
        <p:blipFill>
          <a:blip r:embed="rId4"/>
          <a:stretch>
            <a:fillRect/>
          </a:stretch>
        </p:blipFill>
        <p:spPr>
          <a:xfrm>
            <a:off x="1212036" y="2676940"/>
            <a:ext cx="4025493" cy="2438399"/>
          </a:xfrm>
          <a:prstGeom prst="rect">
            <a:avLst/>
          </a:prstGeom>
        </p:spPr>
      </p:pic>
    </p:spTree>
    <p:extLst>
      <p:ext uri="{BB962C8B-B14F-4D97-AF65-F5344CB8AC3E}">
        <p14:creationId xmlns:p14="http://schemas.microsoft.com/office/powerpoint/2010/main" val="225289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D251-E94A-4B4F-8FFA-44B1A9C5D132}"/>
              </a:ext>
            </a:extLst>
          </p:cNvPr>
          <p:cNvSpPr>
            <a:spLocks noGrp="1"/>
          </p:cNvSpPr>
          <p:nvPr>
            <p:ph type="title"/>
          </p:nvPr>
        </p:nvSpPr>
        <p:spPr>
          <a:xfrm>
            <a:off x="838200" y="365125"/>
            <a:ext cx="10515600" cy="1325563"/>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4C66BE85-6ADA-4163-8991-D5D883C12C19}"/>
              </a:ext>
            </a:extLst>
          </p:cNvPr>
          <p:cNvSpPr>
            <a:spLocks noGrp="1"/>
          </p:cNvSpPr>
          <p:nvPr>
            <p:ph idx="1"/>
          </p:nvPr>
        </p:nvSpPr>
        <p:spPr>
          <a:xfrm>
            <a:off x="828262" y="1396137"/>
            <a:ext cx="6356856" cy="5000004"/>
          </a:xfrm>
        </p:spPr>
        <p:txBody>
          <a:bodyPr>
            <a:normAutofit fontScale="92500"/>
          </a:bodyPr>
          <a:lstStyle/>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Over the past century, nurses have served on the frontlines of </a:t>
            </a:r>
            <a:r>
              <a:rPr lang="en-US" dirty="0">
                <a:latin typeface="Calibri" panose="020F0502020204030204" pitchFamily="34" charset="0"/>
                <a:ea typeface="Calibri" panose="020F0502020204030204" pitchFamily="34" charset="0"/>
                <a:cs typeface="Times New Roman" panose="02020603050405020304" pitchFamily="18" charset="0"/>
              </a:rPr>
              <a:t>several deadly pandemics, caring for the infected and dying patients.  </a:t>
            </a:r>
            <a:r>
              <a:rPr lang="en-US" sz="1700" dirty="0">
                <a:latin typeface="Calibri" panose="020F0502020204030204" pitchFamily="34" charset="0"/>
                <a:ea typeface="Calibri" panose="020F0502020204030204" pitchFamily="34" charset="0"/>
                <a:cs typeface="Times New Roman" panose="02020603050405020304" pitchFamily="18" charset="0"/>
              </a:rPr>
              <a:t>(Brand, 2016)</a:t>
            </a:r>
          </a:p>
          <a:p>
            <a:r>
              <a:rPr lang="en-US" dirty="0">
                <a:latin typeface="Calibri" panose="020F0502020204030204" pitchFamily="34" charset="0"/>
                <a:ea typeface="Calibri" panose="020F0502020204030204" pitchFamily="34" charset="0"/>
                <a:cs typeface="Times New Roman" panose="02020603050405020304" pitchFamily="18" charset="0"/>
              </a:rPr>
              <a:t>During COVID-19 nurses continued to work despite the fears of infection and moral distress due to crises standards of care. </a:t>
            </a:r>
          </a:p>
          <a:p>
            <a:r>
              <a:rPr lang="en-US" dirty="0">
                <a:latin typeface="Calibri" panose="020F0502020204030204" pitchFamily="34" charset="0"/>
                <a:ea typeface="Calibri" panose="020F0502020204030204" pitchFamily="34" charset="0"/>
                <a:cs typeface="Times New Roman" panose="02020603050405020304" pitchFamily="18" charset="0"/>
              </a:rPr>
              <a:t>Literature exists that reflect RNs willingness to serve, but very little exists that speaks to their experiences, perceptions and reaction to change rooted in crisis. </a:t>
            </a:r>
            <a:r>
              <a:rPr lang="en-US" sz="1700" dirty="0">
                <a:latin typeface="Calibri" panose="020F0502020204030204" pitchFamily="34" charset="0"/>
                <a:ea typeface="Calibri" panose="020F0502020204030204" pitchFamily="34" charset="0"/>
                <a:cs typeface="Times New Roman" panose="02020603050405020304" pitchFamily="18" charset="0"/>
              </a:rPr>
              <a:t>(Stearns, 1998)</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p:txBody>
      </p:sp>
      <p:sp>
        <p:nvSpPr>
          <p:cNvPr id="71" name="Rounded Rectangle 17">
            <a:extLst>
              <a:ext uri="{FF2B5EF4-FFF2-40B4-BE49-F238E27FC236}">
                <a16:creationId xmlns:a16="http://schemas.microsoft.com/office/drawing/2014/main" id="{59978B14-66BF-4EAF-A8C8-CDF3C8634A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852" y="1948070"/>
            <a:ext cx="3429886" cy="3896139"/>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atherine Hannan: The World War I Nurse Who Battled the Spanish Flu |  Johnson &amp; Johnson">
            <a:extLst>
              <a:ext uri="{FF2B5EF4-FFF2-40B4-BE49-F238E27FC236}">
                <a16:creationId xmlns:a16="http://schemas.microsoft.com/office/drawing/2014/main" id="{19E4909C-A6EC-4A16-A606-C593E9FFB1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014" r="22489" b="-2"/>
          <a:stretch/>
        </p:blipFill>
        <p:spPr bwMode="auto">
          <a:xfrm>
            <a:off x="8226824" y="2268110"/>
            <a:ext cx="2843942" cy="325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16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6708B-2522-428A-B0C1-E3A95A2C24EC}"/>
              </a:ext>
            </a:extLst>
          </p:cNvPr>
          <p:cNvSpPr>
            <a:spLocks noGrp="1"/>
          </p:cNvSpPr>
          <p:nvPr>
            <p:ph type="title"/>
          </p:nvPr>
        </p:nvSpPr>
        <p:spPr>
          <a:xfrm>
            <a:off x="838199" y="1015320"/>
            <a:ext cx="3603169" cy="4827361"/>
          </a:xfrm>
        </p:spPr>
        <p:txBody>
          <a:bodyPr anchor="ctr">
            <a:normAutofit/>
          </a:bodyPr>
          <a:lstStyle/>
          <a:p>
            <a:r>
              <a:rPr lang="en-US" sz="4400">
                <a:solidFill>
                  <a:srgbClr val="F2F2F2"/>
                </a:solidFill>
              </a:rPr>
              <a:t>Purpose and Significance</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4FE0C4-D2DF-4916-8EDD-16FBA6B286C8}"/>
              </a:ext>
            </a:extLst>
          </p:cNvPr>
          <p:cNvSpPr>
            <a:spLocks noGrp="1"/>
          </p:cNvSpPr>
          <p:nvPr>
            <p:ph idx="1"/>
          </p:nvPr>
        </p:nvSpPr>
        <p:spPr>
          <a:xfrm>
            <a:off x="5279571" y="1015320"/>
            <a:ext cx="5540830" cy="4827361"/>
          </a:xfrm>
          <a:noFill/>
        </p:spPr>
        <p:txBody>
          <a:bodyPr anchor="ctr">
            <a:normAutofit/>
          </a:bodyPr>
          <a:lstStyle/>
          <a:p>
            <a:pPr>
              <a:spcBef>
                <a:spcPts val="0"/>
              </a:spcBef>
            </a:pPr>
            <a:r>
              <a:rPr lang="en-US" sz="2200" dirty="0">
                <a:solidFill>
                  <a:schemeClr val="tx1">
                    <a:lumMod val="85000"/>
                    <a:lumOff val="15000"/>
                  </a:schemeClr>
                </a:solidFill>
                <a:latin typeface="Calibri" panose="020F0502020204030204" pitchFamily="34" charset="0"/>
                <a:cs typeface="Calibri" panose="020F0502020204030204" pitchFamily="34" charset="0"/>
              </a:rPr>
              <a:t>The purpose of this study is </a:t>
            </a:r>
            <a:r>
              <a:rPr lang="en-US" sz="2200" dirty="0">
                <a:solidFill>
                  <a:schemeClr val="tx1">
                    <a:lumMod val="85000"/>
                    <a:lumOff val="15000"/>
                  </a:schemeClr>
                </a:solidFill>
                <a:effectLst/>
                <a:latin typeface="Calibri" panose="020F0502020204030204" pitchFamily="34" charset="0"/>
                <a:ea typeface="Times New Roman" panose="02020603050405020304" pitchFamily="18" charset="0"/>
                <a:cs typeface="Calibri" panose="020F0502020204030204" pitchFamily="34" charset="0"/>
              </a:rPr>
              <a:t>to explore nurses’ experiences during the early phase of the COVID-19 pandemic.  </a:t>
            </a:r>
          </a:p>
          <a:p>
            <a:endParaRPr lang="en-US" sz="1800" dirty="0">
              <a:solidFill>
                <a:schemeClr val="tx1">
                  <a:lumMod val="85000"/>
                  <a:lumOff val="15000"/>
                </a:schemeClr>
              </a:solidFill>
            </a:endParaRPr>
          </a:p>
          <a:p>
            <a:r>
              <a:rPr lang="en-US"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Knowledge gained from nurses’ first-hand accounts and stories utilizing crisis standards of care during a pandemic is vital and may lead to new policies, preparedness education for future pandemics, and prevent </a:t>
            </a:r>
            <a:r>
              <a:rPr lang="en-US" sz="22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r</a:t>
            </a:r>
            <a:r>
              <a:rPr lang="en-US"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epeating past mistakes.</a:t>
            </a:r>
            <a:endParaRPr lang="en-US" sz="2200" dirty="0">
              <a:solidFill>
                <a:schemeClr val="tx1">
                  <a:lumMod val="85000"/>
                  <a:lumOff val="15000"/>
                </a:schemeClr>
              </a:solidFill>
            </a:endParaRPr>
          </a:p>
        </p:txBody>
      </p:sp>
    </p:spTree>
    <p:extLst>
      <p:ext uri="{BB962C8B-B14F-4D97-AF65-F5344CB8AC3E}">
        <p14:creationId xmlns:p14="http://schemas.microsoft.com/office/powerpoint/2010/main" val="48610287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36A8-EDE9-421B-B18B-1FBC7A47245F}"/>
              </a:ext>
            </a:extLst>
          </p:cNvPr>
          <p:cNvSpPr>
            <a:spLocks noGrp="1"/>
          </p:cNvSpPr>
          <p:nvPr>
            <p:ph type="title"/>
          </p:nvPr>
        </p:nvSpPr>
        <p:spPr/>
        <p:txBody>
          <a:bodyPr/>
          <a:lstStyle/>
          <a:p>
            <a:r>
              <a:rPr lang="en-US"/>
              <a:t>Methods</a:t>
            </a:r>
            <a:endParaRPr lang="en-US" dirty="0"/>
          </a:p>
        </p:txBody>
      </p:sp>
      <p:graphicFrame>
        <p:nvGraphicFramePr>
          <p:cNvPr id="13" name="Content Placeholder 2">
            <a:extLst>
              <a:ext uri="{FF2B5EF4-FFF2-40B4-BE49-F238E27FC236}">
                <a16:creationId xmlns:a16="http://schemas.microsoft.com/office/drawing/2014/main" id="{1966A898-3066-4CA6-A08B-71BD7EBFF0F3}"/>
              </a:ext>
            </a:extLst>
          </p:cNvPr>
          <p:cNvGraphicFramePr>
            <a:graphicFrameLocks noGrp="1"/>
          </p:cNvGraphicFramePr>
          <p:nvPr>
            <p:ph idx="1"/>
            <p:extLst>
              <p:ext uri="{D42A27DB-BD31-4B8C-83A1-F6EECF244321}">
                <p14:modId xmlns:p14="http://schemas.microsoft.com/office/powerpoint/2010/main" val="1277858662"/>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242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36A8-EDE9-421B-B18B-1FBC7A47245F}"/>
              </a:ext>
            </a:extLst>
          </p:cNvPr>
          <p:cNvSpPr>
            <a:spLocks noGrp="1"/>
          </p:cNvSpPr>
          <p:nvPr>
            <p:ph type="title"/>
          </p:nvPr>
        </p:nvSpPr>
        <p:spPr/>
        <p:txBody>
          <a:bodyPr/>
          <a:lstStyle/>
          <a:p>
            <a:r>
              <a:rPr lang="en-US" dirty="0"/>
              <a:t>Methods</a:t>
            </a:r>
          </a:p>
        </p:txBody>
      </p:sp>
      <p:graphicFrame>
        <p:nvGraphicFramePr>
          <p:cNvPr id="13" name="Content Placeholder 2">
            <a:extLst>
              <a:ext uri="{FF2B5EF4-FFF2-40B4-BE49-F238E27FC236}">
                <a16:creationId xmlns:a16="http://schemas.microsoft.com/office/drawing/2014/main" id="{A98E8168-6DF1-4F2A-845B-2D8E0DC7E873}"/>
              </a:ext>
            </a:extLst>
          </p:cNvPr>
          <p:cNvGraphicFramePr>
            <a:graphicFrameLocks noGrp="1"/>
          </p:cNvGraphicFramePr>
          <p:nvPr>
            <p:ph idx="1"/>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53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936A8-EDE9-421B-B18B-1FBC7A47245F}"/>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Methods</a:t>
            </a:r>
          </a:p>
        </p:txBody>
      </p:sp>
      <p:graphicFrame>
        <p:nvGraphicFramePr>
          <p:cNvPr id="5" name="Content Placeholder 2">
            <a:extLst>
              <a:ext uri="{FF2B5EF4-FFF2-40B4-BE49-F238E27FC236}">
                <a16:creationId xmlns:a16="http://schemas.microsoft.com/office/drawing/2014/main" id="{E0D39074-D74A-455E-9529-EF0BBABCF7C4}"/>
              </a:ext>
            </a:extLst>
          </p:cNvPr>
          <p:cNvGraphicFramePr>
            <a:graphicFrameLocks noGrp="1"/>
          </p:cNvGraphicFramePr>
          <p:nvPr>
            <p:ph idx="1"/>
            <p:extLst>
              <p:ext uri="{D42A27DB-BD31-4B8C-83A1-F6EECF244321}">
                <p14:modId xmlns:p14="http://schemas.microsoft.com/office/powerpoint/2010/main" val="2404749000"/>
              </p:ext>
            </p:extLst>
          </p:nvPr>
        </p:nvGraphicFramePr>
        <p:xfrm>
          <a:off x="4359308" y="660557"/>
          <a:ext cx="7529893" cy="5536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615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52282" y="2652134"/>
            <a:ext cx="10101366" cy="103122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074AB48-4C2A-4916-8C2D-CBD33AE10D8A}"/>
              </a:ext>
            </a:extLst>
          </p:cNvPr>
          <p:cNvSpPr>
            <a:spLocks noGrp="1"/>
          </p:cNvSpPr>
          <p:nvPr>
            <p:ph type="title"/>
          </p:nvPr>
        </p:nvSpPr>
        <p:spPr/>
        <p:txBody>
          <a:bodyPr/>
          <a:lstStyle/>
          <a:p>
            <a:r>
              <a:rPr lang="en-US" dirty="0"/>
              <a:t>Results</a:t>
            </a:r>
          </a:p>
        </p:txBody>
      </p:sp>
      <p:grpSp>
        <p:nvGrpSpPr>
          <p:cNvPr id="4" name="Group 3"/>
          <p:cNvGrpSpPr/>
          <p:nvPr/>
        </p:nvGrpSpPr>
        <p:grpSpPr>
          <a:xfrm>
            <a:off x="1352282" y="1532586"/>
            <a:ext cx="10101366" cy="946755"/>
            <a:chOff x="2467144" y="-2645636"/>
            <a:chExt cx="5682900" cy="682022"/>
          </a:xfrm>
        </p:grpSpPr>
        <p:sp>
          <p:nvSpPr>
            <p:cNvPr id="5" name="Rectangle 4"/>
            <p:cNvSpPr/>
            <p:nvPr/>
          </p:nvSpPr>
          <p:spPr>
            <a:xfrm>
              <a:off x="2467144" y="-2645636"/>
              <a:ext cx="5682900" cy="68202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p:cNvSpPr/>
            <p:nvPr/>
          </p:nvSpPr>
          <p:spPr>
            <a:xfrm>
              <a:off x="2707908" y="-2645636"/>
              <a:ext cx="5442136" cy="682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spcBef>
                  <a:spcPts val="0"/>
                </a:spcBef>
              </a:pPr>
              <a:r>
                <a:rPr lang="en-US" sz="2800" dirty="0"/>
                <a:t>161 nurses enrolled in this study</a:t>
              </a:r>
            </a:p>
          </p:txBody>
        </p:sp>
      </p:grpSp>
      <p:grpSp>
        <p:nvGrpSpPr>
          <p:cNvPr id="7" name="Group 6"/>
          <p:cNvGrpSpPr/>
          <p:nvPr/>
        </p:nvGrpSpPr>
        <p:grpSpPr>
          <a:xfrm>
            <a:off x="1352282" y="3836821"/>
            <a:ext cx="10101367" cy="1164326"/>
            <a:chOff x="2359503" y="-1829550"/>
            <a:chExt cx="5708435" cy="1579865"/>
          </a:xfrm>
        </p:grpSpPr>
        <p:sp>
          <p:nvSpPr>
            <p:cNvPr id="8" name="Rectangle 7"/>
            <p:cNvSpPr/>
            <p:nvPr/>
          </p:nvSpPr>
          <p:spPr>
            <a:xfrm>
              <a:off x="2359503" y="-1829550"/>
              <a:ext cx="5708435" cy="157986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2549250" y="-1558674"/>
              <a:ext cx="5305177" cy="1073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spcBef>
                  <a:spcPts val="0"/>
                </a:spcBef>
                <a:spcAft>
                  <a:spcPts val="2000"/>
                </a:spcAft>
              </a:pPr>
              <a:r>
                <a:rPr lang="en-US" sz="2800" dirty="0"/>
                <a:t>Novice nurses (&lt;5 years of experience) accounted for 42% of the participants</a:t>
              </a:r>
            </a:p>
          </p:txBody>
        </p:sp>
      </p:grpSp>
      <p:sp>
        <p:nvSpPr>
          <p:cNvPr id="11" name="Rectangle 10"/>
          <p:cNvSpPr/>
          <p:nvPr/>
        </p:nvSpPr>
        <p:spPr>
          <a:xfrm>
            <a:off x="1688048" y="2679958"/>
            <a:ext cx="9387783" cy="100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spcBef>
                <a:spcPts val="0"/>
              </a:spcBef>
              <a:spcAft>
                <a:spcPts val="2000"/>
              </a:spcAft>
            </a:pPr>
            <a:r>
              <a:rPr lang="en-US" sz="2800" dirty="0"/>
              <a:t>40% of the participants worked in critical care, medical/surgical or the emergency department</a:t>
            </a:r>
          </a:p>
        </p:txBody>
      </p:sp>
      <p:grpSp>
        <p:nvGrpSpPr>
          <p:cNvPr id="18" name="Group 17"/>
          <p:cNvGrpSpPr/>
          <p:nvPr/>
        </p:nvGrpSpPr>
        <p:grpSpPr>
          <a:xfrm>
            <a:off x="1352282" y="5130992"/>
            <a:ext cx="10101366" cy="1141911"/>
            <a:chOff x="2385038" y="-1829550"/>
            <a:chExt cx="5682900" cy="1089705"/>
          </a:xfrm>
        </p:grpSpPr>
        <p:sp>
          <p:nvSpPr>
            <p:cNvPr id="19" name="Rectangle 18"/>
            <p:cNvSpPr/>
            <p:nvPr/>
          </p:nvSpPr>
          <p:spPr>
            <a:xfrm>
              <a:off x="2385038" y="-1829550"/>
              <a:ext cx="5682900" cy="10897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p:cNvSpPr/>
            <p:nvPr/>
          </p:nvSpPr>
          <p:spPr>
            <a:xfrm>
              <a:off x="2573095" y="-1708587"/>
              <a:ext cx="5256853" cy="776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spcBef>
                  <a:spcPts val="0"/>
                </a:spcBef>
                <a:spcAft>
                  <a:spcPts val="2000"/>
                </a:spcAft>
              </a:pPr>
              <a:r>
                <a:rPr lang="en-US" sz="2800" dirty="0"/>
                <a:t>58 participants submitted narratives of their first-hand experiences during the early phase of this pandemic</a:t>
              </a:r>
            </a:p>
          </p:txBody>
        </p:sp>
      </p:grpSp>
    </p:spTree>
    <p:extLst>
      <p:ext uri="{BB962C8B-B14F-4D97-AF65-F5344CB8AC3E}">
        <p14:creationId xmlns:p14="http://schemas.microsoft.com/office/powerpoint/2010/main" val="2056113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AB48-4C2A-4916-8C2D-CBD33AE10D8A}"/>
              </a:ext>
            </a:extLst>
          </p:cNvPr>
          <p:cNvSpPr>
            <a:spLocks noGrp="1"/>
          </p:cNvSpPr>
          <p:nvPr>
            <p:ph type="title"/>
          </p:nvPr>
        </p:nvSpPr>
        <p:spPr/>
        <p:txBody>
          <a:bodyPr/>
          <a:lstStyle/>
          <a:p>
            <a:r>
              <a:rPr lang="en-US" dirty="0"/>
              <a:t>Qualitative Results</a:t>
            </a:r>
          </a:p>
        </p:txBody>
      </p:sp>
      <p:sp>
        <p:nvSpPr>
          <p:cNvPr id="4" name="Rectangle 3"/>
          <p:cNvSpPr/>
          <p:nvPr/>
        </p:nvSpPr>
        <p:spPr>
          <a:xfrm>
            <a:off x="1071608" y="1602348"/>
            <a:ext cx="10101366" cy="103122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5" name="Rectangle 4"/>
          <p:cNvSpPr/>
          <p:nvPr/>
        </p:nvSpPr>
        <p:spPr>
          <a:xfrm>
            <a:off x="1421620" y="1602348"/>
            <a:ext cx="9374357" cy="1031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spcBef>
                <a:spcPts val="0"/>
              </a:spcBef>
              <a:spcAft>
                <a:spcPts val="2000"/>
              </a:spcAft>
            </a:pPr>
            <a:r>
              <a:rPr lang="en-US" sz="2800" dirty="0"/>
              <a:t>Everchanging Environment was the overarching theme that emerged from this study</a:t>
            </a:r>
          </a:p>
        </p:txBody>
      </p:sp>
      <p:sp>
        <p:nvSpPr>
          <p:cNvPr id="6" name="Rectangle 5"/>
          <p:cNvSpPr/>
          <p:nvPr/>
        </p:nvSpPr>
        <p:spPr>
          <a:xfrm>
            <a:off x="1071608" y="3142445"/>
            <a:ext cx="10101366" cy="77817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7" name="Rectangle 6"/>
          <p:cNvSpPr/>
          <p:nvPr/>
        </p:nvSpPr>
        <p:spPr>
          <a:xfrm>
            <a:off x="1388771" y="3142445"/>
            <a:ext cx="9407206" cy="778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r>
              <a:rPr lang="en-US" sz="2800" dirty="0"/>
              <a:t>Six subthemes under this umbrella</a:t>
            </a:r>
          </a:p>
        </p:txBody>
      </p:sp>
      <p:sp>
        <p:nvSpPr>
          <p:cNvPr id="8" name="Rectangle 7"/>
          <p:cNvSpPr/>
          <p:nvPr/>
        </p:nvSpPr>
        <p:spPr>
          <a:xfrm>
            <a:off x="1421620" y="4176448"/>
            <a:ext cx="2970075" cy="982330"/>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3" name="Rectangle 12"/>
          <p:cNvSpPr/>
          <p:nvPr/>
        </p:nvSpPr>
        <p:spPr>
          <a:xfrm>
            <a:off x="7825902" y="4176448"/>
            <a:ext cx="2970075" cy="982330"/>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4" name="Rectangle 13"/>
          <p:cNvSpPr/>
          <p:nvPr/>
        </p:nvSpPr>
        <p:spPr>
          <a:xfrm>
            <a:off x="4637253" y="4176448"/>
            <a:ext cx="2970075" cy="982330"/>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5" name="Rectangle 14"/>
          <p:cNvSpPr/>
          <p:nvPr/>
        </p:nvSpPr>
        <p:spPr>
          <a:xfrm>
            <a:off x="1421620" y="5414605"/>
            <a:ext cx="2970075" cy="982330"/>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6" name="Rectangle 15"/>
          <p:cNvSpPr/>
          <p:nvPr/>
        </p:nvSpPr>
        <p:spPr>
          <a:xfrm>
            <a:off x="7825902" y="5414605"/>
            <a:ext cx="2970075" cy="982330"/>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7" name="Rectangle 16"/>
          <p:cNvSpPr/>
          <p:nvPr/>
        </p:nvSpPr>
        <p:spPr>
          <a:xfrm>
            <a:off x="4637253" y="5414605"/>
            <a:ext cx="2970075" cy="982330"/>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US" dirty="0"/>
          </a:p>
        </p:txBody>
      </p:sp>
      <p:sp>
        <p:nvSpPr>
          <p:cNvPr id="18" name="Rectangle 17"/>
          <p:cNvSpPr/>
          <p:nvPr/>
        </p:nvSpPr>
        <p:spPr>
          <a:xfrm>
            <a:off x="1584101" y="4327300"/>
            <a:ext cx="2665928" cy="708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1" algn="ctr"/>
            <a:r>
              <a:rPr lang="en-US" sz="2400" dirty="0">
                <a:solidFill>
                  <a:schemeClr val="tx2">
                    <a:lumMod val="50000"/>
                  </a:schemeClr>
                </a:solidFill>
              </a:rPr>
              <a:t>Adapting to a new role</a:t>
            </a:r>
          </a:p>
        </p:txBody>
      </p:sp>
      <p:sp>
        <p:nvSpPr>
          <p:cNvPr id="19" name="Rectangle 18"/>
          <p:cNvSpPr/>
          <p:nvPr/>
        </p:nvSpPr>
        <p:spPr>
          <a:xfrm>
            <a:off x="1584101" y="5551600"/>
            <a:ext cx="2665928" cy="708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1" algn="ctr"/>
            <a:r>
              <a:rPr lang="en-US" sz="2400" dirty="0">
                <a:solidFill>
                  <a:schemeClr val="tx2">
                    <a:lumMod val="50000"/>
                  </a:schemeClr>
                </a:solidFill>
              </a:rPr>
              <a:t>Job loss</a:t>
            </a:r>
          </a:p>
        </p:txBody>
      </p:sp>
      <p:sp>
        <p:nvSpPr>
          <p:cNvPr id="20" name="Rectangle 19"/>
          <p:cNvSpPr/>
          <p:nvPr/>
        </p:nvSpPr>
        <p:spPr>
          <a:xfrm>
            <a:off x="4763036" y="5551599"/>
            <a:ext cx="2665928" cy="708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1" algn="ctr"/>
            <a:r>
              <a:rPr lang="en-US" sz="2400" dirty="0">
                <a:solidFill>
                  <a:schemeClr val="tx2">
                    <a:lumMod val="50000"/>
                  </a:schemeClr>
                </a:solidFill>
              </a:rPr>
              <a:t>Lack of supplies</a:t>
            </a:r>
          </a:p>
        </p:txBody>
      </p:sp>
      <p:sp>
        <p:nvSpPr>
          <p:cNvPr id="21" name="Rectangle 20"/>
          <p:cNvSpPr/>
          <p:nvPr/>
        </p:nvSpPr>
        <p:spPr>
          <a:xfrm>
            <a:off x="4789326" y="4313443"/>
            <a:ext cx="2665928" cy="708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1" algn="ctr"/>
            <a:r>
              <a:rPr lang="en-US" sz="2400" dirty="0">
                <a:solidFill>
                  <a:schemeClr val="tx2">
                    <a:lumMod val="50000"/>
                  </a:schemeClr>
                </a:solidFill>
              </a:rPr>
              <a:t>Innovation to practice</a:t>
            </a:r>
          </a:p>
        </p:txBody>
      </p:sp>
      <p:sp>
        <p:nvSpPr>
          <p:cNvPr id="22" name="Rectangle 21"/>
          <p:cNvSpPr/>
          <p:nvPr/>
        </p:nvSpPr>
        <p:spPr>
          <a:xfrm>
            <a:off x="7977975" y="4327300"/>
            <a:ext cx="2665928" cy="708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1" algn="ctr"/>
            <a:r>
              <a:rPr lang="en-US" sz="2400" dirty="0">
                <a:solidFill>
                  <a:schemeClr val="tx2">
                    <a:lumMod val="50000"/>
                  </a:schemeClr>
                </a:solidFill>
              </a:rPr>
              <a:t>Nurses’ fears and anxiety</a:t>
            </a:r>
          </a:p>
        </p:txBody>
      </p:sp>
      <p:sp>
        <p:nvSpPr>
          <p:cNvPr id="23" name="Rectangle 22"/>
          <p:cNvSpPr/>
          <p:nvPr/>
        </p:nvSpPr>
        <p:spPr>
          <a:xfrm>
            <a:off x="7977975" y="5551600"/>
            <a:ext cx="2665928" cy="708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1" algn="ctr"/>
            <a:r>
              <a:rPr lang="en-US" sz="2400" dirty="0">
                <a:solidFill>
                  <a:schemeClr val="tx2">
                    <a:lumMod val="50000"/>
                  </a:schemeClr>
                </a:solidFill>
              </a:rPr>
              <a:t>Emotional distress</a:t>
            </a:r>
          </a:p>
        </p:txBody>
      </p:sp>
    </p:spTree>
    <p:extLst>
      <p:ext uri="{BB962C8B-B14F-4D97-AF65-F5344CB8AC3E}">
        <p14:creationId xmlns:p14="http://schemas.microsoft.com/office/powerpoint/2010/main" val="172701824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37C0E9B17A44498BF592642D4ECA5" ma:contentTypeVersion="12" ma:contentTypeDescription="Create a new document." ma:contentTypeScope="" ma:versionID="b64175680337692cb2551d59f972e4fb">
  <xsd:schema xmlns:xsd="http://www.w3.org/2001/XMLSchema" xmlns:xs="http://www.w3.org/2001/XMLSchema" xmlns:p="http://schemas.microsoft.com/office/2006/metadata/properties" xmlns:ns3="8ba01db9-89e8-4dbd-b09b-f1bb22782f3e" xmlns:ns4="cd8c369e-ddd6-4fee-8136-828943a0a193" targetNamespace="http://schemas.microsoft.com/office/2006/metadata/properties" ma:root="true" ma:fieldsID="1a554bf74fdc63bcf84507267abbb033" ns3:_="" ns4:_="">
    <xsd:import namespace="8ba01db9-89e8-4dbd-b09b-f1bb22782f3e"/>
    <xsd:import namespace="cd8c369e-ddd6-4fee-8136-828943a0a1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01db9-89e8-4dbd-b09b-f1bb22782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369e-ddd6-4fee-8136-828943a0a1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D8C319-4586-4136-AEB7-C3F887048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01db9-89e8-4dbd-b09b-f1bb22782f3e"/>
    <ds:schemaRef ds:uri="cd8c369e-ddd6-4fee-8136-828943a0a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491660-A723-41D6-B51F-82BBFE1381CC}">
  <ds:schemaRefs>
    <ds:schemaRef ds:uri="http://schemas.microsoft.com/sharepoint/v3/contenttype/forms"/>
  </ds:schemaRefs>
</ds:datastoreItem>
</file>

<file path=customXml/itemProps3.xml><?xml version="1.0" encoding="utf-8"?>
<ds:datastoreItem xmlns:ds="http://schemas.openxmlformats.org/officeDocument/2006/customXml" ds:itemID="{F506F8CA-497C-40C4-AA5D-8CF8191E51D6}">
  <ds:schemaRefs>
    <ds:schemaRef ds:uri="http://www.w3.org/XML/1998/namespace"/>
    <ds:schemaRef ds:uri="8ba01db9-89e8-4dbd-b09b-f1bb22782f3e"/>
    <ds:schemaRef ds:uri="http://purl.org/dc/elements/1.1/"/>
    <ds:schemaRef ds:uri="cd8c369e-ddd6-4fee-8136-828943a0a193"/>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TotalTime>
  <Words>1555</Words>
  <Application>Microsoft Office PowerPoint</Application>
  <PresentationFormat>Widescreen</PresentationFormat>
  <Paragraphs>114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Times New Roman</vt:lpstr>
      <vt:lpstr>Depth</vt:lpstr>
      <vt:lpstr>The Ever-changing Work Environment   During COVID-19: Nurses’ Experiences  During The Early Phase</vt:lpstr>
      <vt:lpstr>Introduction</vt:lpstr>
      <vt:lpstr>Background</vt:lpstr>
      <vt:lpstr>Purpose and Significance</vt:lpstr>
      <vt:lpstr>Methods</vt:lpstr>
      <vt:lpstr>Methods</vt:lpstr>
      <vt:lpstr>Methods</vt:lpstr>
      <vt:lpstr>Results</vt:lpstr>
      <vt:lpstr>Qualitative Results</vt:lpstr>
      <vt:lpstr>Qualitative Excerpts</vt:lpstr>
      <vt:lpstr>Discussion</vt:lpstr>
      <vt:lpstr>Conclusion</vt:lpstr>
      <vt:lpstr>Conclusion</vt:lpstr>
      <vt:lpstr>Future Research</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Ever-changing Work Environment   During COVID-19: Nurses’ Experiences  During The Early Phase</dc:title>
  <dc:creator>Nair, Julie I</dc:creator>
  <cp:lastModifiedBy>Smith, Andrea J</cp:lastModifiedBy>
  <cp:revision>3</cp:revision>
  <dcterms:created xsi:type="dcterms:W3CDTF">2021-04-21T22:13:38Z</dcterms:created>
  <dcterms:modified xsi:type="dcterms:W3CDTF">2021-04-22T12:29:25Z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0x010100E4E37C0E9B17A44498BF592642D4ECA5</vt:lpwstr>
  </property>
</Properties>
</file>