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16"/>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x="9144000" cy="5143500" type="screen16x9"/>
  <p:notesSz cx="6858000" cy="9144000"/>
  <p:embeddedFontLst>
    <p:embeddedFont>
      <p:font typeface="Average" panose="020B0604020202020204" charset="0"/>
      <p:regular r:id="rId17"/>
    </p:embeddedFont>
    <p:embeddedFont>
      <p:font typeface="Oswald" panose="020B0604020202020204" charset="0"/>
      <p:regular r:id="rId18"/>
      <p:bold r:id="rId19"/>
    </p:embeddedFont>
    <p:embeddedFont>
      <p:font typeface="Georgia" panose="02040502050405020303" pitchFamily="18"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p:cViewPr varScale="1">
        <p:scale>
          <a:sx n="84" d="100"/>
          <a:sy n="84" d="100"/>
        </p:scale>
        <p:origin x="780" y="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7.fntdata"/><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d37e3ef065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d37e3ef065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d37e3ef065_0_2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d37e3ef065_0_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d37e3ef065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d37e3ef065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d37e3ef065_0_1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d37e3ef065_0_1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d37e3ef065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d37e3ef065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d37e3ef065_0_1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d37e3ef065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d37e3ef065_0_2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d37e3ef065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d37e3ef065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d37e3ef065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d37e3ef065_0_2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d37e3ef065_0_2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d37e3ef065_0_2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d37e3ef065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Mental Health in Sub-Saharan African Immigrant Students: Exploring the Effects of Stigma</a:t>
            </a:r>
            <a:endParaRPr/>
          </a:p>
        </p:txBody>
      </p:sp>
      <p:sp>
        <p:nvSpPr>
          <p:cNvPr id="60" name="Google Shape;60;p13"/>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Kiersten Millward</a:t>
            </a:r>
            <a:endParaRPr/>
          </a:p>
          <a:p>
            <a:pPr marL="0" lvl="0" indent="0" algn="ctr" rtl="0">
              <a:spcBef>
                <a:spcPts val="0"/>
              </a:spcBef>
              <a:spcAft>
                <a:spcPts val="0"/>
              </a:spcAft>
              <a:buNone/>
            </a:pPr>
            <a:endParaRPr/>
          </a:p>
        </p:txBody>
      </p:sp>
      <p:pic>
        <p:nvPicPr>
          <p:cNvPr id="61" name="Google Shape;61;p13"/>
          <p:cNvPicPr preferRelativeResize="0"/>
          <p:nvPr/>
        </p:nvPicPr>
        <p:blipFill>
          <a:blip r:embed="rId3">
            <a:alphaModFix/>
          </a:blip>
          <a:stretch>
            <a:fillRect/>
          </a:stretch>
        </p:blipFill>
        <p:spPr>
          <a:xfrm>
            <a:off x="6516800" y="2631275"/>
            <a:ext cx="2198213" cy="21931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2"/>
          <p:cNvSpPr txBox="1">
            <a:spLocks noGrp="1"/>
          </p:cNvSpPr>
          <p:nvPr>
            <p:ph type="title"/>
          </p:nvPr>
        </p:nvSpPr>
        <p:spPr>
          <a:xfrm>
            <a:off x="311700" y="445025"/>
            <a:ext cx="42603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Results: Multivariate</a:t>
            </a:r>
            <a:endParaRPr/>
          </a:p>
        </p:txBody>
      </p:sp>
      <p:sp>
        <p:nvSpPr>
          <p:cNvPr id="117" name="Google Shape;117;p22"/>
          <p:cNvSpPr txBox="1">
            <a:spLocks noGrp="1"/>
          </p:cNvSpPr>
          <p:nvPr>
            <p:ph type="body" idx="1"/>
          </p:nvPr>
        </p:nvSpPr>
        <p:spPr>
          <a:xfrm>
            <a:off x="311700" y="1017725"/>
            <a:ext cx="4831800" cy="3834000"/>
          </a:xfrm>
          <a:prstGeom prst="rect">
            <a:avLst/>
          </a:prstGeom>
        </p:spPr>
        <p:txBody>
          <a:bodyPr spcFirstLastPara="1" wrap="square" lIns="91425" tIns="91425" rIns="91425" bIns="91425" anchor="t" anchorCtr="0">
            <a:normAutofit lnSpcReduction="10000"/>
          </a:bodyPr>
          <a:lstStyle/>
          <a:p>
            <a:pPr marL="457200" lvl="0" indent="-330200" algn="l" rtl="0">
              <a:spcBef>
                <a:spcPts val="0"/>
              </a:spcBef>
              <a:spcAft>
                <a:spcPts val="0"/>
              </a:spcAft>
              <a:buClr>
                <a:schemeClr val="dk1"/>
              </a:buClr>
              <a:buSzPts val="1600"/>
              <a:buFont typeface="Georgia"/>
              <a:buChar char="●"/>
            </a:pPr>
            <a:r>
              <a:rPr lang="en" sz="1600">
                <a:solidFill>
                  <a:schemeClr val="dk1"/>
                </a:solidFill>
                <a:latin typeface="Georgia"/>
                <a:ea typeface="Georgia"/>
                <a:cs typeface="Georgia"/>
                <a:sym typeface="Georgia"/>
              </a:rPr>
              <a:t>In multivariate models, students who reported having 6 or more mentally unhealthy days in the past four weeks were 3 times more likely to agree with the perceived stigma statement</a:t>
            </a:r>
            <a:endParaRPr sz="1600">
              <a:solidFill>
                <a:schemeClr val="dk1"/>
              </a:solidFill>
              <a:latin typeface="Georgia"/>
              <a:ea typeface="Georgia"/>
              <a:cs typeface="Georgia"/>
              <a:sym typeface="Georgia"/>
            </a:endParaRPr>
          </a:p>
          <a:p>
            <a:pPr marL="457200" lvl="0" indent="0" algn="l" rtl="0">
              <a:spcBef>
                <a:spcPts val="0"/>
              </a:spcBef>
              <a:spcAft>
                <a:spcPts val="0"/>
              </a:spcAft>
              <a:buNone/>
            </a:pPr>
            <a:endParaRPr sz="1600">
              <a:solidFill>
                <a:schemeClr val="dk1"/>
              </a:solidFill>
              <a:latin typeface="Georgia"/>
              <a:ea typeface="Georgia"/>
              <a:cs typeface="Georgia"/>
              <a:sym typeface="Georgia"/>
            </a:endParaRPr>
          </a:p>
          <a:p>
            <a:pPr marL="457200" lvl="0" indent="-330200" algn="l" rtl="0">
              <a:spcBef>
                <a:spcPts val="0"/>
              </a:spcBef>
              <a:spcAft>
                <a:spcPts val="0"/>
              </a:spcAft>
              <a:buClr>
                <a:schemeClr val="dk1"/>
              </a:buClr>
              <a:buSzPts val="1600"/>
              <a:buFont typeface="Georgia"/>
              <a:buChar char="●"/>
            </a:pPr>
            <a:r>
              <a:rPr lang="en" sz="1600">
                <a:solidFill>
                  <a:schemeClr val="dk1"/>
                </a:solidFill>
                <a:latin typeface="Georgia"/>
                <a:ea typeface="Georgia"/>
                <a:cs typeface="Georgia"/>
                <a:sym typeface="Georgia"/>
              </a:rPr>
              <a:t>Students who had seriously thought about suicide in the past year were 3.64 times more likely to agree with the perceived stigma statement.</a:t>
            </a:r>
            <a:endParaRPr sz="1600">
              <a:solidFill>
                <a:schemeClr val="dk1"/>
              </a:solidFill>
              <a:latin typeface="Georgia"/>
              <a:ea typeface="Georgia"/>
              <a:cs typeface="Georgia"/>
              <a:sym typeface="Georgia"/>
            </a:endParaRPr>
          </a:p>
          <a:p>
            <a:pPr marL="457200" lvl="0" indent="0" algn="l" rtl="0">
              <a:spcBef>
                <a:spcPts val="0"/>
              </a:spcBef>
              <a:spcAft>
                <a:spcPts val="0"/>
              </a:spcAft>
              <a:buNone/>
            </a:pPr>
            <a:endParaRPr sz="1600">
              <a:solidFill>
                <a:schemeClr val="dk1"/>
              </a:solidFill>
              <a:latin typeface="Georgia"/>
              <a:ea typeface="Georgia"/>
              <a:cs typeface="Georgia"/>
              <a:sym typeface="Georgia"/>
            </a:endParaRPr>
          </a:p>
          <a:p>
            <a:pPr marL="457200" lvl="0" indent="-330200" algn="l" rtl="0">
              <a:spcBef>
                <a:spcPts val="0"/>
              </a:spcBef>
              <a:spcAft>
                <a:spcPts val="0"/>
              </a:spcAft>
              <a:buClr>
                <a:schemeClr val="dk1"/>
              </a:buClr>
              <a:buSzPts val="1600"/>
              <a:buFont typeface="Georgia"/>
              <a:buChar char="●"/>
            </a:pPr>
            <a:r>
              <a:rPr lang="en" sz="1600">
                <a:solidFill>
                  <a:schemeClr val="dk1"/>
                </a:solidFill>
                <a:latin typeface="Georgia"/>
                <a:ea typeface="Georgia"/>
                <a:cs typeface="Georgia"/>
                <a:sym typeface="Georgia"/>
              </a:rPr>
              <a:t>Students who felt that medication for those who are clinically depressed is helpful were almost 2.5 times more likely to agree with the perceived stigma statement.</a:t>
            </a:r>
            <a:endParaRPr sz="1600">
              <a:solidFill>
                <a:schemeClr val="dk1"/>
              </a:solidFill>
              <a:latin typeface="Georgia"/>
              <a:ea typeface="Georgia"/>
              <a:cs typeface="Georgia"/>
              <a:sym typeface="Georgia"/>
            </a:endParaRPr>
          </a:p>
          <a:p>
            <a:pPr marL="0" lvl="0" indent="0" algn="l" rtl="0">
              <a:spcBef>
                <a:spcPts val="0"/>
              </a:spcBef>
              <a:spcAft>
                <a:spcPts val="1200"/>
              </a:spcAft>
              <a:buNone/>
            </a:pPr>
            <a:endParaRPr>
              <a:solidFill>
                <a:schemeClr val="dk1"/>
              </a:solidFill>
            </a:endParaRPr>
          </a:p>
        </p:txBody>
      </p:sp>
      <p:pic>
        <p:nvPicPr>
          <p:cNvPr id="118" name="Google Shape;118;p22"/>
          <p:cNvPicPr preferRelativeResize="0"/>
          <p:nvPr/>
        </p:nvPicPr>
        <p:blipFill>
          <a:blip r:embed="rId3">
            <a:alphaModFix/>
          </a:blip>
          <a:stretch>
            <a:fillRect/>
          </a:stretch>
        </p:blipFill>
        <p:spPr>
          <a:xfrm>
            <a:off x="5688100" y="89650"/>
            <a:ext cx="3220025" cy="4964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Discussion</a:t>
            </a:r>
            <a:endParaRPr/>
          </a:p>
        </p:txBody>
      </p:sp>
      <p:sp>
        <p:nvSpPr>
          <p:cNvPr id="124" name="Google Shape;124;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0000" lnSpcReduction="20000"/>
          </a:bodyPr>
          <a:lstStyle/>
          <a:p>
            <a:pPr marL="457200" lvl="0" indent="-361950" algn="l" rtl="0">
              <a:spcBef>
                <a:spcPts val="0"/>
              </a:spcBef>
              <a:spcAft>
                <a:spcPts val="0"/>
              </a:spcAft>
              <a:buClr>
                <a:schemeClr val="dk1"/>
              </a:buClr>
              <a:buSzPct val="100000"/>
              <a:buFont typeface="Georgia"/>
              <a:buChar char="●"/>
            </a:pPr>
            <a:r>
              <a:rPr lang="en" sz="3000" dirty="0">
                <a:solidFill>
                  <a:schemeClr val="dk1"/>
                </a:solidFill>
                <a:latin typeface="Georgia"/>
                <a:ea typeface="Georgia"/>
                <a:cs typeface="Georgia"/>
                <a:sym typeface="Georgia"/>
              </a:rPr>
              <a:t>Students with serious mental health concerns, such as contemplating suicide and having 6 or more mentally unhealthy days recently, were more likely to stigmatize treatment for mental health.</a:t>
            </a:r>
            <a:endParaRPr sz="3000" dirty="0">
              <a:solidFill>
                <a:schemeClr val="dk1"/>
              </a:solidFill>
              <a:latin typeface="Arial"/>
              <a:ea typeface="Arial"/>
              <a:cs typeface="Arial"/>
              <a:sym typeface="Arial"/>
            </a:endParaRPr>
          </a:p>
          <a:p>
            <a:pPr marL="457200" lvl="0" indent="-361950" algn="l" rtl="0">
              <a:spcBef>
                <a:spcPts val="0"/>
              </a:spcBef>
              <a:spcAft>
                <a:spcPts val="0"/>
              </a:spcAft>
              <a:buClr>
                <a:schemeClr val="dk1"/>
              </a:buClr>
              <a:buSzPct val="100000"/>
              <a:buFont typeface="Georgia"/>
              <a:buChar char="●"/>
            </a:pPr>
            <a:r>
              <a:rPr lang="en" sz="3000" dirty="0">
                <a:solidFill>
                  <a:schemeClr val="dk1"/>
                </a:solidFill>
                <a:latin typeface="Georgia"/>
                <a:ea typeface="Georgia"/>
                <a:cs typeface="Georgia"/>
                <a:sym typeface="Georgia"/>
              </a:rPr>
              <a:t>These findings highlight how prevention of poor mental health in SSA students must focus on destigmatizing mental health treatment.</a:t>
            </a:r>
            <a:endParaRPr sz="3000" dirty="0">
              <a:solidFill>
                <a:schemeClr val="dk1"/>
              </a:solidFill>
              <a:latin typeface="Georgia"/>
              <a:ea typeface="Georgia"/>
              <a:cs typeface="Georgia"/>
              <a:sym typeface="Georgia"/>
            </a:endParaRPr>
          </a:p>
          <a:p>
            <a:pPr marL="457200" lvl="0" indent="-361950" algn="l" rtl="0">
              <a:spcBef>
                <a:spcPts val="0"/>
              </a:spcBef>
              <a:spcAft>
                <a:spcPts val="0"/>
              </a:spcAft>
              <a:buClr>
                <a:schemeClr val="dk1"/>
              </a:buClr>
              <a:buSzPct val="100000"/>
              <a:buFont typeface="Georgia"/>
              <a:buChar char="●"/>
            </a:pPr>
            <a:r>
              <a:rPr lang="en" sz="3000" dirty="0">
                <a:solidFill>
                  <a:schemeClr val="dk1"/>
                </a:solidFill>
                <a:latin typeface="Georgia"/>
                <a:ea typeface="Georgia"/>
                <a:cs typeface="Georgia"/>
                <a:sym typeface="Georgia"/>
              </a:rPr>
              <a:t>Stigma prevention interventions that tailor to SSA students and their beliefs should be developed to improve mental health in this group.</a:t>
            </a:r>
            <a:endParaRPr sz="3000" dirty="0">
              <a:solidFill>
                <a:schemeClr val="dk1"/>
              </a:solidFill>
              <a:latin typeface="Georgia"/>
              <a:ea typeface="Georgia"/>
              <a:cs typeface="Georgia"/>
              <a:sym typeface="Georgia"/>
            </a:endParaRPr>
          </a:p>
          <a:p>
            <a:pPr marL="0" lvl="0" indent="0" algn="l" rtl="0">
              <a:spcBef>
                <a:spcPts val="0"/>
              </a:spcBef>
              <a:spcAft>
                <a:spcPts val="1200"/>
              </a:spcAft>
              <a:buNone/>
            </a:pPr>
            <a:endParaRPr dirty="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Background</a:t>
            </a:r>
            <a:endParaRPr/>
          </a:p>
        </p:txBody>
      </p:sp>
      <p:sp>
        <p:nvSpPr>
          <p:cNvPr id="67" name="Google Shape;67;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a:bodyPr>
          <a:lstStyle/>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Many studies looking at perceived stigma and mental health in sub-Saharan African (SSA) populations have been limited to examining stigma in HIV-affected populations.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Stigma involves discrimination against and negative attitudes towards a distinguishing characteristic, such as mental illness.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Mental health is an increasing concern among college students. Between March and May of 2020, the Healthy Minds Study reported a prevalence of 40.9% for depression among college students (Healthy Minds Network, 2020).</a:t>
            </a:r>
            <a:endParaRPr dirty="0">
              <a:solidFill>
                <a:schemeClr val="tx1"/>
              </a:solidFill>
              <a:latin typeface="Georgia" panose="020405020504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Background (continued)</a:t>
            </a:r>
            <a:endParaRPr/>
          </a:p>
        </p:txBody>
      </p:sp>
      <p:sp>
        <p:nvSpPr>
          <p:cNvPr id="73" name="Google Shape;73;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Although trends in mental health service utilization among college students are generally on the rise, the number of college students who had utilized mental health care treatment in the last year was 34% in 2017 (Lipson et al., 2018).</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Examining how stigma affects SSA students is essential to understanding treatment-seeking behaviors and academic success among the population.</a:t>
            </a:r>
            <a:endParaRPr dirty="0">
              <a:solidFill>
                <a:schemeClr val="tx1"/>
              </a:solidFill>
              <a:latin typeface="Georgia" panose="02040502050405020303"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Objectives</a:t>
            </a:r>
            <a:endParaRPr/>
          </a:p>
        </p:txBody>
      </p:sp>
      <p:sp>
        <p:nvSpPr>
          <p:cNvPr id="79" name="Google Shape;79;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Examine how SSA students perceive stigma surrounding mental health.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Assess the relationship between personal perceived stigma and mentally unhealthy days among SSA students.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Assess the relationship between perceived stigma and suicidality among SSA students.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Examine the relationship between personal perceived stigma and barriers to receiving mental health care among SSA students.</a:t>
            </a:r>
            <a:endParaRPr dirty="0">
              <a:solidFill>
                <a:schemeClr val="tx1"/>
              </a:solidFill>
              <a:latin typeface="Georgia" panose="020405020504050203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Data and Inclusion Criteria</a:t>
            </a:r>
            <a:endParaRPr/>
          </a:p>
        </p:txBody>
      </p:sp>
      <p:sp>
        <p:nvSpPr>
          <p:cNvPr id="85" name="Google Shape;85;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Data on SSA students (n=723) was obtained from the 2016-2019 cycles of the Healthy Minds Network (HMN), an annual online survey conducted on US university campuses.</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dirty="0">
                <a:solidFill>
                  <a:schemeClr val="tx1"/>
                </a:solidFill>
                <a:latin typeface="Georgia" panose="02040502050405020303" pitchFamily="18" charset="0"/>
              </a:rPr>
              <a:t> Inclusion Criteria: Born in sub-Saharan Africa and enrolled as an undergraduate or graduate student at the time of the survey.</a:t>
            </a:r>
            <a:endParaRPr dirty="0">
              <a:solidFill>
                <a:schemeClr val="tx1"/>
              </a:solidFill>
              <a:latin typeface="Georgia" panose="020405020504050203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Measures: Dependent Variables</a:t>
            </a:r>
            <a:endParaRPr/>
          </a:p>
        </p:txBody>
      </p:sp>
      <p:sp>
        <p:nvSpPr>
          <p:cNvPr id="91" name="Google Shape;91;p18"/>
          <p:cNvSpPr txBox="1">
            <a:spLocks noGrp="1"/>
          </p:cNvSpPr>
          <p:nvPr>
            <p:ph type="body" idx="1"/>
          </p:nvPr>
        </p:nvSpPr>
        <p:spPr>
          <a:xfrm>
            <a:off x="311700" y="1017725"/>
            <a:ext cx="8520600" cy="38679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SzPts val="1800"/>
              <a:buChar char="●"/>
            </a:pPr>
            <a:r>
              <a:rPr lang="en" b="1" dirty="0">
                <a:solidFill>
                  <a:schemeClr val="tx1"/>
                </a:solidFill>
                <a:latin typeface="Georgia" panose="02040502050405020303" pitchFamily="18" charset="0"/>
              </a:rPr>
              <a:t>Number of unhealthy days </a:t>
            </a:r>
            <a:r>
              <a:rPr lang="en" dirty="0">
                <a:solidFill>
                  <a:schemeClr val="tx1"/>
                </a:solidFill>
                <a:latin typeface="Georgia" panose="02040502050405020303" pitchFamily="18" charset="0"/>
              </a:rPr>
              <a:t>was determined by reported data from the following question: “In the past 4 weeks, how many days have you felt that emotional or mental difficulties have hurt your academic performance?” </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b="1" dirty="0">
                <a:solidFill>
                  <a:schemeClr val="tx1"/>
                </a:solidFill>
                <a:latin typeface="Georgia" panose="02040502050405020303" pitchFamily="18" charset="0"/>
              </a:rPr>
              <a:t>• Suicidality </a:t>
            </a:r>
            <a:r>
              <a:rPr lang="en" dirty="0">
                <a:solidFill>
                  <a:schemeClr val="tx1"/>
                </a:solidFill>
                <a:latin typeface="Georgia" panose="02040502050405020303" pitchFamily="18" charset="0"/>
              </a:rPr>
              <a:t>was determined through agreement with the following question: “In the past year did you ever seriously think about attempting suicide?”</a:t>
            </a:r>
            <a:endParaRPr dirty="0">
              <a:solidFill>
                <a:schemeClr val="tx1"/>
              </a:solidFill>
              <a:latin typeface="Georgia" panose="02040502050405020303" pitchFamily="18" charset="0"/>
            </a:endParaRPr>
          </a:p>
          <a:p>
            <a:pPr marL="457200" lvl="0" indent="-342900" algn="l" rtl="0">
              <a:lnSpc>
                <a:spcPct val="150000"/>
              </a:lnSpc>
              <a:spcBef>
                <a:spcPts val="0"/>
              </a:spcBef>
              <a:spcAft>
                <a:spcPts val="0"/>
              </a:spcAft>
              <a:buSzPts val="1800"/>
              <a:buChar char="●"/>
            </a:pPr>
            <a:r>
              <a:rPr lang="en" b="1" dirty="0">
                <a:solidFill>
                  <a:schemeClr val="tx1"/>
                </a:solidFill>
                <a:latin typeface="Georgia" panose="02040502050405020303" pitchFamily="18" charset="0"/>
              </a:rPr>
              <a:t>Mental health care seeking behavior</a:t>
            </a:r>
            <a:r>
              <a:rPr lang="en" b="1" i="1" dirty="0">
                <a:solidFill>
                  <a:schemeClr val="tx1"/>
                </a:solidFill>
                <a:latin typeface="Georgia" panose="02040502050405020303" pitchFamily="18" charset="0"/>
              </a:rPr>
              <a:t> </a:t>
            </a:r>
            <a:r>
              <a:rPr lang="en" dirty="0">
                <a:solidFill>
                  <a:schemeClr val="tx1"/>
                </a:solidFill>
                <a:latin typeface="Georgia" panose="02040502050405020303" pitchFamily="18" charset="0"/>
              </a:rPr>
              <a:t>was defined by response to the following questions:</a:t>
            </a:r>
            <a:endParaRPr dirty="0">
              <a:solidFill>
                <a:schemeClr val="tx1"/>
              </a:solidFill>
              <a:latin typeface="Georgia" panose="02040502050405020303" pitchFamily="18" charset="0"/>
            </a:endParaRPr>
          </a:p>
          <a:p>
            <a:pPr marL="914400" lvl="1" indent="-317500" algn="l" rtl="0">
              <a:spcBef>
                <a:spcPts val="0"/>
              </a:spcBef>
              <a:spcAft>
                <a:spcPts val="0"/>
              </a:spcAft>
              <a:buSzPts val="1400"/>
              <a:buChar char="○"/>
            </a:pPr>
            <a:r>
              <a:rPr lang="en" dirty="0">
                <a:solidFill>
                  <a:schemeClr val="tx1"/>
                </a:solidFill>
                <a:latin typeface="Georgia" panose="02040502050405020303" pitchFamily="18" charset="0"/>
              </a:rPr>
              <a:t> </a:t>
            </a:r>
            <a:r>
              <a:rPr lang="en" i="1" dirty="0">
                <a:solidFill>
                  <a:schemeClr val="tx1"/>
                </a:solidFill>
                <a:latin typeface="Georgia" panose="02040502050405020303" pitchFamily="18" charset="0"/>
              </a:rPr>
              <a:t>Received Therapy?: </a:t>
            </a:r>
            <a:r>
              <a:rPr lang="en" dirty="0">
                <a:solidFill>
                  <a:schemeClr val="tx1"/>
                </a:solidFill>
                <a:latin typeface="Georgia" panose="02040502050405020303" pitchFamily="18" charset="0"/>
              </a:rPr>
              <a:t>Have you ever received counseling or therapy for mental health concerns</a:t>
            </a:r>
            <a:endParaRPr dirty="0">
              <a:solidFill>
                <a:schemeClr val="tx1"/>
              </a:solidFill>
              <a:latin typeface="Georgia" panose="02040502050405020303"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Measures: Dependent Variables (Continued)</a:t>
            </a:r>
            <a:endParaRPr/>
          </a:p>
        </p:txBody>
      </p:sp>
      <p:sp>
        <p:nvSpPr>
          <p:cNvPr id="97" name="Google Shape;97;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55600" algn="l" rtl="0">
              <a:lnSpc>
                <a:spcPct val="150000"/>
              </a:lnSpc>
              <a:spcBef>
                <a:spcPts val="0"/>
              </a:spcBef>
              <a:spcAft>
                <a:spcPts val="0"/>
              </a:spcAft>
              <a:buClr>
                <a:schemeClr val="dk1"/>
              </a:buClr>
              <a:buSzPts val="2000"/>
              <a:buChar char="●"/>
            </a:pPr>
            <a:r>
              <a:rPr lang="en" sz="2000" dirty="0">
                <a:solidFill>
                  <a:schemeClr val="dk1"/>
                </a:solidFill>
                <a:latin typeface="Georgia" panose="02040502050405020303" pitchFamily="18" charset="0"/>
              </a:rPr>
              <a:t>Perceptions of mental health care was determined through the following questions:</a:t>
            </a:r>
            <a:endParaRPr sz="2000" dirty="0">
              <a:solidFill>
                <a:schemeClr val="dk1"/>
              </a:solidFill>
              <a:latin typeface="Georgia" panose="02040502050405020303" pitchFamily="18" charset="0"/>
            </a:endParaRPr>
          </a:p>
          <a:p>
            <a:pPr marL="914400" lvl="1" indent="-342900" algn="l" rtl="0">
              <a:lnSpc>
                <a:spcPct val="150000"/>
              </a:lnSpc>
              <a:spcBef>
                <a:spcPts val="0"/>
              </a:spcBef>
              <a:spcAft>
                <a:spcPts val="0"/>
              </a:spcAft>
              <a:buClr>
                <a:schemeClr val="dk1"/>
              </a:buClr>
              <a:buSzPts val="1800"/>
              <a:buChar char="○"/>
            </a:pPr>
            <a:r>
              <a:rPr lang="en" sz="1800" b="1" i="1" dirty="0">
                <a:solidFill>
                  <a:schemeClr val="dk1"/>
                </a:solidFill>
                <a:latin typeface="Georgia" panose="02040502050405020303" pitchFamily="18" charset="0"/>
              </a:rPr>
              <a:t>Medication</a:t>
            </a:r>
            <a:r>
              <a:rPr lang="en" sz="1800" dirty="0">
                <a:solidFill>
                  <a:schemeClr val="dk1"/>
                </a:solidFill>
                <a:latin typeface="Georgia" panose="02040502050405020303" pitchFamily="18" charset="0"/>
              </a:rPr>
              <a:t>: How helpful on average do you think medication is, when provided competently, for people your age who are clinically depressed?</a:t>
            </a:r>
            <a:endParaRPr sz="1800" dirty="0">
              <a:solidFill>
                <a:schemeClr val="dk1"/>
              </a:solidFill>
              <a:latin typeface="Georgia" panose="02040502050405020303" pitchFamily="18" charset="0"/>
            </a:endParaRPr>
          </a:p>
          <a:p>
            <a:pPr marL="914400" lvl="1" indent="-342900" algn="l" rtl="0">
              <a:lnSpc>
                <a:spcPct val="150000"/>
              </a:lnSpc>
              <a:spcBef>
                <a:spcPts val="0"/>
              </a:spcBef>
              <a:spcAft>
                <a:spcPts val="0"/>
              </a:spcAft>
              <a:buClr>
                <a:schemeClr val="dk1"/>
              </a:buClr>
              <a:buSzPts val="1800"/>
              <a:buChar char="○"/>
            </a:pPr>
            <a:r>
              <a:rPr lang="en" sz="1800" b="1" i="1" dirty="0">
                <a:solidFill>
                  <a:schemeClr val="dk1"/>
                </a:solidFill>
                <a:latin typeface="Georgia" panose="02040502050405020303" pitchFamily="18" charset="0"/>
              </a:rPr>
              <a:t>Therapy:</a:t>
            </a:r>
            <a:r>
              <a:rPr lang="en" sz="1800" dirty="0">
                <a:solidFill>
                  <a:schemeClr val="dk1"/>
                </a:solidFill>
                <a:latin typeface="Georgia" panose="02040502050405020303" pitchFamily="18" charset="0"/>
              </a:rPr>
              <a:t> How helpful on average do you think therapy or counseling is, when provided competently, for people your age who are clinically depressed?</a:t>
            </a:r>
            <a:endParaRPr sz="1800" dirty="0">
              <a:solidFill>
                <a:schemeClr val="dk1"/>
              </a:solidFill>
              <a:latin typeface="Georgia" panose="02040502050405020303"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Measures: Independent Variable</a:t>
            </a:r>
            <a:endParaRPr/>
          </a:p>
        </p:txBody>
      </p:sp>
      <p:sp>
        <p:nvSpPr>
          <p:cNvPr id="103" name="Google Shape;103;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en" b="1" i="1" dirty="0">
                <a:solidFill>
                  <a:schemeClr val="dk1"/>
                </a:solidFill>
                <a:latin typeface="Georgia" panose="02040502050405020303" pitchFamily="18" charset="0"/>
              </a:rPr>
              <a:t>Perceived Stigma of Mental Health Treatment</a:t>
            </a:r>
            <a:r>
              <a:rPr lang="en" dirty="0">
                <a:solidFill>
                  <a:schemeClr val="dk1"/>
                </a:solidFill>
                <a:latin typeface="Georgia" panose="02040502050405020303" pitchFamily="18" charset="0"/>
              </a:rPr>
              <a:t> was determined through agreement with the following statement: “Most people think less of a person who has received mental health treatment.”</a:t>
            </a:r>
            <a:endParaRPr dirty="0">
              <a:solidFill>
                <a:schemeClr val="dk1"/>
              </a:solidFill>
              <a:latin typeface="Georgia" panose="02040502050405020303" pitchFamily="18" charset="0"/>
            </a:endParaRPr>
          </a:p>
        </p:txBody>
      </p:sp>
      <p:pic>
        <p:nvPicPr>
          <p:cNvPr id="104" name="Google Shape;104;p20"/>
          <p:cNvPicPr preferRelativeResize="0"/>
          <p:nvPr/>
        </p:nvPicPr>
        <p:blipFill>
          <a:blip r:embed="rId3">
            <a:alphaModFix/>
          </a:blip>
          <a:stretch>
            <a:fillRect/>
          </a:stretch>
        </p:blipFill>
        <p:spPr>
          <a:xfrm>
            <a:off x="6046150" y="2347475"/>
            <a:ext cx="2226523" cy="2221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1"/>
          <p:cNvSpPr txBox="1">
            <a:spLocks noGrp="1"/>
          </p:cNvSpPr>
          <p:nvPr>
            <p:ph type="title"/>
          </p:nvPr>
        </p:nvSpPr>
        <p:spPr>
          <a:xfrm>
            <a:off x="311700" y="445025"/>
            <a:ext cx="42603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Results: Descriptive</a:t>
            </a:r>
            <a:endParaRPr/>
          </a:p>
        </p:txBody>
      </p:sp>
      <p:sp>
        <p:nvSpPr>
          <p:cNvPr id="110" name="Google Shape;110;p21"/>
          <p:cNvSpPr txBox="1">
            <a:spLocks noGrp="1"/>
          </p:cNvSpPr>
          <p:nvPr>
            <p:ph type="body" idx="1"/>
          </p:nvPr>
        </p:nvSpPr>
        <p:spPr>
          <a:xfrm>
            <a:off x="199625" y="1017725"/>
            <a:ext cx="4804800" cy="3868200"/>
          </a:xfrm>
          <a:prstGeom prst="rect">
            <a:avLst/>
          </a:prstGeom>
        </p:spPr>
        <p:txBody>
          <a:bodyPr spcFirstLastPara="1" wrap="square" lIns="91425" tIns="91425" rIns="91425" bIns="91425" anchor="t" anchorCtr="0">
            <a:normAutofit/>
          </a:bodyPr>
          <a:lstStyle/>
          <a:p>
            <a:pPr marL="457200" lvl="0" indent="-334962" algn="l" rtl="0">
              <a:lnSpc>
                <a:spcPct val="95000"/>
              </a:lnSpc>
              <a:spcBef>
                <a:spcPts val="0"/>
              </a:spcBef>
              <a:spcAft>
                <a:spcPts val="0"/>
              </a:spcAft>
              <a:buClr>
                <a:schemeClr val="dk1"/>
              </a:buClr>
              <a:buSzPts val="1675"/>
              <a:buFont typeface="Georgia"/>
              <a:buChar char="●"/>
            </a:pPr>
            <a:r>
              <a:rPr lang="en" sz="1675">
                <a:solidFill>
                  <a:schemeClr val="dk1"/>
                </a:solidFill>
                <a:latin typeface="Georgia"/>
                <a:ea typeface="Georgia"/>
                <a:cs typeface="Georgia"/>
                <a:sym typeface="Georgia"/>
              </a:rPr>
              <a:t>Over half of the SSA students in the sample (60%) were male with a mean age of 25.7 (SD 8.2)</a:t>
            </a:r>
            <a:endParaRPr sz="1675">
              <a:solidFill>
                <a:schemeClr val="dk1"/>
              </a:solidFill>
              <a:latin typeface="Arial"/>
              <a:ea typeface="Arial"/>
              <a:cs typeface="Arial"/>
              <a:sym typeface="Arial"/>
            </a:endParaRPr>
          </a:p>
          <a:p>
            <a:pPr marL="457200" lvl="0" indent="-334962" algn="l" rtl="0">
              <a:lnSpc>
                <a:spcPct val="95000"/>
              </a:lnSpc>
              <a:spcBef>
                <a:spcPts val="0"/>
              </a:spcBef>
              <a:spcAft>
                <a:spcPts val="0"/>
              </a:spcAft>
              <a:buClr>
                <a:schemeClr val="dk1"/>
              </a:buClr>
              <a:buSzPts val="1675"/>
              <a:buChar char="●"/>
            </a:pPr>
            <a:r>
              <a:rPr lang="en" sz="1675">
                <a:solidFill>
                  <a:schemeClr val="dk1"/>
                </a:solidFill>
                <a:latin typeface="Georgia"/>
                <a:ea typeface="Georgia"/>
                <a:cs typeface="Georgia"/>
                <a:sym typeface="Georgia"/>
              </a:rPr>
              <a:t>40% of the sample agreed with the statement “Most people think less of a person who has received mental health treatment.”</a:t>
            </a:r>
            <a:endParaRPr sz="1675">
              <a:solidFill>
                <a:schemeClr val="dk1"/>
              </a:solidFill>
              <a:latin typeface="Arial"/>
              <a:ea typeface="Arial"/>
              <a:cs typeface="Arial"/>
              <a:sym typeface="Arial"/>
            </a:endParaRPr>
          </a:p>
          <a:p>
            <a:pPr marL="457200" lvl="0" indent="-334962" algn="l" rtl="0">
              <a:lnSpc>
                <a:spcPct val="95000"/>
              </a:lnSpc>
              <a:spcBef>
                <a:spcPts val="0"/>
              </a:spcBef>
              <a:spcAft>
                <a:spcPts val="0"/>
              </a:spcAft>
              <a:buClr>
                <a:schemeClr val="dk1"/>
              </a:buClr>
              <a:buSzPts val="1675"/>
              <a:buFont typeface="Georgia"/>
              <a:buChar char="●"/>
            </a:pPr>
            <a:r>
              <a:rPr lang="en" sz="1675">
                <a:solidFill>
                  <a:schemeClr val="dk1"/>
                </a:solidFill>
                <a:latin typeface="Georgia"/>
                <a:ea typeface="Georgia"/>
                <a:cs typeface="Georgia"/>
                <a:sym typeface="Georgia"/>
              </a:rPr>
              <a:t>Almost 80% of students expressed not receiving counseling or treatment for mental health concerns.</a:t>
            </a:r>
            <a:endParaRPr sz="1675">
              <a:solidFill>
                <a:schemeClr val="dk1"/>
              </a:solidFill>
              <a:latin typeface="Georgia"/>
              <a:ea typeface="Georgia"/>
              <a:cs typeface="Georgia"/>
              <a:sym typeface="Georgia"/>
            </a:endParaRPr>
          </a:p>
          <a:p>
            <a:pPr marL="457200" lvl="0" indent="-334962" algn="l" rtl="0">
              <a:lnSpc>
                <a:spcPct val="95000"/>
              </a:lnSpc>
              <a:spcBef>
                <a:spcPts val="0"/>
              </a:spcBef>
              <a:spcAft>
                <a:spcPts val="0"/>
              </a:spcAft>
              <a:buClr>
                <a:schemeClr val="dk1"/>
              </a:buClr>
              <a:buSzPts val="1675"/>
              <a:buFont typeface="Georgia"/>
              <a:buChar char="●"/>
            </a:pPr>
            <a:r>
              <a:rPr lang="en" sz="1675">
                <a:solidFill>
                  <a:schemeClr val="dk1"/>
                </a:solidFill>
                <a:latin typeface="Georgia"/>
                <a:ea typeface="Georgia"/>
                <a:cs typeface="Georgia"/>
                <a:sym typeface="Georgia"/>
              </a:rPr>
              <a:t>Over 35% of students had experienced over 3 mentally unhealthy days in the past 2 weeks.</a:t>
            </a:r>
            <a:endParaRPr sz="1675">
              <a:solidFill>
                <a:schemeClr val="dk1"/>
              </a:solidFill>
              <a:latin typeface="Georgia"/>
              <a:ea typeface="Georgia"/>
              <a:cs typeface="Georgia"/>
              <a:sym typeface="Georgia"/>
            </a:endParaRPr>
          </a:p>
        </p:txBody>
      </p:sp>
      <p:pic>
        <p:nvPicPr>
          <p:cNvPr id="111" name="Google Shape;111;p21"/>
          <p:cNvPicPr preferRelativeResize="0"/>
          <p:nvPr/>
        </p:nvPicPr>
        <p:blipFill>
          <a:blip r:embed="rId3">
            <a:alphaModFix/>
          </a:blip>
          <a:stretch>
            <a:fillRect/>
          </a:stretch>
        </p:blipFill>
        <p:spPr>
          <a:xfrm>
            <a:off x="5531250" y="110937"/>
            <a:ext cx="3231750" cy="4921625"/>
          </a:xfrm>
          <a:prstGeom prst="rect">
            <a:avLst/>
          </a:prstGeom>
          <a:noFill/>
          <a:ln>
            <a:noFill/>
          </a:ln>
        </p:spPr>
      </p:pic>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8473C0-93CB-40B0-9DBD-5B15F4D1428E}">
  <ds:schemaRefs>
    <ds:schemaRef ds:uri="http://schemas.microsoft.com/office/2006/documentManagement/types"/>
    <ds:schemaRef ds:uri="http://www.w3.org/XML/1998/namespace"/>
    <ds:schemaRef ds:uri="http://purl.org/dc/terms/"/>
    <ds:schemaRef ds:uri="http://purl.org/dc/elements/1.1/"/>
    <ds:schemaRef ds:uri="http://schemas.openxmlformats.org/package/2006/metadata/core-properties"/>
    <ds:schemaRef ds:uri="http://schemas.microsoft.com/office/2006/metadata/properties"/>
    <ds:schemaRef ds:uri="http://purl.org/dc/dcmitype/"/>
    <ds:schemaRef ds:uri="http://schemas.microsoft.com/office/infopath/2007/PartnerControls"/>
    <ds:schemaRef ds:uri="cd8c369e-ddd6-4fee-8136-828943a0a193"/>
    <ds:schemaRef ds:uri="8ba01db9-89e8-4dbd-b09b-f1bb22782f3e"/>
  </ds:schemaRefs>
</ds:datastoreItem>
</file>

<file path=customXml/itemProps2.xml><?xml version="1.0" encoding="utf-8"?>
<ds:datastoreItem xmlns:ds="http://schemas.openxmlformats.org/officeDocument/2006/customXml" ds:itemID="{96D5F513-CFF2-4425-87C7-C8E022884C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F7708F-DEE9-4418-ADE3-68B2A73D81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728</Words>
  <Application>Microsoft Office PowerPoint</Application>
  <PresentationFormat>On-screen Show (16:9)</PresentationFormat>
  <Paragraphs>43</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Average</vt:lpstr>
      <vt:lpstr>Oswald</vt:lpstr>
      <vt:lpstr>Georgia</vt:lpstr>
      <vt:lpstr>Arial</vt:lpstr>
      <vt:lpstr>Slate</vt:lpstr>
      <vt:lpstr>Mental Health in Sub-Saharan African Immigrant Students: Exploring the Effects of Stigma</vt:lpstr>
      <vt:lpstr>Background</vt:lpstr>
      <vt:lpstr>Background (continued)</vt:lpstr>
      <vt:lpstr>Objectives</vt:lpstr>
      <vt:lpstr>Data and Inclusion Criteria</vt:lpstr>
      <vt:lpstr>Measures: Dependent Variables</vt:lpstr>
      <vt:lpstr>Measures: Dependent Variables (Continued)</vt:lpstr>
      <vt:lpstr>Measures: Independent Variable</vt:lpstr>
      <vt:lpstr>Key Results: Descriptive</vt:lpstr>
      <vt:lpstr>Key Results: Multivariate</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in Sub-Saharan African Immigrant Students: Exploring the Effects of Stigma</dc:title>
  <dc:creator>Smith, Andrea J</dc:creator>
  <cp:lastModifiedBy>Smith, Andrea J</cp:lastModifiedBy>
  <cp:revision>2</cp:revision>
  <dcterms:modified xsi:type="dcterms:W3CDTF">2021-04-23T11:54:53Z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