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76" r:id="rId4"/>
  </p:sldMasterIdLst>
  <p:notesMasterIdLst>
    <p:notesMasterId r:id="rId19"/>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20"/>
    <p:restoredTop sz="94694"/>
  </p:normalViewPr>
  <p:slideViewPr>
    <p:cSldViewPr snapToGrid="0" snapToObjects="1">
      <p:cViewPr varScale="1">
        <p:scale>
          <a:sx n="110" d="100"/>
          <a:sy n="110" d="100"/>
        </p:scale>
        <p:origin x="12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93FA0F-CB95-FD42-B3BF-E25A053EAC62}" type="datetimeFigureOut">
              <a:rPr lang="en-US" smtClean="0"/>
              <a:t>4/22/2021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7F795-22F8-B74A-B0C7-67A78BA8E93D}" type="slidenum">
              <a:rPr lang="en-US" smtClean="0"/>
              <a:t>‹#›</a:t>
            </a:fld>
            <a:endParaRPr lang="en-US"/>
          </a:p>
        </p:txBody>
      </p:sp>
    </p:spTree>
    <p:extLst>
      <p:ext uri="{BB962C8B-B14F-4D97-AF65-F5344CB8AC3E}">
        <p14:creationId xmlns:p14="http://schemas.microsoft.com/office/powerpoint/2010/main" val="2872353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F795-22F8-B74A-B0C7-67A78BA8E93D}" type="slidenum">
              <a:rPr lang="en-US" smtClean="0"/>
              <a:t>3</a:t>
            </a:fld>
            <a:endParaRPr lang="en-US"/>
          </a:p>
        </p:txBody>
      </p:sp>
    </p:spTree>
    <p:extLst>
      <p:ext uri="{BB962C8B-B14F-4D97-AF65-F5344CB8AC3E}">
        <p14:creationId xmlns:p14="http://schemas.microsoft.com/office/powerpoint/2010/main" val="2843405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F795-22F8-B74A-B0C7-67A78BA8E93D}" type="slidenum">
              <a:rPr lang="en-US" smtClean="0"/>
              <a:t>8</a:t>
            </a:fld>
            <a:endParaRPr lang="en-US"/>
          </a:p>
        </p:txBody>
      </p:sp>
    </p:spTree>
    <p:extLst>
      <p:ext uri="{BB962C8B-B14F-4D97-AF65-F5344CB8AC3E}">
        <p14:creationId xmlns:p14="http://schemas.microsoft.com/office/powerpoint/2010/main" val="458146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211C342-B31E-FE44-AEA6-D3DAAE95FC86}"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2888541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11C342-B31E-FE44-AEA6-D3DAAE95FC86}"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363300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11C342-B31E-FE44-AEA6-D3DAAE95FC86}" type="datetimeFigureOut">
              <a:rPr lang="en-US" smtClean="0"/>
              <a:t>4/22/2021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40374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11C342-B31E-FE44-AEA6-D3DAAE95FC86}"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136851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3211C342-B31E-FE44-AEA6-D3DAAE95FC86}"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1703353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3211C342-B31E-FE44-AEA6-D3DAAE95FC86}" type="datetimeFigureOut">
              <a:rPr lang="en-US" smtClean="0"/>
              <a:t>4/22/2021</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2714270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3211C342-B31E-FE44-AEA6-D3DAAE95FC86}" type="datetimeFigureOut">
              <a:rPr lang="en-US" smtClean="0"/>
              <a:t>4/22/2021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7D5418-6CCF-014B-95EE-528005DB6F5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291127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11C342-B31E-FE44-AEA6-D3DAAE95FC86}" type="datetimeFigureOut">
              <a:rPr lang="en-US" smtClean="0"/>
              <a:t>4/22/2021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1647390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11C342-B31E-FE44-AEA6-D3DAAE95FC86}" type="datetimeFigureOut">
              <a:rPr lang="en-US" smtClean="0"/>
              <a:t>4/22/2021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2966469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3211C342-B31E-FE44-AEA6-D3DAAE95FC86}" type="datetimeFigureOut">
              <a:rPr lang="en-US" smtClean="0"/>
              <a:t>4/22/2021</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17777558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211C342-B31E-FE44-AEA6-D3DAAE95FC86}" type="datetimeFigureOut">
              <a:rPr lang="en-US" smtClean="0"/>
              <a:t>4/22/2021</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687D5418-6CCF-014B-95EE-528005DB6F5B}" type="slidenum">
              <a:rPr lang="en-US" smtClean="0"/>
              <a:t>‹#›</a:t>
            </a:fld>
            <a:endParaRPr lang="en-US"/>
          </a:p>
        </p:txBody>
      </p:sp>
    </p:spTree>
    <p:extLst>
      <p:ext uri="{BB962C8B-B14F-4D97-AF65-F5344CB8AC3E}">
        <p14:creationId xmlns:p14="http://schemas.microsoft.com/office/powerpoint/2010/main" val="4095038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211C342-B31E-FE44-AEA6-D3DAAE95FC86}" type="datetimeFigureOut">
              <a:rPr lang="en-US" smtClean="0"/>
              <a:t>4/22/2021</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687D5418-6CCF-014B-95EE-528005DB6F5B}" type="slidenum">
              <a:rPr lang="en-US" smtClean="0"/>
              <a:t>‹#›</a:t>
            </a:fld>
            <a:endParaRPr lang="en-US"/>
          </a:p>
        </p:txBody>
      </p:sp>
    </p:spTree>
    <p:extLst>
      <p:ext uri="{BB962C8B-B14F-4D97-AF65-F5344CB8AC3E}">
        <p14:creationId xmlns:p14="http://schemas.microsoft.com/office/powerpoint/2010/main" val="1372769615"/>
      </p:ext>
    </p:extLst>
  </p:cSld>
  <p:clrMap bg1="dk1" tx1="lt1" bg2="dk2" tx2="lt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tif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B4611-2562-6840-B312-281329BBB437}"/>
              </a:ext>
            </a:extLst>
          </p:cNvPr>
          <p:cNvSpPr>
            <a:spLocks noGrp="1"/>
          </p:cNvSpPr>
          <p:nvPr>
            <p:ph type="ctrTitle"/>
          </p:nvPr>
        </p:nvSpPr>
        <p:spPr>
          <a:xfrm>
            <a:off x="1197279" y="763753"/>
            <a:ext cx="9797441" cy="1646997"/>
          </a:xfrm>
        </p:spPr>
        <p:txBody>
          <a:bodyPr>
            <a:normAutofit fontScale="90000"/>
          </a:bodyPr>
          <a:lstStyle/>
          <a:p>
            <a:r>
              <a:rPr lang="en-US" sz="4000" dirty="0">
                <a:latin typeface="Times New Roman" charset="0"/>
                <a:ea typeface="Times New Roman" charset="0"/>
                <a:cs typeface="Times New Roman" charset="0"/>
              </a:rPr>
              <a:t>The Effects of Vestibular Rehabilitation on Reaction Time: </a:t>
            </a:r>
            <a:br>
              <a:rPr lang="en-US" sz="4000" dirty="0">
                <a:latin typeface="Times New Roman" charset="0"/>
                <a:ea typeface="Times New Roman" charset="0"/>
                <a:cs typeface="Times New Roman" charset="0"/>
              </a:rPr>
            </a:br>
            <a:r>
              <a:rPr lang="en-US" sz="4000" dirty="0">
                <a:latin typeface="Times New Roman" charset="0"/>
                <a:ea typeface="Times New Roman" charset="0"/>
                <a:cs typeface="Times New Roman" charset="0"/>
              </a:rPr>
              <a:t>A Critically Appraised Topic</a:t>
            </a:r>
            <a:endParaRPr lang="en-US" dirty="0"/>
          </a:p>
        </p:txBody>
      </p:sp>
      <p:sp>
        <p:nvSpPr>
          <p:cNvPr id="3" name="Subtitle 2">
            <a:extLst>
              <a:ext uri="{FF2B5EF4-FFF2-40B4-BE49-F238E27FC236}">
                <a16:creationId xmlns:a16="http://schemas.microsoft.com/office/drawing/2014/main" id="{ED08A11D-50A5-9E4E-81B6-55C6F8B4539C}"/>
              </a:ext>
            </a:extLst>
          </p:cNvPr>
          <p:cNvSpPr>
            <a:spLocks noGrp="1"/>
          </p:cNvSpPr>
          <p:nvPr>
            <p:ph type="subTitle" idx="1"/>
          </p:nvPr>
        </p:nvSpPr>
        <p:spPr>
          <a:xfrm>
            <a:off x="2695193" y="2743962"/>
            <a:ext cx="6801612" cy="1370075"/>
          </a:xfrm>
        </p:spPr>
        <p:txBody>
          <a:bodyPr/>
          <a:lstStyle/>
          <a:p>
            <a:r>
              <a:rPr lang="en-US" b="1" dirty="0">
                <a:latin typeface="Times New Roman" panose="02020603050405020304" pitchFamily="18" charset="0"/>
                <a:cs typeface="Times New Roman" panose="02020603050405020304" pitchFamily="18" charset="0"/>
              </a:rPr>
              <a:t>Research Day Presentation</a:t>
            </a:r>
          </a:p>
          <a:p>
            <a:r>
              <a:rPr lang="en-US" b="1" dirty="0">
                <a:latin typeface="Times New Roman" panose="02020603050405020304" pitchFamily="18" charset="0"/>
                <a:cs typeface="Times New Roman" panose="02020603050405020304" pitchFamily="18" charset="0"/>
              </a:rPr>
              <a:t>By</a:t>
            </a:r>
            <a:r>
              <a:rPr lang="en-US" b="1" i="1"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Christian Miles LAT, ATC</a:t>
            </a:r>
          </a:p>
          <a:p>
            <a:r>
              <a:rPr lang="en-US" i="1" dirty="0">
                <a:latin typeface="Times New Roman" panose="02020603050405020304" pitchFamily="18" charset="0"/>
                <a:cs typeface="Times New Roman" panose="02020603050405020304" pitchFamily="18" charset="0"/>
              </a:rPr>
              <a:t>cm845956@wcupa.edu</a:t>
            </a:r>
          </a:p>
        </p:txBody>
      </p:sp>
      <p:pic>
        <p:nvPicPr>
          <p:cNvPr id="4" name="Picture 4" descr="EST CHESTER UNIVERSITY CIRCLE K - About Circle K">
            <a:extLst>
              <a:ext uri="{FF2B5EF4-FFF2-40B4-BE49-F238E27FC236}">
                <a16:creationId xmlns:a16="http://schemas.microsoft.com/office/drawing/2014/main" id="{D05A1C0C-0138-584C-A833-FD8059C160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8510" y="4347693"/>
            <a:ext cx="2094979" cy="204543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9086C94-882F-D847-82D7-94E583EE216A}"/>
              </a:ext>
            </a:extLst>
          </p:cNvPr>
          <p:cNvSpPr txBox="1"/>
          <p:nvPr/>
        </p:nvSpPr>
        <p:spPr>
          <a:xfrm>
            <a:off x="9144000" y="5632582"/>
            <a:ext cx="2712204" cy="1015663"/>
          </a:xfrm>
          <a:prstGeom prst="rect">
            <a:avLst/>
          </a:prstGeom>
          <a:noFill/>
        </p:spPr>
        <p:txBody>
          <a:bodyPr wrap="square" rtlCol="0">
            <a:spAutoFit/>
          </a:bodyPr>
          <a:lstStyle/>
          <a:p>
            <a:pPr algn="r"/>
            <a:r>
              <a:rPr lang="en-US" sz="2000" dirty="0">
                <a:latin typeface="Times New Roman" panose="02020603050405020304" pitchFamily="18" charset="0"/>
                <a:cs typeface="Times New Roman" panose="02020603050405020304" pitchFamily="18" charset="0"/>
              </a:rPr>
              <a:t>West Chester University</a:t>
            </a:r>
          </a:p>
          <a:p>
            <a:pPr algn="r"/>
            <a:r>
              <a:rPr lang="en-US" sz="2000" dirty="0">
                <a:latin typeface="Times New Roman" panose="02020603050405020304" pitchFamily="18" charset="0"/>
                <a:cs typeface="Times New Roman" panose="02020603050405020304" pitchFamily="18" charset="0"/>
              </a:rPr>
              <a:t>West Chester, PA</a:t>
            </a:r>
          </a:p>
          <a:p>
            <a:pPr algn="r"/>
            <a:r>
              <a:rPr lang="en-US" sz="2000" dirty="0">
                <a:latin typeface="Times New Roman" panose="02020603050405020304" pitchFamily="18" charset="0"/>
                <a:cs typeface="Times New Roman" panose="02020603050405020304" pitchFamily="18" charset="0"/>
              </a:rPr>
              <a:t>04/29/021</a:t>
            </a:r>
          </a:p>
        </p:txBody>
      </p:sp>
      <p:sp>
        <p:nvSpPr>
          <p:cNvPr id="6" name="TextBox 5">
            <a:extLst>
              <a:ext uri="{FF2B5EF4-FFF2-40B4-BE49-F238E27FC236}">
                <a16:creationId xmlns:a16="http://schemas.microsoft.com/office/drawing/2014/main" id="{DFBDEA14-EA97-7C4C-8442-3FEBB52D8A22}"/>
              </a:ext>
            </a:extLst>
          </p:cNvPr>
          <p:cNvSpPr txBox="1"/>
          <p:nvPr/>
        </p:nvSpPr>
        <p:spPr>
          <a:xfrm>
            <a:off x="335796" y="4609983"/>
            <a:ext cx="3244313" cy="2523768"/>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Research Committee:</a:t>
            </a:r>
          </a:p>
          <a:p>
            <a:r>
              <a:rPr lang="en-US" sz="2000" dirty="0">
                <a:latin typeface="Times New Roman" panose="02020603050405020304" pitchFamily="18" charset="0"/>
                <a:cs typeface="Times New Roman" panose="02020603050405020304" pitchFamily="18" charset="0"/>
              </a:rPr>
              <a:t>Dr. Daniel J. Baer (Chair)</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Dr. Nicole M. </a:t>
            </a:r>
            <a:r>
              <a:rPr lang="en-US" sz="2000" dirty="0" err="1">
                <a:latin typeface="Times New Roman" panose="02020603050405020304" pitchFamily="18" charset="0"/>
                <a:cs typeface="Times New Roman" panose="02020603050405020304" pitchFamily="18" charset="0"/>
              </a:rPr>
              <a:t>Cattano</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Dr. Lindsey Keenan</a:t>
            </a:r>
          </a:p>
          <a:p>
            <a:endParaRPr lang="en-US" sz="20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5104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A1A9B-83CD-5947-BEC1-2061A7A0D71B}"/>
              </a:ext>
            </a:extLst>
          </p:cNvPr>
          <p:cNvSpPr>
            <a:spLocks noGrp="1"/>
          </p:cNvSpPr>
          <p:nvPr>
            <p:ph type="title"/>
          </p:nvPr>
        </p:nvSpPr>
        <p:spPr>
          <a:xfrm>
            <a:off x="7310056" y="2725168"/>
            <a:ext cx="4198239" cy="1188720"/>
          </a:xfrm>
        </p:spPr>
        <p:txBody>
          <a:bodyPr/>
          <a:lstStyle/>
          <a:p>
            <a:r>
              <a:rPr lang="en-US" dirty="0">
                <a:latin typeface="Times New Roman" panose="02020603050405020304" pitchFamily="18" charset="0"/>
                <a:cs typeface="Times New Roman" panose="02020603050405020304" pitchFamily="18" charset="0"/>
              </a:rPr>
              <a:t>Results</a:t>
            </a:r>
          </a:p>
        </p:txBody>
      </p:sp>
      <p:pic>
        <p:nvPicPr>
          <p:cNvPr id="4" name="Content Placeholder 4" descr="Screen%20Shot%202021-01-11%20at%204.20.32%20PM.png">
            <a:extLst>
              <a:ext uri="{FF2B5EF4-FFF2-40B4-BE49-F238E27FC236}">
                <a16:creationId xmlns:a16="http://schemas.microsoft.com/office/drawing/2014/main" id="{3E1511AA-05CD-A24B-AA33-FC40AAE1062E}"/>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86208" y="395222"/>
            <a:ext cx="5586030" cy="6067555"/>
          </a:xfrm>
          <a:prstGeom prst="rect">
            <a:avLst/>
          </a:prstGeom>
          <a:solidFill>
            <a:schemeClr val="bg1"/>
          </a:solidFill>
          <a:ln w="50800">
            <a:solidFill>
              <a:schemeClr val="bg2"/>
            </a:solidFill>
          </a:ln>
        </p:spPr>
      </p:pic>
    </p:spTree>
    <p:extLst>
      <p:ext uri="{BB962C8B-B14F-4D97-AF65-F5344CB8AC3E}">
        <p14:creationId xmlns:p14="http://schemas.microsoft.com/office/powerpoint/2010/main" val="1308363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9A6CD-10E1-6C46-BEE3-AC31FC3CE48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Best Evidence</a:t>
            </a:r>
          </a:p>
        </p:txBody>
      </p:sp>
      <p:sp>
        <p:nvSpPr>
          <p:cNvPr id="3" name="Content Placeholder 2">
            <a:extLst>
              <a:ext uri="{FF2B5EF4-FFF2-40B4-BE49-F238E27FC236}">
                <a16:creationId xmlns:a16="http://schemas.microsoft.com/office/drawing/2014/main" id="{D1A3887C-C48E-FC45-A19C-E2091350F18A}"/>
              </a:ext>
            </a:extLst>
          </p:cNvPr>
          <p:cNvSpPr>
            <a:spLocks noGrp="1"/>
          </p:cNvSpPr>
          <p:nvPr>
            <p:ph idx="1"/>
          </p:nvPr>
        </p:nvSpPr>
        <p:spPr>
          <a:xfrm>
            <a:off x="817418" y="2486524"/>
            <a:ext cx="10806546" cy="3101983"/>
          </a:xfrm>
        </p:spPr>
        <p:txBody>
          <a:bodyPr>
            <a:normAutofit/>
          </a:bodyPr>
          <a:lstStyle/>
          <a:p>
            <a:r>
              <a:rPr lang="en-US" dirty="0">
                <a:latin typeface="Times New Roman" panose="02020603050405020304" pitchFamily="18" charset="0"/>
                <a:cs typeface="Times New Roman" panose="02020603050405020304" pitchFamily="18" charset="0"/>
              </a:rPr>
              <a:t>Results from these studies both indicate a decrease in reaction time after completing vestibular rehabilitation therapy (Pre - .76s , Post - .73s) (Pre - .43msec, Post - .2 msec)</a:t>
            </a:r>
          </a:p>
          <a:p>
            <a:r>
              <a:rPr lang="en-US" dirty="0">
                <a:latin typeface="Times New Roman" panose="02020603050405020304" pitchFamily="18" charset="0"/>
                <a:cs typeface="Times New Roman" panose="02020603050405020304" pitchFamily="18" charset="0"/>
              </a:rPr>
              <a:t>However, </a:t>
            </a:r>
            <a:r>
              <a:rPr lang="en-US" dirty="0" err="1">
                <a:latin typeface="Times New Roman" panose="02020603050405020304" pitchFamily="18" charset="0"/>
                <a:cs typeface="Times New Roman" panose="02020603050405020304" pitchFamily="18" charset="0"/>
              </a:rPr>
              <a:t>Gottshall</a:t>
            </a:r>
            <a:r>
              <a:rPr lang="en-US" dirty="0">
                <a:latin typeface="Times New Roman" panose="02020603050405020304" pitchFamily="18" charset="0"/>
                <a:cs typeface="Times New Roman" panose="02020603050405020304" pitchFamily="18" charset="0"/>
              </a:rPr>
              <a:t> et al. states mean participant pre-VRT measures were similar normative values, and there was no significant change in the measure</a:t>
            </a:r>
          </a:p>
          <a:p>
            <a:r>
              <a:rPr lang="en-US" dirty="0" err="1">
                <a:latin typeface="Times New Roman" panose="02020603050405020304" pitchFamily="18" charset="0"/>
                <a:cs typeface="Times New Roman" panose="02020603050405020304" pitchFamily="18" charset="0"/>
              </a:rPr>
              <a:t>Kontos</a:t>
            </a:r>
            <a:r>
              <a:rPr lang="en-US" dirty="0">
                <a:latin typeface="Times New Roman" panose="02020603050405020304" pitchFamily="18" charset="0"/>
                <a:cs typeface="Times New Roman" panose="02020603050405020304" pitchFamily="18" charset="0"/>
              </a:rPr>
              <a:t> et al. states vestibular rehabilitation therapy shows statistically significant statistics in many measurements</a:t>
            </a:r>
          </a:p>
          <a:p>
            <a:pPr lvl="1"/>
            <a:r>
              <a:rPr lang="en-US" dirty="0">
                <a:latin typeface="Times New Roman" panose="02020603050405020304" pitchFamily="18" charset="0"/>
                <a:cs typeface="Times New Roman" panose="02020603050405020304" pitchFamily="18" charset="0"/>
              </a:rPr>
              <a:t>Included verbal memory, smooth pursuits, convergence distance, ABC balance confidence score, etc.</a:t>
            </a:r>
          </a:p>
          <a:p>
            <a:pPr lvl="1"/>
            <a:r>
              <a:rPr lang="en-US" u="sng" dirty="0">
                <a:latin typeface="Times New Roman" panose="02020603050405020304" pitchFamily="18" charset="0"/>
                <a:cs typeface="Times New Roman" panose="02020603050405020304" pitchFamily="18" charset="0"/>
              </a:rPr>
              <a:t>Did not include reaction time</a:t>
            </a:r>
            <a:endParaRPr lang="en-US" u="sng" dirty="0"/>
          </a:p>
        </p:txBody>
      </p:sp>
    </p:spTree>
    <p:extLst>
      <p:ext uri="{BB962C8B-B14F-4D97-AF65-F5344CB8AC3E}">
        <p14:creationId xmlns:p14="http://schemas.microsoft.com/office/powerpoint/2010/main" val="1975941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0F15-3E41-0D45-87E2-B00258ED0177}"/>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Clinical Bottom Line</a:t>
            </a:r>
          </a:p>
        </p:txBody>
      </p:sp>
      <p:sp>
        <p:nvSpPr>
          <p:cNvPr id="3" name="Content Placeholder 2">
            <a:extLst>
              <a:ext uri="{FF2B5EF4-FFF2-40B4-BE49-F238E27FC236}">
                <a16:creationId xmlns:a16="http://schemas.microsoft.com/office/drawing/2014/main" id="{F158F7BD-D588-3B48-9A41-BF813A90C8F7}"/>
              </a:ext>
            </a:extLst>
          </p:cNvPr>
          <p:cNvSpPr>
            <a:spLocks noGrp="1"/>
          </p:cNvSpPr>
          <p:nvPr>
            <p:ph idx="1"/>
          </p:nvPr>
        </p:nvSpPr>
        <p:spPr>
          <a:xfrm>
            <a:off x="568035" y="2638044"/>
            <a:ext cx="11152909" cy="3101983"/>
          </a:xfrm>
        </p:spPr>
        <p:txBody>
          <a:bodyPr/>
          <a:lstStyle/>
          <a:p>
            <a:r>
              <a:rPr lang="en-US" dirty="0">
                <a:latin typeface="Times New Roman" panose="02020603050405020304" pitchFamily="18" charset="0"/>
                <a:cs typeface="Times New Roman" panose="02020603050405020304" pitchFamily="18" charset="0"/>
              </a:rPr>
              <a:t>From the evidence, it is unclear if the use of Vestibular Rehabilitation Therapy can successfully improve reaction time in concussed patients based on the studies identified through this critical appraisal of the current literature.</a:t>
            </a:r>
          </a:p>
          <a:p>
            <a:r>
              <a:rPr lang="en-US" dirty="0">
                <a:latin typeface="Times New Roman" panose="02020603050405020304" pitchFamily="18" charset="0"/>
                <a:cs typeface="Times New Roman" panose="02020603050405020304" pitchFamily="18" charset="0"/>
              </a:rPr>
              <a:t>Vestibular rehabilitation therapy is well studied and supported to attenuate clinical symptoms like dizziness and self-reported balance deficit, but its use to rehabilitate reaction time is still in question.</a:t>
            </a:r>
          </a:p>
          <a:p>
            <a:r>
              <a:rPr lang="en-US" dirty="0">
                <a:latin typeface="Times New Roman" panose="02020603050405020304" pitchFamily="18" charset="0"/>
                <a:cs typeface="Times New Roman" panose="02020603050405020304" pitchFamily="18" charset="0"/>
              </a:rPr>
              <a:t>Form the minimal research presented, vestibular rehabilitation therapy is not supported currently for the use of decreasing reaction time; however additional research is warranted.  </a:t>
            </a:r>
          </a:p>
          <a:p>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7A9DB7A2-7CE5-2642-B7E0-D2BF9662D122}"/>
              </a:ext>
            </a:extLst>
          </p:cNvPr>
          <p:cNvPicPr>
            <a:picLocks noChangeAspect="1"/>
          </p:cNvPicPr>
          <p:nvPr/>
        </p:nvPicPr>
        <p:blipFill>
          <a:blip r:embed="rId2"/>
          <a:stretch>
            <a:fillRect/>
          </a:stretch>
        </p:blipFill>
        <p:spPr>
          <a:xfrm>
            <a:off x="9043755" y="4687084"/>
            <a:ext cx="2677189" cy="1537575"/>
          </a:xfrm>
          <a:prstGeom prst="rect">
            <a:avLst/>
          </a:prstGeom>
          <a:ln w="50800">
            <a:solidFill>
              <a:schemeClr val="bg2"/>
            </a:solidFill>
          </a:ln>
        </p:spPr>
      </p:pic>
    </p:spTree>
    <p:extLst>
      <p:ext uri="{BB962C8B-B14F-4D97-AF65-F5344CB8AC3E}">
        <p14:creationId xmlns:p14="http://schemas.microsoft.com/office/powerpoint/2010/main" val="2821559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EF5AA-1519-0C46-8F24-16855D160C6B}"/>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Future research</a:t>
            </a:r>
          </a:p>
        </p:txBody>
      </p:sp>
      <p:sp>
        <p:nvSpPr>
          <p:cNvPr id="3" name="Content Placeholder 2">
            <a:extLst>
              <a:ext uri="{FF2B5EF4-FFF2-40B4-BE49-F238E27FC236}">
                <a16:creationId xmlns:a16="http://schemas.microsoft.com/office/drawing/2014/main" id="{BF5B4E0D-95C6-7E4A-A8AD-DAF6054E7687}"/>
              </a:ext>
            </a:extLst>
          </p:cNvPr>
          <p:cNvSpPr>
            <a:spLocks noGrp="1"/>
          </p:cNvSpPr>
          <p:nvPr>
            <p:ph idx="1"/>
          </p:nvPr>
        </p:nvSpPr>
        <p:spPr>
          <a:xfrm>
            <a:off x="914400" y="2638044"/>
            <a:ext cx="10515600" cy="3101983"/>
          </a:xfrm>
        </p:spPr>
        <p:txBody>
          <a:bodyPr/>
          <a:lstStyle/>
          <a:p>
            <a:r>
              <a:rPr lang="en-US" dirty="0">
                <a:latin typeface="Times New Roman" panose="02020603050405020304" pitchFamily="18" charset="0"/>
                <a:cs typeface="Times New Roman" panose="02020603050405020304" pitchFamily="18" charset="0"/>
              </a:rPr>
              <a:t>The door is wide open for future research opportunities on the topic </a:t>
            </a:r>
          </a:p>
          <a:p>
            <a:r>
              <a:rPr lang="en-US" dirty="0">
                <a:latin typeface="Times New Roman" panose="02020603050405020304" pitchFamily="18" charset="0"/>
                <a:cs typeface="Times New Roman" panose="02020603050405020304" pitchFamily="18" charset="0"/>
              </a:rPr>
              <a:t>Due to the minimal research on this topic, there is a need for future research to further investigate the effects of vestibular rehabilitation therapy on reaction time.</a:t>
            </a:r>
          </a:p>
          <a:p>
            <a:r>
              <a:rPr lang="en-US" dirty="0">
                <a:latin typeface="Times New Roman" panose="02020603050405020304" pitchFamily="18" charset="0"/>
                <a:cs typeface="Times New Roman" panose="02020603050405020304" pitchFamily="18" charset="0"/>
              </a:rPr>
              <a:t>Future research should focus on the following:</a:t>
            </a:r>
          </a:p>
          <a:p>
            <a:pPr lvl="1"/>
            <a:r>
              <a:rPr lang="en-US" dirty="0">
                <a:latin typeface="Times New Roman" panose="02020603050405020304" pitchFamily="18" charset="0"/>
                <a:cs typeface="Times New Roman" panose="02020603050405020304" pitchFamily="18" charset="0"/>
              </a:rPr>
              <a:t>Focus on all demographics (Including athletes)</a:t>
            </a:r>
          </a:p>
          <a:p>
            <a:pPr lvl="1"/>
            <a:r>
              <a:rPr lang="en-US" dirty="0">
                <a:latin typeface="Times New Roman" panose="02020603050405020304" pitchFamily="18" charset="0"/>
                <a:cs typeface="Times New Roman" panose="02020603050405020304" pitchFamily="18" charset="0"/>
              </a:rPr>
              <a:t>List the specific sets and repetitions of each exercise</a:t>
            </a:r>
          </a:p>
          <a:p>
            <a:pPr lvl="1"/>
            <a:r>
              <a:rPr lang="en-US" dirty="0">
                <a:latin typeface="Times New Roman" panose="02020603050405020304" pitchFamily="18" charset="0"/>
                <a:cs typeface="Times New Roman" panose="02020603050405020304" pitchFamily="18" charset="0"/>
              </a:rPr>
              <a:t>Conducted as randomized controlled trials with specific intervention and control groups</a:t>
            </a:r>
          </a:p>
          <a:p>
            <a:pPr marL="228600" lvl="1" indent="0">
              <a:buNone/>
            </a:pPr>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D0910A4C-2BA2-294C-89BB-45EAB15B5A0E}"/>
              </a:ext>
            </a:extLst>
          </p:cNvPr>
          <p:cNvPicPr>
            <a:picLocks noChangeAspect="1"/>
          </p:cNvPicPr>
          <p:nvPr/>
        </p:nvPicPr>
        <p:blipFill>
          <a:blip r:embed="rId2"/>
          <a:stretch>
            <a:fillRect/>
          </a:stretch>
        </p:blipFill>
        <p:spPr>
          <a:xfrm>
            <a:off x="9462052" y="5000556"/>
            <a:ext cx="2146852" cy="1478942"/>
          </a:xfrm>
          <a:prstGeom prst="rect">
            <a:avLst/>
          </a:prstGeom>
          <a:solidFill>
            <a:srgbClr val="FFFFFF"/>
          </a:solidFill>
          <a:ln w="50800">
            <a:solidFill>
              <a:schemeClr val="bg2"/>
            </a:solidFill>
          </a:ln>
        </p:spPr>
      </p:pic>
    </p:spTree>
    <p:extLst>
      <p:ext uri="{BB962C8B-B14F-4D97-AF65-F5344CB8AC3E}">
        <p14:creationId xmlns:p14="http://schemas.microsoft.com/office/powerpoint/2010/main" val="1963137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B0CB9-304B-E649-841E-5D3624B1C2F6}"/>
              </a:ext>
            </a:extLst>
          </p:cNvPr>
          <p:cNvSpPr>
            <a:spLocks noGrp="1"/>
          </p:cNvSpPr>
          <p:nvPr>
            <p:ph type="title"/>
          </p:nvPr>
        </p:nvSpPr>
        <p:spPr>
          <a:xfrm>
            <a:off x="2170522" y="247719"/>
            <a:ext cx="7729728" cy="1188720"/>
          </a:xfrm>
        </p:spPr>
        <p:txBody>
          <a:bodyPr/>
          <a:lstStyle/>
          <a:p>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4E5E188E-F872-BD43-B6B3-DE3BCF8EDCCE}"/>
              </a:ext>
            </a:extLst>
          </p:cNvPr>
          <p:cNvSpPr>
            <a:spLocks noGrp="1"/>
          </p:cNvSpPr>
          <p:nvPr>
            <p:ph idx="1"/>
          </p:nvPr>
        </p:nvSpPr>
        <p:spPr>
          <a:xfrm>
            <a:off x="363682" y="1766456"/>
            <a:ext cx="11343409" cy="4977244"/>
          </a:xfrm>
        </p:spPr>
        <p:txBody>
          <a:bodyPr>
            <a:normAutofit fontScale="77500" lnSpcReduction="20000"/>
          </a:bodyPr>
          <a:lstStyle/>
          <a:p>
            <a:r>
              <a:rPr lang="en-US" dirty="0">
                <a:latin typeface="Times New Roman" panose="02020603050405020304" pitchFamily="18" charset="0"/>
                <a:cs typeface="Times New Roman" panose="02020603050405020304" pitchFamily="18" charset="0"/>
              </a:rPr>
              <a:t>1   </a:t>
            </a:r>
            <a:r>
              <a:rPr lang="en-US" dirty="0" err="1">
                <a:latin typeface="Times New Roman" panose="02020603050405020304" pitchFamily="18" charset="0"/>
                <a:cs typeface="Times New Roman" panose="02020603050405020304" pitchFamily="18" charset="0"/>
              </a:rPr>
              <a:t>Eckner</a:t>
            </a:r>
            <a:r>
              <a:rPr lang="en-US" dirty="0">
                <a:latin typeface="Times New Roman" panose="02020603050405020304" pitchFamily="18" charset="0"/>
                <a:cs typeface="Times New Roman" panose="02020603050405020304" pitchFamily="18" charset="0"/>
              </a:rPr>
              <a:t> JT, Kutcher JS, </a:t>
            </a:r>
            <a:r>
              <a:rPr lang="en-US" dirty="0" err="1">
                <a:latin typeface="Times New Roman" panose="02020603050405020304" pitchFamily="18" charset="0"/>
                <a:cs typeface="Times New Roman" panose="02020603050405020304" pitchFamily="18" charset="0"/>
              </a:rPr>
              <a:t>Broglio</a:t>
            </a:r>
            <a:r>
              <a:rPr lang="en-US" dirty="0">
                <a:latin typeface="Times New Roman" panose="02020603050405020304" pitchFamily="18" charset="0"/>
                <a:cs typeface="Times New Roman" panose="02020603050405020304" pitchFamily="18" charset="0"/>
              </a:rPr>
              <a:t> SP, Richardson JK. Effect of sport-related concussion on clinically measured simple reaction time. </a:t>
            </a:r>
            <a:r>
              <a:rPr lang="en-US" i="1" dirty="0">
                <a:latin typeface="Times New Roman" panose="02020603050405020304" pitchFamily="18" charset="0"/>
                <a:cs typeface="Times New Roman" panose="02020603050405020304" pitchFamily="18" charset="0"/>
              </a:rPr>
              <a:t>BJSM. </a:t>
            </a:r>
            <a:r>
              <a:rPr lang="en-US" dirty="0">
                <a:latin typeface="Times New Roman" panose="02020603050405020304" pitchFamily="18" charset="0"/>
                <a:cs typeface="Times New Roman" panose="02020603050405020304" pitchFamily="18" charset="0"/>
              </a:rPr>
              <a:t>2014;48(2):112-118.</a:t>
            </a:r>
          </a:p>
          <a:p>
            <a:r>
              <a:rPr lang="en-US" b="1" dirty="0">
                <a:latin typeface="Times New Roman" panose="02020603050405020304" pitchFamily="18" charset="0"/>
                <a:cs typeface="Times New Roman" panose="02020603050405020304" pitchFamily="18" charset="0"/>
              </a:rPr>
              <a:t>2.  </a:t>
            </a:r>
            <a:r>
              <a:rPr lang="en-US" dirty="0">
                <a:latin typeface="Times New Roman" panose="02020603050405020304" pitchFamily="18" charset="0"/>
                <a:cs typeface="Times New Roman" panose="02020603050405020304" pitchFamily="18" charset="0"/>
              </a:rPr>
              <a:t>Schneider KJ, </a:t>
            </a:r>
            <a:r>
              <a:rPr lang="en-US" dirty="0" err="1">
                <a:latin typeface="Times New Roman" panose="02020603050405020304" pitchFamily="18" charset="0"/>
                <a:cs typeface="Times New Roman" panose="02020603050405020304" pitchFamily="18" charset="0"/>
              </a:rPr>
              <a:t>Meeuwisse</a:t>
            </a:r>
            <a:r>
              <a:rPr lang="en-US" dirty="0">
                <a:latin typeface="Times New Roman" panose="02020603050405020304" pitchFamily="18" charset="0"/>
                <a:cs typeface="Times New Roman" panose="02020603050405020304" pitchFamily="18" charset="0"/>
              </a:rPr>
              <a:t> WH, </a:t>
            </a:r>
            <a:r>
              <a:rPr lang="en-US" dirty="0" err="1">
                <a:latin typeface="Times New Roman" panose="02020603050405020304" pitchFamily="18" charset="0"/>
                <a:cs typeface="Times New Roman" panose="02020603050405020304" pitchFamily="18" charset="0"/>
              </a:rPr>
              <a:t>Nettel</a:t>
            </a:r>
            <a:r>
              <a:rPr lang="en-US" dirty="0">
                <a:latin typeface="Times New Roman" panose="02020603050405020304" pitchFamily="18" charset="0"/>
                <a:cs typeface="Times New Roman" panose="02020603050405020304" pitchFamily="18" charset="0"/>
              </a:rPr>
              <a:t>-Aguirre A, et al. </a:t>
            </a:r>
            <a:r>
              <a:rPr lang="en-US" dirty="0" err="1">
                <a:latin typeface="Times New Roman" panose="02020603050405020304" pitchFamily="18" charset="0"/>
                <a:cs typeface="Times New Roman" panose="02020603050405020304" pitchFamily="18" charset="0"/>
              </a:rPr>
              <a:t>Cervicovestibular</a:t>
            </a:r>
            <a:r>
              <a:rPr lang="en-US" dirty="0">
                <a:latin typeface="Times New Roman" panose="02020603050405020304" pitchFamily="18" charset="0"/>
                <a:cs typeface="Times New Roman" panose="02020603050405020304" pitchFamily="18" charset="0"/>
              </a:rPr>
              <a:t> rehabilitation in sport-related concussion: a </a:t>
            </a:r>
            <a:r>
              <a:rPr lang="en-US" dirty="0" err="1">
                <a:latin typeface="Times New Roman" panose="02020603050405020304" pitchFamily="18" charset="0"/>
                <a:cs typeface="Times New Roman" panose="02020603050405020304" pitchFamily="18" charset="0"/>
              </a:rPr>
              <a:t>randomised</a:t>
            </a:r>
            <a:r>
              <a:rPr lang="en-US" dirty="0">
                <a:latin typeface="Times New Roman" panose="02020603050405020304" pitchFamily="18" charset="0"/>
                <a:cs typeface="Times New Roman" panose="02020603050405020304" pitchFamily="18" charset="0"/>
              </a:rPr>
              <a:t> controlled </a:t>
            </a:r>
            <a:r>
              <a:rPr lang="en-US" dirty="0" err="1">
                <a:latin typeface="Times New Roman" panose="02020603050405020304" pitchFamily="18" charset="0"/>
                <a:cs typeface="Times New Roman" panose="02020603050405020304" pitchFamily="18" charset="0"/>
              </a:rPr>
              <a:t>trial.</a:t>
            </a:r>
            <a:r>
              <a:rPr lang="en-US" i="1" dirty="0" err="1">
                <a:latin typeface="Times New Roman" panose="02020603050405020304" pitchFamily="18" charset="0"/>
                <a:cs typeface="Times New Roman" panose="02020603050405020304" pitchFamily="18" charset="0"/>
              </a:rPr>
              <a:t>BJSM</a:t>
            </a:r>
            <a:r>
              <a:rPr lang="en-US"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2014;48(17):1472-1476.</a:t>
            </a:r>
          </a:p>
          <a:p>
            <a:r>
              <a:rPr lang="en-US" dirty="0">
                <a:latin typeface="Times New Roman" panose="02020603050405020304" pitchFamily="18" charset="0"/>
                <a:cs typeface="Times New Roman" panose="02020603050405020304" pitchFamily="18" charset="0"/>
              </a:rPr>
              <a:t>3. Wasserman EB, </a:t>
            </a:r>
            <a:r>
              <a:rPr lang="en-US" dirty="0" err="1">
                <a:latin typeface="Times New Roman" panose="02020603050405020304" pitchFamily="18" charset="0"/>
                <a:cs typeface="Times New Roman" panose="02020603050405020304" pitchFamily="18" charset="0"/>
              </a:rPr>
              <a:t>Abar</a:t>
            </a:r>
            <a:r>
              <a:rPr lang="en-US" dirty="0">
                <a:latin typeface="Times New Roman" panose="02020603050405020304" pitchFamily="18" charset="0"/>
                <a:cs typeface="Times New Roman" panose="02020603050405020304" pitchFamily="18" charset="0"/>
              </a:rPr>
              <a:t> B, Shah MN, Wasserman D, </a:t>
            </a:r>
            <a:r>
              <a:rPr lang="en-US" dirty="0" err="1">
                <a:latin typeface="Times New Roman" panose="02020603050405020304" pitchFamily="18" charset="0"/>
                <a:cs typeface="Times New Roman" panose="02020603050405020304" pitchFamily="18" charset="0"/>
              </a:rPr>
              <a:t>Bazarian</a:t>
            </a:r>
            <a:r>
              <a:rPr lang="en-US" dirty="0">
                <a:latin typeface="Times New Roman" panose="02020603050405020304" pitchFamily="18" charset="0"/>
                <a:cs typeface="Times New Roman" panose="02020603050405020304" pitchFamily="18" charset="0"/>
              </a:rPr>
              <a:t> JJ. Concussions are associated with decreased batting performance among major league baseball players. </a:t>
            </a:r>
            <a:r>
              <a:rPr lang="en-US" i="1" dirty="0">
                <a:latin typeface="Times New Roman" panose="02020603050405020304" pitchFamily="18" charset="0"/>
                <a:cs typeface="Times New Roman" panose="02020603050405020304" pitchFamily="18" charset="0"/>
              </a:rPr>
              <a:t>Am J Sports Med. </a:t>
            </a:r>
            <a:r>
              <a:rPr lang="en-US" dirty="0">
                <a:latin typeface="Times New Roman" panose="02020603050405020304" pitchFamily="18" charset="0"/>
                <a:cs typeface="Times New Roman" panose="02020603050405020304" pitchFamily="18" charset="0"/>
              </a:rPr>
              <a:t>2015;43(5):1127-1133.</a:t>
            </a:r>
          </a:p>
          <a:p>
            <a:r>
              <a:rPr lang="en-US" b="1" dirty="0">
                <a:latin typeface="Times New Roman" panose="02020603050405020304" pitchFamily="18" charset="0"/>
                <a:cs typeface="Times New Roman" panose="02020603050405020304" pitchFamily="18" charset="0"/>
              </a:rPr>
              <a:t>4.  </a:t>
            </a:r>
            <a:r>
              <a:rPr lang="en-US" dirty="0">
                <a:latin typeface="Times New Roman" panose="02020603050405020304" pitchFamily="18" charset="0"/>
                <a:cs typeface="Times New Roman" panose="02020603050405020304" pitchFamily="18" charset="0"/>
              </a:rPr>
              <a:t>Navarro SM, Pettit RW, Haeberle HS, et al. Short-term impact of concussion in the NHL: An analysis of player longevity, performance, and financial loss. </a:t>
            </a:r>
            <a:r>
              <a:rPr lang="en-US" i="1" dirty="0">
                <a:latin typeface="Times New Roman" panose="02020603050405020304" pitchFamily="18" charset="0"/>
                <a:cs typeface="Times New Roman" panose="02020603050405020304" pitchFamily="18" charset="0"/>
              </a:rPr>
              <a:t>J Neurotrauma.  </a:t>
            </a:r>
            <a:r>
              <a:rPr lang="en-US" dirty="0">
                <a:latin typeface="Times New Roman" panose="02020603050405020304" pitchFamily="18" charset="0"/>
                <a:cs typeface="Times New Roman" panose="02020603050405020304" pitchFamily="18" charset="0"/>
              </a:rPr>
              <a:t>2018;35(20):2391-2399.</a:t>
            </a:r>
          </a:p>
          <a:p>
            <a:r>
              <a:rPr lang="en-US" b="1" dirty="0">
                <a:latin typeface="Times New Roman" panose="02020603050405020304" pitchFamily="18" charset="0"/>
                <a:cs typeface="Times New Roman" panose="02020603050405020304" pitchFamily="18" charset="0"/>
              </a:rPr>
              <a:t>4.  </a:t>
            </a:r>
            <a:r>
              <a:rPr lang="en-US" dirty="0">
                <a:latin typeface="Times New Roman" panose="02020603050405020304" pitchFamily="18" charset="0"/>
                <a:cs typeface="Times New Roman" panose="02020603050405020304" pitchFamily="18" charset="0"/>
              </a:rPr>
              <a:t>McPherson AL, Nagai T, Webster KE, Hewett TE. Musculoskeletal Injury Risk After Sport-Related Concussion: A Systematic Review and Meta-analysis. </a:t>
            </a:r>
            <a:r>
              <a:rPr lang="en-US" i="1" dirty="0">
                <a:latin typeface="Times New Roman" panose="02020603050405020304" pitchFamily="18" charset="0"/>
                <a:cs typeface="Times New Roman" panose="02020603050405020304" pitchFamily="18" charset="0"/>
              </a:rPr>
              <a:t>Am J Sports Med. </a:t>
            </a:r>
            <a:r>
              <a:rPr lang="en-US" dirty="0">
                <a:latin typeface="Times New Roman" panose="02020603050405020304" pitchFamily="18" charset="0"/>
                <a:cs typeface="Times New Roman" panose="02020603050405020304" pitchFamily="18" charset="0"/>
              </a:rPr>
              <a:t>2019;47(7):1754-1762.</a:t>
            </a:r>
          </a:p>
          <a:p>
            <a:r>
              <a:rPr lang="en-US" dirty="0"/>
              <a:t>5.  Howell DR, </a:t>
            </a:r>
            <a:r>
              <a:rPr lang="en-US" dirty="0" err="1"/>
              <a:t>Lynall</a:t>
            </a:r>
            <a:r>
              <a:rPr lang="en-US" dirty="0"/>
              <a:t> RC, Buckley TA, Herman DC. Neuromuscular control deficits and the risk of subsequent injury after a concussion: a scoping review. </a:t>
            </a:r>
            <a:r>
              <a:rPr lang="en-US" i="1" dirty="0"/>
              <a:t>BJSM</a:t>
            </a:r>
            <a:r>
              <a:rPr lang="en-US" dirty="0"/>
              <a:t>.</a:t>
            </a:r>
            <a:r>
              <a:rPr lang="en-US" i="1" dirty="0"/>
              <a:t> </a:t>
            </a:r>
            <a:r>
              <a:rPr lang="en-US" dirty="0"/>
              <a:t>2018;48(5):1097-1115.</a:t>
            </a:r>
          </a:p>
          <a:p>
            <a:r>
              <a:rPr lang="en-US" dirty="0"/>
              <a:t>6.  </a:t>
            </a:r>
            <a:r>
              <a:rPr lang="en-US" dirty="0" err="1"/>
              <a:t>Gessel</a:t>
            </a:r>
            <a:r>
              <a:rPr lang="en-US" dirty="0"/>
              <a:t> LM, Fields SK, Collins CL, Dick RW, Comstock RD. Concussions among united states high school and collegiate athletes. </a:t>
            </a:r>
            <a:r>
              <a:rPr lang="en-US" i="1" dirty="0"/>
              <a:t>J </a:t>
            </a:r>
            <a:r>
              <a:rPr lang="en-US" i="1" dirty="0" err="1"/>
              <a:t>Athl</a:t>
            </a:r>
            <a:r>
              <a:rPr lang="en-US" i="1" dirty="0"/>
              <a:t> Train</a:t>
            </a:r>
            <a:r>
              <a:rPr lang="en-US" dirty="0"/>
              <a:t>.</a:t>
            </a:r>
            <a:r>
              <a:rPr lang="en-US" i="1" dirty="0"/>
              <a:t> </a:t>
            </a:r>
            <a:r>
              <a:rPr lang="en-US" dirty="0"/>
              <a:t>2007;42(4):495-503.</a:t>
            </a:r>
          </a:p>
          <a:p>
            <a:r>
              <a:rPr lang="en-US" b="1" dirty="0">
                <a:latin typeface="Times New Roman" panose="02020603050405020304" pitchFamily="18" charset="0"/>
                <a:cs typeface="Times New Roman" panose="02020603050405020304" pitchFamily="18" charset="0"/>
              </a:rPr>
              <a:t>7.  </a:t>
            </a:r>
            <a:r>
              <a:rPr lang="en-US" dirty="0">
                <a:latin typeface="Times New Roman" panose="02020603050405020304" pitchFamily="18" charset="0"/>
                <a:cs typeface="Times New Roman" panose="02020603050405020304" pitchFamily="18" charset="0"/>
              </a:rPr>
              <a:t>Del Rossi G. Evaluating the recovery curve for clinically assessed reaction time after concussion.</a:t>
            </a:r>
            <a:r>
              <a:rPr lang="en-US" i="1" dirty="0">
                <a:latin typeface="Times New Roman" panose="02020603050405020304" pitchFamily="18" charset="0"/>
                <a:cs typeface="Times New Roman" panose="02020603050405020304" pitchFamily="18" charset="0"/>
              </a:rPr>
              <a:t> J </a:t>
            </a:r>
            <a:r>
              <a:rPr lang="en-US" i="1" dirty="0" err="1">
                <a:latin typeface="Times New Roman" panose="02020603050405020304" pitchFamily="18" charset="0"/>
                <a:cs typeface="Times New Roman" panose="02020603050405020304" pitchFamily="18" charset="0"/>
              </a:rPr>
              <a:t>Athl</a:t>
            </a:r>
            <a:r>
              <a:rPr lang="en-US" i="1" dirty="0">
                <a:latin typeface="Times New Roman" panose="02020603050405020304" pitchFamily="18" charset="0"/>
                <a:cs typeface="Times New Roman" panose="02020603050405020304" pitchFamily="18" charset="0"/>
              </a:rPr>
              <a:t> Train</a:t>
            </a:r>
            <a:r>
              <a:rPr lang="en-US"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2017;52(8):766-770.</a:t>
            </a:r>
            <a:r>
              <a:rPr lang="en-US" dirty="0"/>
              <a:t>.</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8.  </a:t>
            </a:r>
            <a:r>
              <a:rPr lang="en-US" dirty="0">
                <a:latin typeface="Times New Roman" panose="02020603050405020304" pitchFamily="18" charset="0"/>
                <a:cs typeface="Times New Roman" panose="02020603050405020304" pitchFamily="18" charset="0"/>
              </a:rPr>
              <a:t>Rajagopalan A, Kumar SS, </a:t>
            </a:r>
            <a:r>
              <a:rPr lang="en-US" dirty="0" err="1">
                <a:latin typeface="Times New Roman" panose="02020603050405020304" pitchFamily="18" charset="0"/>
                <a:cs typeface="Times New Roman" panose="02020603050405020304" pitchFamily="18" charset="0"/>
              </a:rPr>
              <a:t>Mukkadan</a:t>
            </a:r>
            <a:r>
              <a:rPr lang="en-US" dirty="0">
                <a:latin typeface="Times New Roman" panose="02020603050405020304" pitchFamily="18" charset="0"/>
                <a:cs typeface="Times New Roman" panose="02020603050405020304" pitchFamily="18" charset="0"/>
              </a:rPr>
              <a:t> JK. Effect of vestibular stimulation on auditory and visual reaction time in relation to stress. </a:t>
            </a:r>
            <a:r>
              <a:rPr lang="en-US" i="1" dirty="0">
                <a:latin typeface="Times New Roman" panose="02020603050405020304" pitchFamily="18" charset="0"/>
                <a:cs typeface="Times New Roman" panose="02020603050405020304" pitchFamily="18" charset="0"/>
              </a:rPr>
              <a:t>JAPTR</a:t>
            </a:r>
            <a:r>
              <a:rPr lang="en-US" dirty="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2017;8(1):34-38.</a:t>
            </a:r>
          </a:p>
          <a:p>
            <a:r>
              <a:rPr lang="en-US" dirty="0"/>
              <a:t>9.  Saleem S, Arora B, Chauhan P. Comparative study to evaluate the effectiveness of vestibular rehabilitation therapy versus dual task training on balance and gait in posterior cerebral artery (PCA) stroke. </a:t>
            </a:r>
            <a:r>
              <a:rPr lang="en-US" i="1" dirty="0"/>
              <a:t>J Clin Diagn Res. </a:t>
            </a:r>
            <a:r>
              <a:rPr lang="en-US" dirty="0"/>
              <a:t>2019;13(11):10-17.</a:t>
            </a:r>
          </a:p>
          <a:p>
            <a:r>
              <a:rPr lang="en-US" dirty="0"/>
              <a:t>10.  </a:t>
            </a:r>
            <a:r>
              <a:rPr lang="en-US" dirty="0" err="1"/>
              <a:t>Alsalaheen</a:t>
            </a:r>
            <a:r>
              <a:rPr lang="en-US" dirty="0"/>
              <a:t> BA, Whitney SL, </a:t>
            </a:r>
            <a:r>
              <a:rPr lang="en-US" dirty="0" err="1"/>
              <a:t>Mucha</a:t>
            </a:r>
            <a:r>
              <a:rPr lang="en-US" dirty="0"/>
              <a:t> A, Morris LO, Furman JM, </a:t>
            </a:r>
            <a:r>
              <a:rPr lang="en-US" dirty="0" err="1"/>
              <a:t>Sparto</a:t>
            </a:r>
            <a:r>
              <a:rPr lang="en-US" dirty="0"/>
              <a:t> PJ. Exercise prescription patterns in patients treated with vestibular rehabilitation after concussion. </a:t>
            </a:r>
            <a:r>
              <a:rPr lang="en-US" i="1" dirty="0" err="1"/>
              <a:t>Physiother</a:t>
            </a:r>
            <a:r>
              <a:rPr lang="en-US" i="1" dirty="0"/>
              <a:t> Res Int</a:t>
            </a:r>
            <a:r>
              <a:rPr lang="en-US" dirty="0"/>
              <a:t>.</a:t>
            </a:r>
            <a:r>
              <a:rPr lang="en-US" i="1" dirty="0"/>
              <a:t> </a:t>
            </a:r>
            <a:r>
              <a:rPr lang="en-US" dirty="0"/>
              <a:t>2013;18(2):100-108.</a:t>
            </a:r>
          </a:p>
          <a:p>
            <a:endParaRPr lang="en-US" dirty="0"/>
          </a:p>
        </p:txBody>
      </p:sp>
    </p:spTree>
    <p:extLst>
      <p:ext uri="{BB962C8B-B14F-4D97-AF65-F5344CB8AC3E}">
        <p14:creationId xmlns:p14="http://schemas.microsoft.com/office/powerpoint/2010/main" val="1288873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7EAE9-6C7A-9F4C-BA52-964C887137EF}"/>
              </a:ext>
            </a:extLst>
          </p:cNvPr>
          <p:cNvSpPr>
            <a:spLocks noGrp="1"/>
          </p:cNvSpPr>
          <p:nvPr>
            <p:ph type="title"/>
          </p:nvPr>
        </p:nvSpPr>
        <p:spPr>
          <a:xfrm>
            <a:off x="2231136" y="523613"/>
            <a:ext cx="7729728" cy="1188720"/>
          </a:xfrm>
        </p:spPr>
        <p:txBody>
          <a:bodyPr/>
          <a:lstStyle/>
          <a:p>
            <a:r>
              <a:rPr lang="en-US"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815033A8-6CE9-EE48-8BA0-2E34344046B7}"/>
              </a:ext>
            </a:extLst>
          </p:cNvPr>
          <p:cNvSpPr>
            <a:spLocks noGrp="1"/>
          </p:cNvSpPr>
          <p:nvPr>
            <p:ph idx="1"/>
          </p:nvPr>
        </p:nvSpPr>
        <p:spPr>
          <a:xfrm>
            <a:off x="897147" y="2223976"/>
            <a:ext cx="10731261" cy="4110411"/>
          </a:xfrm>
        </p:spPr>
        <p:txBody>
          <a:bodyPr>
            <a:normAutofit lnSpcReduction="10000"/>
          </a:bodyPr>
          <a:lstStyle/>
          <a:p>
            <a:r>
              <a:rPr lang="en-US" sz="2000" i="1" dirty="0">
                <a:latin typeface="Times New Roman" panose="02020603050405020304" pitchFamily="18" charset="0"/>
                <a:cs typeface="Times New Roman" panose="02020603050405020304" pitchFamily="18" charset="0"/>
              </a:rPr>
              <a:t>Statement of the Problem</a:t>
            </a:r>
            <a:r>
              <a:rPr lang="en-US" sz="2000" dirty="0">
                <a:latin typeface="Times New Roman" panose="02020603050405020304" pitchFamily="18" charset="0"/>
                <a:cs typeface="Times New Roman" panose="02020603050405020304" pitchFamily="18" charset="0"/>
              </a:rPr>
              <a:t>: </a:t>
            </a:r>
          </a:p>
          <a:p>
            <a:r>
              <a:rPr lang="en-US" sz="2000" dirty="0">
                <a:latin typeface="Times New Roman" charset="0"/>
                <a:ea typeface="Times New Roman" charset="0"/>
                <a:cs typeface="Times New Roman" charset="0"/>
              </a:rPr>
              <a:t>In the United States, mild traumatic brain injuries account for 5-10% of all injuries associated with organized sport at the high school and collegiate level.</a:t>
            </a:r>
            <a:r>
              <a:rPr lang="en-US" sz="2000" baseline="30000" dirty="0">
                <a:latin typeface="Times New Roman" charset="0"/>
                <a:ea typeface="Times New Roman" charset="0"/>
                <a:cs typeface="Times New Roman" charset="0"/>
              </a:rPr>
              <a:t>1</a:t>
            </a:r>
            <a:endParaRPr lang="en-US" sz="2000" dirty="0">
              <a:latin typeface="Times New Roman" charset="0"/>
              <a:ea typeface="Times New Roman" charset="0"/>
              <a:cs typeface="Times New Roman" charset="0"/>
            </a:endParaRPr>
          </a:p>
          <a:p>
            <a:r>
              <a:rPr lang="en-US" sz="2000" dirty="0">
                <a:latin typeface="Times New Roman" charset="0"/>
                <a:ea typeface="Times New Roman" charset="0"/>
                <a:cs typeface="Times New Roman" charset="0"/>
              </a:rPr>
              <a:t>Recent evidence shows an impaired reaction time is one of the most common and sensitive indicators of cognitive change following a traumatic brain injury or concussion.</a:t>
            </a:r>
            <a:r>
              <a:rPr lang="en-US" sz="2000" baseline="30000" dirty="0">
                <a:latin typeface="Times New Roman" charset="0"/>
                <a:ea typeface="Times New Roman" charset="0"/>
                <a:cs typeface="Times New Roman" charset="0"/>
              </a:rPr>
              <a:t>2</a:t>
            </a:r>
            <a:r>
              <a:rPr lang="en-US" sz="2000" dirty="0">
                <a:latin typeface="Times New Roman" charset="0"/>
                <a:ea typeface="Times New Roman" charset="0"/>
                <a:cs typeface="Times New Roman" charset="0"/>
              </a:rPr>
              <a:t> </a:t>
            </a:r>
          </a:p>
          <a:p>
            <a:r>
              <a:rPr lang="en-US" sz="2000" dirty="0">
                <a:latin typeface="Times New Roman" charset="0"/>
                <a:ea typeface="Times New Roman" charset="0"/>
                <a:cs typeface="Times New Roman" charset="0"/>
              </a:rPr>
              <a:t>In some circumstances, reaction time is typically prolonged immediately after injury.</a:t>
            </a:r>
            <a:r>
              <a:rPr lang="en-US" sz="2000" baseline="30000" dirty="0">
                <a:latin typeface="Times New Roman" charset="0"/>
                <a:ea typeface="Times New Roman" charset="0"/>
                <a:cs typeface="Times New Roman" charset="0"/>
              </a:rPr>
              <a:t>1</a:t>
            </a:r>
          </a:p>
          <a:p>
            <a:r>
              <a:rPr lang="en-US" sz="2000" dirty="0">
                <a:latin typeface="Times New Roman" charset="0"/>
                <a:ea typeface="Times New Roman" charset="0"/>
                <a:cs typeface="Times New Roman" charset="0"/>
              </a:rPr>
              <a:t>Evidence suggests that athletes continue to show decreased performance after sustaining a concussion.</a:t>
            </a:r>
            <a:r>
              <a:rPr lang="en-US" sz="2000" baseline="30000" dirty="0">
                <a:latin typeface="Times New Roman" charset="0"/>
                <a:ea typeface="Times New Roman" charset="0"/>
                <a:cs typeface="Times New Roman" charset="0"/>
              </a:rPr>
              <a:t>3,4</a:t>
            </a:r>
          </a:p>
          <a:p>
            <a:r>
              <a:rPr lang="en-US" sz="2000" dirty="0">
                <a:latin typeface="Times New Roman" charset="0"/>
                <a:ea typeface="Times New Roman" charset="0"/>
                <a:cs typeface="Times New Roman" charset="0"/>
              </a:rPr>
              <a:t>Literature shows that after a concussion, athletes are at an increased risk of lower extremity musculoskeletal injuries.</a:t>
            </a:r>
            <a:r>
              <a:rPr lang="en-US" sz="2000" baseline="30000" dirty="0">
                <a:latin typeface="Times New Roman" charset="0"/>
                <a:ea typeface="Times New Roman" charset="0"/>
                <a:cs typeface="Times New Roman" charset="0"/>
              </a:rPr>
              <a:t>4,5</a:t>
            </a:r>
          </a:p>
          <a:p>
            <a:pPr lvl="1"/>
            <a:r>
              <a:rPr lang="en-US" dirty="0">
                <a:latin typeface="Times New Roman" charset="0"/>
                <a:ea typeface="Times New Roman" charset="0"/>
                <a:cs typeface="Times New Roman" charset="0"/>
              </a:rPr>
              <a:t>Odds of sustaining a lower extremity musculoskeletal injury were 3.39 times higher</a:t>
            </a:r>
            <a:r>
              <a:rPr lang="en-US" baseline="30000" dirty="0">
                <a:latin typeface="Times New Roman" charset="0"/>
                <a:ea typeface="Times New Roman" charset="0"/>
                <a:cs typeface="Times New Roman" charset="0"/>
              </a:rPr>
              <a:t>5</a:t>
            </a:r>
            <a:endParaRPr lang="en-US" sz="2000" baseline="30000" dirty="0">
              <a:latin typeface="Times New Roman" charset="0"/>
              <a:ea typeface="Times New Roman" charset="0"/>
              <a:cs typeface="Times New Roman" charset="0"/>
            </a:endParaRPr>
          </a:p>
          <a:p>
            <a:endParaRPr lang="en-US" sz="2000" dirty="0">
              <a:latin typeface="Times New Roman" charset="0"/>
              <a:ea typeface="Times New Roman" charset="0"/>
              <a:cs typeface="Times New Roman" charset="0"/>
            </a:endParaRPr>
          </a:p>
          <a:p>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8962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CB018-4849-2B45-9072-1C07523EFA64}"/>
              </a:ext>
            </a:extLst>
          </p:cNvPr>
          <p:cNvSpPr>
            <a:spLocks noGrp="1"/>
          </p:cNvSpPr>
          <p:nvPr>
            <p:ph type="title"/>
          </p:nvPr>
        </p:nvSpPr>
        <p:spPr>
          <a:xfrm>
            <a:off x="2231135" y="824606"/>
            <a:ext cx="7729728" cy="1188720"/>
          </a:xfrm>
        </p:spPr>
        <p:txBody>
          <a:bodyPr/>
          <a:lstStyle/>
          <a:p>
            <a:r>
              <a:rPr lang="en-US" dirty="0">
                <a:latin typeface="Times New Roman" panose="02020603050405020304" pitchFamily="18" charset="0"/>
                <a:cs typeface="Times New Roman" panose="02020603050405020304" pitchFamily="18" charset="0"/>
              </a:rPr>
              <a:t>Reaction Time</a:t>
            </a:r>
          </a:p>
        </p:txBody>
      </p:sp>
      <p:sp>
        <p:nvSpPr>
          <p:cNvPr id="3" name="Content Placeholder 2">
            <a:extLst>
              <a:ext uri="{FF2B5EF4-FFF2-40B4-BE49-F238E27FC236}">
                <a16:creationId xmlns:a16="http://schemas.microsoft.com/office/drawing/2014/main" id="{0490855E-B770-2245-930A-117AE7DCD16F}"/>
              </a:ext>
            </a:extLst>
          </p:cNvPr>
          <p:cNvSpPr>
            <a:spLocks noGrp="1"/>
          </p:cNvSpPr>
          <p:nvPr>
            <p:ph idx="1"/>
          </p:nvPr>
        </p:nvSpPr>
        <p:spPr>
          <a:xfrm>
            <a:off x="540327" y="2338370"/>
            <a:ext cx="11111345" cy="3868466"/>
          </a:xfrm>
        </p:spPr>
        <p:txBody>
          <a:bodyPr/>
          <a:lstStyle/>
          <a:p>
            <a:r>
              <a:rPr lang="en-US" i="1" dirty="0">
                <a:latin typeface="Times New Roman" panose="02020603050405020304" pitchFamily="18" charset="0"/>
                <a:cs typeface="Times New Roman" panose="02020603050405020304" pitchFamily="18" charset="0"/>
              </a:rPr>
              <a:t>Reaction Time</a:t>
            </a:r>
          </a:p>
          <a:p>
            <a:pPr lvl="1"/>
            <a:r>
              <a:rPr lang="en-US" dirty="0">
                <a:latin typeface="Times New Roman" panose="02020603050405020304" pitchFamily="18" charset="0"/>
                <a:cs typeface="Times New Roman" panose="02020603050405020304" pitchFamily="18" charset="0"/>
              </a:rPr>
              <a:t>The time interval between applications of a stimulus and elicitation of a response.</a:t>
            </a:r>
            <a:r>
              <a:rPr lang="en-US" baseline="30000" dirty="0">
                <a:latin typeface="Times New Roman" panose="02020603050405020304" pitchFamily="18" charset="0"/>
                <a:cs typeface="Times New Roman" panose="02020603050405020304" pitchFamily="18" charset="0"/>
              </a:rPr>
              <a:t>6</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After a concussion, reaction time is closely monitored by using different tools (</a:t>
            </a:r>
            <a:r>
              <a:rPr lang="en-US" dirty="0" err="1">
                <a:latin typeface="Times New Roman" panose="02020603050405020304" pitchFamily="18" charset="0"/>
                <a:cs typeface="Times New Roman" panose="02020603050405020304" pitchFamily="18" charset="0"/>
              </a:rPr>
              <a:t>ImPACT</a:t>
            </a:r>
            <a:r>
              <a:rPr lang="en-US" dirty="0">
                <a:latin typeface="Times New Roman" panose="02020603050405020304" pitchFamily="18" charset="0"/>
                <a:cs typeface="Times New Roman" panose="02020603050405020304" pitchFamily="18" charset="0"/>
              </a:rPr>
              <a:t>, C3Logix, Ruler Drop Test)</a:t>
            </a:r>
          </a:p>
          <a:p>
            <a:r>
              <a:rPr lang="en-US" dirty="0">
                <a:latin typeface="Times New Roman" panose="02020603050405020304" pitchFamily="18" charset="0"/>
                <a:cs typeface="Times New Roman" panose="02020603050405020304" pitchFamily="18" charset="0"/>
              </a:rPr>
              <a:t>After a concussion, the recovery timeframe for clinical reaction time to return to baseline is 14 days on average</a:t>
            </a:r>
          </a:p>
          <a:p>
            <a:pPr lvl="1"/>
            <a:r>
              <a:rPr lang="en-US" dirty="0">
                <a:latin typeface="Times New Roman" panose="02020603050405020304" pitchFamily="18" charset="0"/>
                <a:cs typeface="Times New Roman" panose="02020603050405020304" pitchFamily="18" charset="0"/>
              </a:rPr>
              <a:t>Some reaction time deficits have lasted up to 4-weeks</a:t>
            </a:r>
            <a:r>
              <a:rPr lang="en-US" baseline="30000" dirty="0">
                <a:latin typeface="Times New Roman" panose="02020603050405020304" pitchFamily="18" charset="0"/>
                <a:cs typeface="Times New Roman" panose="02020603050405020304" pitchFamily="18" charset="0"/>
              </a:rPr>
              <a:t>7</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Properly rehabilitating a concussion is important for many reasons:</a:t>
            </a:r>
          </a:p>
          <a:p>
            <a:pPr lvl="1"/>
            <a:r>
              <a:rPr lang="en-US" dirty="0">
                <a:latin typeface="Times New Roman" panose="02020603050405020304" pitchFamily="18" charset="0"/>
                <a:cs typeface="Times New Roman" panose="02020603050405020304" pitchFamily="18" charset="0"/>
              </a:rPr>
              <a:t>Mainly to avoid further injuries and relieve symptoms</a:t>
            </a:r>
          </a:p>
          <a:p>
            <a:r>
              <a:rPr lang="en-US" dirty="0">
                <a:latin typeface="Times New Roman" panose="02020603050405020304" pitchFamily="18" charset="0"/>
                <a:cs typeface="Times New Roman" panose="02020603050405020304" pitchFamily="18" charset="0"/>
              </a:rPr>
              <a:t>Rehabilitating reaction time after a concussion is important because:</a:t>
            </a:r>
          </a:p>
          <a:p>
            <a:pPr lvl="1"/>
            <a:r>
              <a:rPr lang="en-US" dirty="0">
                <a:latin typeface="Times New Roman" panose="02020603050405020304" pitchFamily="18" charset="0"/>
                <a:cs typeface="Times New Roman" panose="02020603050405020304" pitchFamily="18" charset="0"/>
              </a:rPr>
              <a:t>Indicator of lower extremity injuries</a:t>
            </a:r>
            <a:r>
              <a:rPr lang="en-US" baseline="30000" dirty="0">
                <a:latin typeface="Times New Roman" panose="02020603050405020304" pitchFamily="18" charset="0"/>
                <a:cs typeface="Times New Roman" panose="02020603050405020304" pitchFamily="18" charset="0"/>
              </a:rPr>
              <a:t>4,5</a:t>
            </a:r>
            <a:r>
              <a:rPr lang="en-US"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Include strains, sprains, fractures, etc.</a:t>
            </a:r>
          </a:p>
          <a:p>
            <a:pPr lvl="1"/>
            <a:endParaRPr lang="en-US" dirty="0">
              <a:latin typeface="Times New Roman" panose="02020603050405020304" pitchFamily="18" charset="0"/>
              <a:cs typeface="Times New Roman" panose="02020603050405020304" pitchFamily="18" charset="0"/>
            </a:endParaRPr>
          </a:p>
          <a:p>
            <a:pPr marL="228600" lvl="1"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FC00571F-D5D0-1947-9D0B-CDFBD151A1F1}"/>
              </a:ext>
            </a:extLst>
          </p:cNvPr>
          <p:cNvPicPr>
            <a:picLocks noChangeAspect="1"/>
          </p:cNvPicPr>
          <p:nvPr/>
        </p:nvPicPr>
        <p:blipFill>
          <a:blip r:embed="rId3"/>
          <a:stretch>
            <a:fillRect/>
          </a:stretch>
        </p:blipFill>
        <p:spPr>
          <a:xfrm>
            <a:off x="9362662" y="4357277"/>
            <a:ext cx="1729340" cy="2034517"/>
          </a:xfrm>
          <a:prstGeom prst="rect">
            <a:avLst/>
          </a:prstGeom>
          <a:ln w="50800">
            <a:solidFill>
              <a:schemeClr val="bg2"/>
            </a:solidFill>
          </a:ln>
        </p:spPr>
      </p:pic>
    </p:spTree>
    <p:extLst>
      <p:ext uri="{BB962C8B-B14F-4D97-AF65-F5344CB8AC3E}">
        <p14:creationId xmlns:p14="http://schemas.microsoft.com/office/powerpoint/2010/main" val="3253938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5C74D-0F4D-BF4F-AE4B-9E5587DF4BE8}"/>
              </a:ext>
            </a:extLst>
          </p:cNvPr>
          <p:cNvSpPr>
            <a:spLocks noGrp="1"/>
          </p:cNvSpPr>
          <p:nvPr>
            <p:ph type="title"/>
          </p:nvPr>
        </p:nvSpPr>
        <p:spPr/>
        <p:txBody>
          <a:bodyPr/>
          <a:lstStyle/>
          <a:p>
            <a:r>
              <a:rPr lang="en-US" dirty="0">
                <a:latin typeface="Times" pitchFamily="2" charset="0"/>
              </a:rPr>
              <a:t>Vestibular Rehabilitation </a:t>
            </a:r>
          </a:p>
        </p:txBody>
      </p:sp>
      <p:sp>
        <p:nvSpPr>
          <p:cNvPr id="3" name="Content Placeholder 2">
            <a:extLst>
              <a:ext uri="{FF2B5EF4-FFF2-40B4-BE49-F238E27FC236}">
                <a16:creationId xmlns:a16="http://schemas.microsoft.com/office/drawing/2014/main" id="{1D3BB59E-7571-E14D-B6E8-1A3B5146E6F4}"/>
              </a:ext>
            </a:extLst>
          </p:cNvPr>
          <p:cNvSpPr>
            <a:spLocks noGrp="1"/>
          </p:cNvSpPr>
          <p:nvPr>
            <p:ph idx="1"/>
          </p:nvPr>
        </p:nvSpPr>
        <p:spPr>
          <a:xfrm>
            <a:off x="706581" y="2568772"/>
            <a:ext cx="10778837" cy="3513373"/>
          </a:xfrm>
        </p:spPr>
        <p:txBody>
          <a:bodyPr/>
          <a:lstStyle/>
          <a:p>
            <a:r>
              <a:rPr lang="en-US" dirty="0">
                <a:latin typeface="Times New Roman" panose="02020603050405020304" pitchFamily="18" charset="0"/>
                <a:cs typeface="Times New Roman" panose="02020603050405020304" pitchFamily="18" charset="0"/>
              </a:rPr>
              <a:t>Concussion rehabilitation has changed drastically over the last two decades</a:t>
            </a:r>
          </a:p>
          <a:p>
            <a:r>
              <a:rPr lang="en-US" dirty="0">
                <a:latin typeface="Times New Roman" panose="02020603050405020304" pitchFamily="18" charset="0"/>
                <a:cs typeface="Times New Roman" panose="02020603050405020304" pitchFamily="18" charset="0"/>
              </a:rPr>
              <a:t>The 2016 international consensus statement explains that closely monitored active rehabilitation programs involving controlled sub-symptom-threshold, submaximal exercises are not only safe, but may even facilitate concussion recovery.</a:t>
            </a:r>
            <a:r>
              <a:rPr lang="en-US" baseline="30000" dirty="0">
                <a:latin typeface="Times New Roman" panose="02020603050405020304" pitchFamily="18" charset="0"/>
                <a:cs typeface="Times New Roman" panose="02020603050405020304" pitchFamily="18" charset="0"/>
              </a:rPr>
              <a:t>5,6</a:t>
            </a:r>
          </a:p>
          <a:p>
            <a:r>
              <a:rPr lang="en-US" i="1" dirty="0">
                <a:latin typeface="Times New Roman" panose="02020603050405020304" pitchFamily="18" charset="0"/>
                <a:cs typeface="Times New Roman" panose="02020603050405020304" pitchFamily="18" charset="0"/>
              </a:rPr>
              <a:t>Vestibular Rehabilitation</a:t>
            </a:r>
            <a:r>
              <a:rPr lang="en-US" dirty="0">
                <a:latin typeface="Times New Roman" panose="02020603050405020304" pitchFamily="18" charset="0"/>
                <a:cs typeface="Times New Roman" panose="02020603050405020304" pitchFamily="18" charset="0"/>
              </a:rPr>
              <a:t> </a:t>
            </a:r>
          </a:p>
          <a:p>
            <a:pPr lvl="1"/>
            <a:r>
              <a:rPr lang="en-US" dirty="0">
                <a:latin typeface="Times New Roman" panose="02020603050405020304" pitchFamily="18" charset="0"/>
                <a:cs typeface="Times New Roman" panose="02020603050405020304" pitchFamily="18" charset="0"/>
              </a:rPr>
              <a:t>An exercise-based program primarily intended to lessen vertigo and dizziness, gaze instability, and/or imbalance and falls, influencing the amount of recovery that can be extended through compensation.</a:t>
            </a:r>
            <a:r>
              <a:rPr lang="en-US" baseline="30000" dirty="0">
                <a:latin typeface="Times New Roman" panose="02020603050405020304" pitchFamily="18" charset="0"/>
                <a:cs typeface="Times New Roman" panose="02020603050405020304" pitchFamily="18" charset="0"/>
              </a:rPr>
              <a:t>7</a:t>
            </a:r>
          </a:p>
          <a:p>
            <a:pPr lvl="1"/>
            <a:r>
              <a:rPr lang="en-US" dirty="0">
                <a:latin typeface="Times New Roman" panose="02020603050405020304" pitchFamily="18" charset="0"/>
                <a:cs typeface="Times New Roman" panose="02020603050405020304" pitchFamily="18" charset="0"/>
              </a:rPr>
              <a:t>Research shows improvements Symptom Reduction and Return to Play after a concussion when using VRT after a concussion</a:t>
            </a:r>
            <a:r>
              <a:rPr lang="en-US" baseline="30000" dirty="0">
                <a:latin typeface="Times New Roman" panose="02020603050405020304" pitchFamily="18" charset="0"/>
                <a:cs typeface="Times New Roman" panose="02020603050405020304" pitchFamily="18" charset="0"/>
              </a:rPr>
              <a:t>2,,7,,8,9,10</a:t>
            </a:r>
            <a:endParaRPr lang="en-US"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There is minimal research presented of the use of VRT after a concussion for the purpose of rehabilitating reaction time. </a:t>
            </a:r>
          </a:p>
          <a:p>
            <a:pPr lvl="1"/>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1930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E11A-F42E-174C-817B-65D5BB0A867B}"/>
              </a:ext>
            </a:extLst>
          </p:cNvPr>
          <p:cNvSpPr>
            <a:spLocks noGrp="1"/>
          </p:cNvSpPr>
          <p:nvPr>
            <p:ph type="title"/>
          </p:nvPr>
        </p:nvSpPr>
        <p:spPr>
          <a:xfrm>
            <a:off x="2092271" y="964692"/>
            <a:ext cx="7868593" cy="1188720"/>
          </a:xfrm>
        </p:spPr>
        <p:txBody>
          <a:bodyPr/>
          <a:lstStyle/>
          <a:p>
            <a:r>
              <a:rPr lang="en-US" dirty="0">
                <a:latin typeface="Times New Roman" panose="02020603050405020304" pitchFamily="18" charset="0"/>
                <a:cs typeface="Times New Roman" panose="02020603050405020304" pitchFamily="18" charset="0"/>
              </a:rPr>
              <a:t>Study Overview</a:t>
            </a:r>
          </a:p>
        </p:txBody>
      </p:sp>
      <p:sp>
        <p:nvSpPr>
          <p:cNvPr id="3" name="Content Placeholder 2">
            <a:extLst>
              <a:ext uri="{FF2B5EF4-FFF2-40B4-BE49-F238E27FC236}">
                <a16:creationId xmlns:a16="http://schemas.microsoft.com/office/drawing/2014/main" id="{78E5A35E-144F-214C-A2B4-8C1A0529171C}"/>
              </a:ext>
            </a:extLst>
          </p:cNvPr>
          <p:cNvSpPr>
            <a:spLocks noGrp="1"/>
          </p:cNvSpPr>
          <p:nvPr>
            <p:ph idx="1"/>
          </p:nvPr>
        </p:nvSpPr>
        <p:spPr>
          <a:xfrm>
            <a:off x="976393" y="2638044"/>
            <a:ext cx="10476854" cy="3101983"/>
          </a:xfrm>
        </p:spPr>
        <p:txBody>
          <a:bodyPr/>
          <a:lstStyle/>
          <a:p>
            <a:r>
              <a:rPr lang="en-US" sz="2000" i="1" dirty="0">
                <a:latin typeface="Times New Roman" charset="0"/>
                <a:ea typeface="Times New Roman" charset="0"/>
                <a:cs typeface="Times New Roman" charset="0"/>
              </a:rPr>
              <a:t>Purpose Statement</a:t>
            </a:r>
          </a:p>
          <a:p>
            <a:pPr lvl="1"/>
            <a:r>
              <a:rPr lang="en-US" sz="1800" dirty="0">
                <a:latin typeface="Times New Roman" charset="0"/>
                <a:ea typeface="Times New Roman" charset="0"/>
                <a:cs typeface="Times New Roman" charset="0"/>
              </a:rPr>
              <a:t>The purpose of this research project is to review current research evidence on the effects of vestibular rehabilitation on reaction time following a mild traumatic brain injury or concussion. </a:t>
            </a:r>
          </a:p>
          <a:p>
            <a:r>
              <a:rPr lang="en-US" sz="2000" i="1" dirty="0">
                <a:latin typeface="Times New Roman" charset="0"/>
                <a:ea typeface="Times New Roman" charset="0"/>
                <a:cs typeface="Times New Roman" charset="0"/>
              </a:rPr>
              <a:t>Objective</a:t>
            </a:r>
          </a:p>
          <a:p>
            <a:pPr lvl="1"/>
            <a:r>
              <a:rPr lang="en-US" sz="1800" dirty="0">
                <a:latin typeface="Times New Roman" charset="0"/>
                <a:ea typeface="Times New Roman" charset="0"/>
                <a:cs typeface="Times New Roman" charset="0"/>
              </a:rPr>
              <a:t>The main objective of this study is to critically appraise the available literature that has been conducted on vestibular rehabilitation for the purpose of improving reaction time. </a:t>
            </a:r>
          </a:p>
          <a:p>
            <a:r>
              <a:rPr lang="en-US" dirty="0">
                <a:latin typeface="Times New Roman" charset="0"/>
                <a:ea typeface="Times New Roman" charset="0"/>
                <a:cs typeface="Times New Roman" charset="0"/>
              </a:rPr>
              <a:t>By critically appraising this literature, it may inform researchers and clinicians about the effectiveness of vestibular rehabilitation in improving reaction time.</a:t>
            </a:r>
          </a:p>
          <a:p>
            <a:endParaRPr lang="en-US" dirty="0"/>
          </a:p>
        </p:txBody>
      </p:sp>
    </p:spTree>
    <p:extLst>
      <p:ext uri="{BB962C8B-B14F-4D97-AF65-F5344CB8AC3E}">
        <p14:creationId xmlns:p14="http://schemas.microsoft.com/office/powerpoint/2010/main" val="2833046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shade val="100000"/>
                <a:satMod val="185000"/>
                <a:lumMod val="120000"/>
              </a:schemeClr>
            </a:gs>
            <a:gs pos="100000">
              <a:schemeClr val="bg1">
                <a:tint val="96000"/>
                <a:shade val="95000"/>
                <a:satMod val="215000"/>
                <a:lumMod val="80000"/>
              </a:schemeClr>
            </a:gs>
          </a:gsLst>
          <a:path path="circle">
            <a:fillToRect l="50000" t="55000" r="125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B0701-0204-A746-A22A-C1EC9FE7C72C}"/>
              </a:ext>
            </a:extLst>
          </p:cNvPr>
          <p:cNvSpPr>
            <a:spLocks noGrp="1"/>
          </p:cNvSpPr>
          <p:nvPr>
            <p:ph type="title"/>
          </p:nvPr>
        </p:nvSpPr>
        <p:spPr>
          <a:xfrm>
            <a:off x="2231136" y="685722"/>
            <a:ext cx="7729728" cy="1188720"/>
          </a:xfrm>
        </p:spPr>
        <p:txBody>
          <a:bodyPr/>
          <a:lstStyle/>
          <a:p>
            <a:r>
              <a:rPr lang="en-US" dirty="0">
                <a:latin typeface="Times New Roman" panose="02020603050405020304" pitchFamily="18" charset="0"/>
                <a:cs typeface="Times New Roman" panose="02020603050405020304" pitchFamily="18" charset="0"/>
              </a:rPr>
              <a:t>Research Design</a:t>
            </a:r>
          </a:p>
        </p:txBody>
      </p:sp>
      <p:pic>
        <p:nvPicPr>
          <p:cNvPr id="4" name="Content Placeholder 3" descr="Screen%20Shot%202020-12-28%20at%2011.22.20%20AM.png">
            <a:extLst>
              <a:ext uri="{FF2B5EF4-FFF2-40B4-BE49-F238E27FC236}">
                <a16:creationId xmlns:a16="http://schemas.microsoft.com/office/drawing/2014/main" id="{7005C449-B406-DE4F-A014-8367EFACF9E8}"/>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41584" y="2245179"/>
            <a:ext cx="4268877" cy="3927099"/>
          </a:xfrm>
          <a:prstGeom prst="rect">
            <a:avLst/>
          </a:prstGeom>
          <a:noFill/>
          <a:ln w="47625" cmpd="dbl">
            <a:solidFill>
              <a:schemeClr val="bg2"/>
            </a:solidFill>
            <a:prstDash val="solid"/>
          </a:ln>
        </p:spPr>
      </p:pic>
      <p:sp>
        <p:nvSpPr>
          <p:cNvPr id="5" name="TextBox 4">
            <a:extLst>
              <a:ext uri="{FF2B5EF4-FFF2-40B4-BE49-F238E27FC236}">
                <a16:creationId xmlns:a16="http://schemas.microsoft.com/office/drawing/2014/main" id="{7827B988-25BD-EE40-BA81-4F815BC4AC23}"/>
              </a:ext>
            </a:extLst>
          </p:cNvPr>
          <p:cNvSpPr txBox="1"/>
          <p:nvPr/>
        </p:nvSpPr>
        <p:spPr>
          <a:xfrm>
            <a:off x="985094" y="2274838"/>
            <a:ext cx="5237018" cy="2308324"/>
          </a:xfrm>
          <a:prstGeom prst="rect">
            <a:avLst/>
          </a:prstGeom>
          <a:noFill/>
        </p:spPr>
        <p:txBody>
          <a:bodyPr wrap="square" rtlCol="0">
            <a:spAutoFit/>
          </a:bodyPr>
          <a:lstStyle/>
          <a:p>
            <a:pPr marL="285750" indent="-285750">
              <a:buFont typeface="Arial" panose="020B0604020202020204" pitchFamily="34" charset="0"/>
              <a:buChar char="•"/>
            </a:pPr>
            <a:r>
              <a:rPr lang="en-US" dirty="0">
                <a:latin typeface="Times New Roman" charset="0"/>
                <a:ea typeface="Times New Roman" charset="0"/>
                <a:cs typeface="Times New Roman" charset="0"/>
              </a:rPr>
              <a:t>This study design is a critically appraised topic</a:t>
            </a:r>
          </a:p>
          <a:p>
            <a:pPr marL="285750" indent="-285750">
              <a:buFont typeface="Arial" panose="020B0604020202020204" pitchFamily="34" charset="0"/>
              <a:buChar char="•"/>
            </a:pPr>
            <a:r>
              <a:rPr lang="en-US" dirty="0">
                <a:latin typeface="Times New Roman" charset="0"/>
                <a:ea typeface="Times New Roman" charset="0"/>
                <a:cs typeface="Times New Roman" charset="0"/>
              </a:rPr>
              <a:t>An in-depth computerized search was completed using the applied databases: </a:t>
            </a:r>
          </a:p>
          <a:p>
            <a:pPr marL="742950" lvl="1" indent="-285750">
              <a:buFont typeface="Arial" panose="020B0604020202020204" pitchFamily="34" charset="0"/>
              <a:buChar char="•"/>
            </a:pPr>
            <a:r>
              <a:rPr lang="en-US" dirty="0">
                <a:latin typeface="Times New Roman" charset="0"/>
                <a:ea typeface="Times New Roman" charset="0"/>
                <a:cs typeface="Times New Roman" charset="0"/>
              </a:rPr>
              <a:t>EBSCOHost</a:t>
            </a:r>
          </a:p>
          <a:p>
            <a:pPr marL="1200150" lvl="2" indent="-285750">
              <a:buFont typeface="Arial" panose="020B0604020202020204" pitchFamily="34" charset="0"/>
              <a:buChar char="•"/>
            </a:pPr>
            <a:r>
              <a:rPr lang="en-US" dirty="0">
                <a:latin typeface="Times New Roman" charset="0"/>
                <a:ea typeface="Times New Roman" charset="0"/>
                <a:cs typeface="Times New Roman" charset="0"/>
              </a:rPr>
              <a:t>SPORTDiscus </a:t>
            </a:r>
          </a:p>
          <a:p>
            <a:pPr marL="1200150" lvl="2" indent="-285750">
              <a:buFont typeface="Arial" panose="020B0604020202020204" pitchFamily="34" charset="0"/>
              <a:buChar char="•"/>
            </a:pPr>
            <a:r>
              <a:rPr lang="en-US" dirty="0">
                <a:latin typeface="Times New Roman" charset="0"/>
                <a:ea typeface="Times New Roman" charset="0"/>
                <a:cs typeface="Times New Roman" charset="0"/>
              </a:rPr>
              <a:t>MEDLINE </a:t>
            </a:r>
          </a:p>
          <a:p>
            <a:pPr marL="1200150" lvl="2" indent="-285750">
              <a:buFont typeface="Arial" panose="020B0604020202020204" pitchFamily="34" charset="0"/>
              <a:buChar char="•"/>
            </a:pPr>
            <a:r>
              <a:rPr lang="en-US" dirty="0">
                <a:latin typeface="Times New Roman" charset="0"/>
                <a:ea typeface="Times New Roman" charset="0"/>
                <a:cs typeface="Times New Roman" charset="0"/>
              </a:rPr>
              <a:t>CINAHL</a:t>
            </a:r>
          </a:p>
          <a:p>
            <a:pPr marL="285750" indent="-285750">
              <a:buFont typeface="Arial" panose="020B0604020202020204" pitchFamily="34" charset="0"/>
              <a:buChar char="•"/>
            </a:pPr>
            <a:r>
              <a:rPr lang="en-US" dirty="0">
                <a:latin typeface="Times New Roman" charset="0"/>
                <a:ea typeface="Times New Roman" charset="0"/>
                <a:cs typeface="Times New Roman" charset="0"/>
              </a:rPr>
              <a:t>Article search was completed in December 2020</a:t>
            </a:r>
          </a:p>
        </p:txBody>
      </p:sp>
      <p:pic>
        <p:nvPicPr>
          <p:cNvPr id="3" name="Picture 2">
            <a:extLst>
              <a:ext uri="{FF2B5EF4-FFF2-40B4-BE49-F238E27FC236}">
                <a16:creationId xmlns:a16="http://schemas.microsoft.com/office/drawing/2014/main" id="{CCAE54AA-8F1B-C047-B0F5-434FA6AAF5AC}"/>
              </a:ext>
            </a:extLst>
          </p:cNvPr>
          <p:cNvPicPr>
            <a:picLocks noChangeAspect="1"/>
          </p:cNvPicPr>
          <p:nvPr/>
        </p:nvPicPr>
        <p:blipFill>
          <a:blip r:embed="rId3"/>
          <a:stretch>
            <a:fillRect/>
          </a:stretch>
        </p:blipFill>
        <p:spPr>
          <a:xfrm>
            <a:off x="566736" y="5069715"/>
            <a:ext cx="1504951" cy="1504951"/>
          </a:xfrm>
          <a:prstGeom prst="rect">
            <a:avLst/>
          </a:prstGeom>
          <a:ln w="50800">
            <a:solidFill>
              <a:srgbClr val="404040"/>
            </a:solidFill>
          </a:ln>
        </p:spPr>
      </p:pic>
    </p:spTree>
    <p:extLst>
      <p:ext uri="{BB962C8B-B14F-4D97-AF65-F5344CB8AC3E}">
        <p14:creationId xmlns:p14="http://schemas.microsoft.com/office/powerpoint/2010/main" val="83567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61804-3F76-A840-B5C4-45D2B93CF859}"/>
              </a:ext>
            </a:extLst>
          </p:cNvPr>
          <p:cNvSpPr>
            <a:spLocks noGrp="1"/>
          </p:cNvSpPr>
          <p:nvPr>
            <p:ph type="title"/>
          </p:nvPr>
        </p:nvSpPr>
        <p:spPr/>
        <p:txBody>
          <a:bodyPr/>
          <a:lstStyle/>
          <a:p>
            <a:r>
              <a:rPr lang="en-US" dirty="0">
                <a:latin typeface="Times New Roman" charset="0"/>
                <a:ea typeface="Times New Roman" charset="0"/>
                <a:cs typeface="Times New Roman" charset="0"/>
              </a:rPr>
              <a:t>Finalized Search Strategy</a:t>
            </a:r>
            <a:endParaRPr lang="en-US" dirty="0"/>
          </a:p>
        </p:txBody>
      </p:sp>
      <p:sp>
        <p:nvSpPr>
          <p:cNvPr id="3" name="Content Placeholder 2">
            <a:extLst>
              <a:ext uri="{FF2B5EF4-FFF2-40B4-BE49-F238E27FC236}">
                <a16:creationId xmlns:a16="http://schemas.microsoft.com/office/drawing/2014/main" id="{16648C63-2337-A64F-A364-B4F77CD858EA}"/>
              </a:ext>
            </a:extLst>
          </p:cNvPr>
          <p:cNvSpPr>
            <a:spLocks noGrp="1"/>
          </p:cNvSpPr>
          <p:nvPr>
            <p:ph idx="1"/>
          </p:nvPr>
        </p:nvSpPr>
        <p:spPr/>
        <p:txBody>
          <a:bodyPr/>
          <a:lstStyle/>
          <a:p>
            <a:endParaRPr lang="en-US" dirty="0"/>
          </a:p>
        </p:txBody>
      </p:sp>
      <p:graphicFrame>
        <p:nvGraphicFramePr>
          <p:cNvPr id="4" name="Content Placeholder 3">
            <a:extLst>
              <a:ext uri="{FF2B5EF4-FFF2-40B4-BE49-F238E27FC236}">
                <a16:creationId xmlns:a16="http://schemas.microsoft.com/office/drawing/2014/main" id="{305C4535-97CE-6746-9A62-0788D471A93F}"/>
              </a:ext>
            </a:extLst>
          </p:cNvPr>
          <p:cNvGraphicFramePr>
            <a:graphicFrameLocks/>
          </p:cNvGraphicFramePr>
          <p:nvPr>
            <p:extLst>
              <p:ext uri="{D42A27DB-BD31-4B8C-83A1-F6EECF244321}">
                <p14:modId xmlns:p14="http://schemas.microsoft.com/office/powerpoint/2010/main" val="3628245772"/>
              </p:ext>
            </p:extLst>
          </p:nvPr>
        </p:nvGraphicFramePr>
        <p:xfrm>
          <a:off x="1480038" y="2510185"/>
          <a:ext cx="9231923" cy="3229842"/>
        </p:xfrm>
        <a:graphic>
          <a:graphicData uri="http://schemas.openxmlformats.org/drawingml/2006/table">
            <a:tbl>
              <a:tblPr firstRow="1" firstCol="1" bandRow="1">
                <a:tableStyleId>{5C22544A-7EE6-4342-B048-85BDC9FD1C3A}</a:tableStyleId>
              </a:tblPr>
              <a:tblGrid>
                <a:gridCol w="875599">
                  <a:extLst>
                    <a:ext uri="{9D8B030D-6E8A-4147-A177-3AD203B41FA5}">
                      <a16:colId xmlns:a16="http://schemas.microsoft.com/office/drawing/2014/main" val="20000"/>
                    </a:ext>
                  </a:extLst>
                </a:gridCol>
                <a:gridCol w="8356324">
                  <a:extLst>
                    <a:ext uri="{9D8B030D-6E8A-4147-A177-3AD203B41FA5}">
                      <a16:colId xmlns:a16="http://schemas.microsoft.com/office/drawing/2014/main" val="20001"/>
                    </a:ext>
                  </a:extLst>
                </a:gridCol>
              </a:tblGrid>
              <a:tr h="538307">
                <a:tc>
                  <a:txBody>
                    <a:bodyPr/>
                    <a:lstStyle/>
                    <a:p>
                      <a:pPr marL="0" marR="0">
                        <a:lnSpc>
                          <a:spcPct val="200000"/>
                        </a:lnSpc>
                        <a:spcBef>
                          <a:spcPts val="0"/>
                        </a:spcBef>
                        <a:spcAft>
                          <a:spcPts val="0"/>
                        </a:spcAft>
                      </a:pPr>
                      <a:r>
                        <a:rPr lang="en-US" sz="1200" cap="all" dirty="0">
                          <a:effectLst/>
                          <a:latin typeface="Times New Roman" panose="02020603050405020304" pitchFamily="18" charset="0"/>
                          <a:cs typeface="Times New Roman" panose="02020603050405020304" pitchFamily="18" charset="0"/>
                        </a:rPr>
                        <a:t>Step</a:t>
                      </a:r>
                      <a:endParaRPr lang="en-US" sz="12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accent2"/>
                    </a:solidFill>
                  </a:tcPr>
                </a:tc>
                <a:tc>
                  <a:txBody>
                    <a:bodyPr/>
                    <a:lstStyle/>
                    <a:p>
                      <a:pPr marL="0" marR="0">
                        <a:lnSpc>
                          <a:spcPct val="200000"/>
                        </a:lnSpc>
                        <a:spcBef>
                          <a:spcPts val="0"/>
                        </a:spcBef>
                        <a:spcAft>
                          <a:spcPts val="0"/>
                        </a:spcAft>
                      </a:pPr>
                      <a:r>
                        <a:rPr lang="en-US" sz="1200" cap="all" dirty="0">
                          <a:effectLst/>
                          <a:latin typeface="Times New Roman" panose="02020603050405020304" pitchFamily="18" charset="0"/>
                          <a:cs typeface="Times New Roman" panose="02020603050405020304" pitchFamily="18" charset="0"/>
                        </a:rPr>
                        <a:t>Terms</a:t>
                      </a:r>
                      <a:endParaRPr lang="en-US" sz="12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accent2"/>
                    </a:solidFill>
                  </a:tcPr>
                </a:tc>
                <a:extLst>
                  <a:ext uri="{0D108BD9-81ED-4DB2-BD59-A6C34878D82A}">
                    <a16:rowId xmlns:a16="http://schemas.microsoft.com/office/drawing/2014/main" val="10000"/>
                  </a:ext>
                </a:extLst>
              </a:tr>
              <a:tr h="538307">
                <a:tc>
                  <a:txBody>
                    <a:bodyPr/>
                    <a:lstStyle/>
                    <a:p>
                      <a:pPr marL="0" marR="0">
                        <a:lnSpc>
                          <a:spcPct val="200000"/>
                        </a:lnSpc>
                        <a:spcBef>
                          <a:spcPts val="0"/>
                        </a:spcBef>
                        <a:spcAft>
                          <a:spcPts val="0"/>
                        </a:spcAft>
                      </a:pPr>
                      <a:r>
                        <a:rPr lang="en-US" sz="1200" cap="all" dirty="0">
                          <a:effectLst/>
                          <a:latin typeface="Times New Roman" panose="02020603050405020304" pitchFamily="18" charset="0"/>
                          <a:cs typeface="Times New Roman" panose="02020603050405020304" pitchFamily="18" charset="0"/>
                        </a:rPr>
                        <a:t> </a:t>
                      </a:r>
                      <a:endParaRPr lang="en-US" sz="12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accent2"/>
                    </a:solidFill>
                  </a:tcPr>
                </a:tc>
                <a:tc>
                  <a:txBody>
                    <a:bodyPr/>
                    <a:lstStyle/>
                    <a:p>
                      <a:pPr marL="0" marR="0">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Concuss* OR “TBI” OR “Mild Traumatic Brain Injury”</a:t>
                      </a:r>
                      <a:endParaRPr lang="en-US" sz="16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10001"/>
                  </a:ext>
                </a:extLst>
              </a:tr>
              <a:tr h="538307">
                <a:tc>
                  <a:txBody>
                    <a:bodyPr/>
                    <a:lstStyle/>
                    <a:p>
                      <a:pPr marL="0" marR="0">
                        <a:lnSpc>
                          <a:spcPct val="200000"/>
                        </a:lnSpc>
                        <a:spcBef>
                          <a:spcPts val="0"/>
                        </a:spcBef>
                        <a:spcAft>
                          <a:spcPts val="0"/>
                        </a:spcAft>
                      </a:pPr>
                      <a:r>
                        <a:rPr lang="en-US" sz="1600" cap="all" dirty="0">
                          <a:effectLst/>
                          <a:latin typeface="Times New Roman" panose="02020603050405020304" pitchFamily="18" charset="0"/>
                          <a:cs typeface="Times New Roman" panose="02020603050405020304" pitchFamily="18" charset="0"/>
                        </a:rPr>
                        <a:t>AND</a:t>
                      </a:r>
                      <a:endParaRPr lang="en-US" sz="16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accent2"/>
                    </a:solidFill>
                  </a:tcPr>
                </a:tc>
                <a:tc>
                  <a:txBody>
                    <a:bodyPr/>
                    <a:lstStyle/>
                    <a:p>
                      <a:pPr marL="0" marR="0">
                        <a:lnSpc>
                          <a:spcPct val="200000"/>
                        </a:lnSpc>
                        <a:spcBef>
                          <a:spcPts val="0"/>
                        </a:spcBef>
                        <a:spcAft>
                          <a:spcPts val="0"/>
                        </a:spcAft>
                      </a:pPr>
                      <a:r>
                        <a:rPr lang="en-US" sz="1600" dirty="0" err="1">
                          <a:effectLst/>
                          <a:latin typeface="Times New Roman" panose="02020603050405020304" pitchFamily="18" charset="0"/>
                          <a:cs typeface="Times New Roman" panose="02020603050405020304" pitchFamily="18" charset="0"/>
                        </a:rPr>
                        <a:t>Vestibul</a:t>
                      </a:r>
                      <a:r>
                        <a:rPr lang="en-US" sz="1600" dirty="0">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10002"/>
                  </a:ext>
                </a:extLst>
              </a:tr>
              <a:tr h="538307">
                <a:tc>
                  <a:txBody>
                    <a:bodyPr/>
                    <a:lstStyle/>
                    <a:p>
                      <a:pPr marL="0" marR="0">
                        <a:lnSpc>
                          <a:spcPct val="200000"/>
                        </a:lnSpc>
                        <a:spcBef>
                          <a:spcPts val="0"/>
                        </a:spcBef>
                        <a:spcAft>
                          <a:spcPts val="0"/>
                        </a:spcAft>
                      </a:pPr>
                      <a:r>
                        <a:rPr lang="en-US" sz="1600" cap="all" dirty="0">
                          <a:effectLst/>
                          <a:latin typeface="Times New Roman" panose="02020603050405020304" pitchFamily="18" charset="0"/>
                          <a:cs typeface="Times New Roman" panose="02020603050405020304" pitchFamily="18" charset="0"/>
                        </a:rPr>
                        <a:t>AND</a:t>
                      </a:r>
                      <a:endParaRPr lang="en-US" sz="16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accent2"/>
                    </a:solidFill>
                  </a:tcPr>
                </a:tc>
                <a:tc>
                  <a:txBody>
                    <a:bodyPr/>
                    <a:lstStyle/>
                    <a:p>
                      <a:pPr marL="0" marR="0">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Rehab* OR Therapy</a:t>
                      </a:r>
                      <a:endParaRPr lang="en-US" sz="16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10003"/>
                  </a:ext>
                </a:extLst>
              </a:tr>
              <a:tr h="1076614">
                <a:tc>
                  <a:txBody>
                    <a:bodyPr/>
                    <a:lstStyle/>
                    <a:p>
                      <a:pPr marL="0" marR="0">
                        <a:lnSpc>
                          <a:spcPct val="200000"/>
                        </a:lnSpc>
                        <a:spcBef>
                          <a:spcPts val="0"/>
                        </a:spcBef>
                        <a:spcAft>
                          <a:spcPts val="0"/>
                        </a:spcAft>
                      </a:pPr>
                      <a:r>
                        <a:rPr lang="en-US" sz="1600" cap="all" dirty="0">
                          <a:effectLst/>
                          <a:latin typeface="Times New Roman" panose="02020603050405020304" pitchFamily="18" charset="0"/>
                          <a:cs typeface="Times New Roman" panose="02020603050405020304" pitchFamily="18" charset="0"/>
                        </a:rPr>
                        <a:t>AND</a:t>
                      </a:r>
                      <a:endParaRPr lang="en-US" sz="16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accent2"/>
                    </a:solidFill>
                  </a:tcPr>
                </a:tc>
                <a:tc>
                  <a:txBody>
                    <a:bodyPr/>
                    <a:lstStyle/>
                    <a:p>
                      <a:pPr marL="0" marR="0">
                        <a:lnSpc>
                          <a:spcPct val="200000"/>
                        </a:lnSpc>
                        <a:spcBef>
                          <a:spcPts val="0"/>
                        </a:spcBef>
                        <a:spcAft>
                          <a:spcPts val="0"/>
                        </a:spcAft>
                      </a:pPr>
                      <a:r>
                        <a:rPr lang="en-US" sz="1600" dirty="0">
                          <a:effectLst/>
                          <a:latin typeface="Times New Roman" panose="02020603050405020304" pitchFamily="18" charset="0"/>
                          <a:cs typeface="Times New Roman" panose="02020603050405020304" pitchFamily="18" charset="0"/>
                        </a:rPr>
                        <a:t>Reaction Time OR Response Time OR Perception Time OR </a:t>
                      </a:r>
                      <a:r>
                        <a:rPr lang="en-US" sz="1600" dirty="0" err="1">
                          <a:effectLst/>
                          <a:latin typeface="Times New Roman" panose="02020603050405020304" pitchFamily="18" charset="0"/>
                          <a:cs typeface="Times New Roman" panose="02020603050405020304" pitchFamily="18" charset="0"/>
                        </a:rPr>
                        <a:t>ImPACT</a:t>
                      </a:r>
                      <a:r>
                        <a:rPr lang="en-US" sz="1600" dirty="0">
                          <a:effectLst/>
                          <a:latin typeface="Times New Roman" panose="02020603050405020304" pitchFamily="18" charset="0"/>
                          <a:cs typeface="Times New Roman" panose="02020603050405020304" pitchFamily="18" charset="0"/>
                        </a:rPr>
                        <a:t> OR Neurocognitive Or </a:t>
                      </a:r>
                      <a:r>
                        <a:rPr lang="en-US" sz="1600" dirty="0" err="1">
                          <a:effectLst/>
                          <a:latin typeface="Times New Roman" panose="02020603050405020304" pitchFamily="18" charset="0"/>
                          <a:cs typeface="Times New Roman" panose="02020603050405020304" pitchFamily="18" charset="0"/>
                        </a:rPr>
                        <a:t>Neuropsycholog</a:t>
                      </a:r>
                      <a:r>
                        <a:rPr lang="en-US" sz="1600" dirty="0">
                          <a:effectLst/>
                          <a:latin typeface="Times New Roman" panose="02020603050405020304" pitchFamily="18" charset="0"/>
                          <a:cs typeface="Times New Roman" panose="02020603050405020304" pitchFamily="18" charset="0"/>
                        </a:rPr>
                        <a:t>*</a:t>
                      </a:r>
                      <a:endParaRPr lang="en-US" sz="1600" dirty="0">
                        <a:effectLst/>
                        <a:latin typeface="Times New Roman" panose="02020603050405020304" pitchFamily="18" charset="0"/>
                        <a:ea typeface="Calibri" charset="0"/>
                        <a:cs typeface="Times New Roman" panose="02020603050405020304" pitchFamily="18" charset="0"/>
                      </a:endParaRPr>
                    </a:p>
                  </a:txBody>
                  <a:tcPr marL="68580" marR="68580" marT="0" marB="0">
                    <a:solidFill>
                      <a:schemeClr val="tx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687852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8591F-3569-3C42-A9AF-468D3F2B2A14}"/>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Criteria</a:t>
            </a:r>
          </a:p>
        </p:txBody>
      </p:sp>
      <p:sp>
        <p:nvSpPr>
          <p:cNvPr id="3" name="Content Placeholder 2">
            <a:extLst>
              <a:ext uri="{FF2B5EF4-FFF2-40B4-BE49-F238E27FC236}">
                <a16:creationId xmlns:a16="http://schemas.microsoft.com/office/drawing/2014/main" id="{FF9C5A16-9D5F-7842-B881-4F5E1B48AEE3}"/>
              </a:ext>
            </a:extLst>
          </p:cNvPr>
          <p:cNvSpPr>
            <a:spLocks noGrp="1"/>
          </p:cNvSpPr>
          <p:nvPr>
            <p:ph idx="1"/>
          </p:nvPr>
        </p:nvSpPr>
        <p:spPr>
          <a:xfrm>
            <a:off x="1240415" y="2452307"/>
            <a:ext cx="4374573" cy="3441001"/>
          </a:xfrm>
        </p:spPr>
        <p:txBody>
          <a:bodyPr>
            <a:normAutofit fontScale="92500" lnSpcReduction="10000"/>
          </a:bodyPr>
          <a:lstStyle/>
          <a:p>
            <a:r>
              <a:rPr lang="en-US" i="1" dirty="0">
                <a:latin typeface="Times New Roman" panose="02020603050405020304" pitchFamily="18" charset="0"/>
                <a:cs typeface="Times New Roman" panose="02020603050405020304" pitchFamily="18" charset="0"/>
              </a:rPr>
              <a:t>Inclusion Criteria</a:t>
            </a:r>
          </a:p>
          <a:p>
            <a:r>
              <a:rPr lang="en-US" dirty="0">
                <a:latin typeface="Times New Roman" panose="02020603050405020304" pitchFamily="18" charset="0"/>
                <a:cs typeface="Times New Roman" panose="02020603050405020304" pitchFamily="18" charset="0"/>
              </a:rPr>
              <a:t>1</a:t>
            </a:r>
            <a:r>
              <a:rPr lang="en-US" sz="1700" dirty="0">
                <a:latin typeface="Times New Roman" panose="02020603050405020304" pitchFamily="18" charset="0"/>
                <a:cs typeface="Times New Roman" panose="02020603050405020304" pitchFamily="18" charset="0"/>
              </a:rPr>
              <a:t>) Participants who sustained a concussion or mild traumatic brain injury</a:t>
            </a:r>
          </a:p>
          <a:p>
            <a:r>
              <a:rPr lang="en-US" sz="1700" dirty="0">
                <a:latin typeface="Times New Roman" panose="02020603050405020304" pitchFamily="18" charset="0"/>
                <a:cs typeface="Times New Roman" panose="02020603050405020304" pitchFamily="18" charset="0"/>
              </a:rPr>
              <a:t>2) Studies that used vestibular rehabilitation as their technique for concussion rehabilitation </a:t>
            </a:r>
          </a:p>
          <a:p>
            <a:r>
              <a:rPr lang="en-US" sz="1700" dirty="0">
                <a:latin typeface="Times New Roman" panose="02020603050405020304" pitchFamily="18" charset="0"/>
                <a:cs typeface="Times New Roman" panose="02020603050405020304" pitchFamily="18" charset="0"/>
              </a:rPr>
              <a:t>3) Studies that measured reaction time</a:t>
            </a:r>
          </a:p>
          <a:p>
            <a:r>
              <a:rPr lang="en-US" sz="1700" dirty="0">
                <a:latin typeface="Times New Roman" panose="02020603050405020304" pitchFamily="18" charset="0"/>
                <a:cs typeface="Times New Roman" panose="02020603050405020304" pitchFamily="18" charset="0"/>
              </a:rPr>
              <a:t>4) Studies that were limited to the past 10 years (&gt;2010)</a:t>
            </a:r>
          </a:p>
          <a:p>
            <a:r>
              <a:rPr lang="en-US" sz="1700" dirty="0">
                <a:latin typeface="Times New Roman" panose="02020603050405020304" pitchFamily="18" charset="0"/>
                <a:cs typeface="Times New Roman" panose="02020603050405020304" pitchFamily="18" charset="0"/>
              </a:rPr>
              <a:t>5) Articles in English </a:t>
            </a:r>
          </a:p>
          <a:p>
            <a:r>
              <a:rPr lang="en-US" sz="1700" dirty="0">
                <a:latin typeface="Times New Roman" panose="02020603050405020304" pitchFamily="18" charset="0"/>
                <a:cs typeface="Times New Roman" panose="02020603050405020304" pitchFamily="18" charset="0"/>
              </a:rPr>
              <a:t>6) Randomized Controlled Trials, cases series, prospective cohort studies</a:t>
            </a:r>
          </a:p>
          <a:p>
            <a:pPr lvl="1"/>
            <a:endParaRPr lang="en-US" i="1" dirty="0">
              <a:latin typeface="Times New Roman" panose="02020603050405020304" pitchFamily="18"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FB055DE7-5902-354B-8BC8-70BEBA5306D6}"/>
              </a:ext>
            </a:extLst>
          </p:cNvPr>
          <p:cNvSpPr txBox="1">
            <a:spLocks/>
          </p:cNvSpPr>
          <p:nvPr/>
        </p:nvSpPr>
        <p:spPr>
          <a:xfrm>
            <a:off x="6879215" y="2452307"/>
            <a:ext cx="4374573" cy="2476881"/>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i="1" dirty="0">
                <a:latin typeface="Times New Roman" panose="02020603050405020304" pitchFamily="18" charset="0"/>
                <a:cs typeface="Times New Roman" panose="02020603050405020304" pitchFamily="18" charset="0"/>
              </a:rPr>
              <a:t>Exclusion Criteria</a:t>
            </a:r>
          </a:p>
          <a:p>
            <a:r>
              <a:rPr lang="en-US" sz="1700" dirty="0">
                <a:latin typeface="Times New Roman" panose="02020603050405020304" pitchFamily="18" charset="0"/>
                <a:cs typeface="Times New Roman" panose="02020603050405020304" pitchFamily="18" charset="0"/>
              </a:rPr>
              <a:t>1) Studies conducted on a healthy population </a:t>
            </a:r>
          </a:p>
          <a:p>
            <a:r>
              <a:rPr lang="en-US" sz="1700" dirty="0">
                <a:latin typeface="Times New Roman" panose="02020603050405020304" pitchFamily="18" charset="0"/>
                <a:cs typeface="Times New Roman" panose="02020603050405020304" pitchFamily="18" charset="0"/>
              </a:rPr>
              <a:t>2) Studies that did not use vestibular rehabilitation training</a:t>
            </a:r>
          </a:p>
          <a:p>
            <a:r>
              <a:rPr lang="en-US" sz="1700" dirty="0">
                <a:latin typeface="Times New Roman" panose="02020603050405020304" pitchFamily="18" charset="0"/>
                <a:cs typeface="Times New Roman" panose="02020603050405020304" pitchFamily="18" charset="0"/>
              </a:rPr>
              <a:t>3) Studies that were older than 10 years (&lt;2010)</a:t>
            </a:r>
          </a:p>
          <a:p>
            <a:r>
              <a:rPr lang="en-US" sz="1700" dirty="0">
                <a:latin typeface="Times New Roman" panose="02020603050405020304" pitchFamily="18" charset="0"/>
                <a:cs typeface="Times New Roman" panose="02020603050405020304" pitchFamily="18" charset="0"/>
              </a:rPr>
              <a:t>4) Were systematic reviews or case studies </a:t>
            </a:r>
          </a:p>
          <a:p>
            <a:pPr lvl="1"/>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7165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90E05-6BFC-DE46-AC33-E4D214B560A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Hypotheses</a:t>
            </a:r>
          </a:p>
        </p:txBody>
      </p:sp>
      <p:sp>
        <p:nvSpPr>
          <p:cNvPr id="3" name="Content Placeholder 2">
            <a:extLst>
              <a:ext uri="{FF2B5EF4-FFF2-40B4-BE49-F238E27FC236}">
                <a16:creationId xmlns:a16="http://schemas.microsoft.com/office/drawing/2014/main" id="{FD0A6720-E52E-614C-BE59-9E70395CC957}"/>
              </a:ext>
            </a:extLst>
          </p:cNvPr>
          <p:cNvSpPr>
            <a:spLocks noGrp="1"/>
          </p:cNvSpPr>
          <p:nvPr>
            <p:ph idx="1"/>
          </p:nvPr>
        </p:nvSpPr>
        <p:spPr>
          <a:xfrm>
            <a:off x="1185863" y="2638044"/>
            <a:ext cx="9915525" cy="3101983"/>
          </a:xfrm>
        </p:spPr>
        <p:txBody>
          <a:bodyPr/>
          <a:lstStyle/>
          <a:p>
            <a:r>
              <a:rPr lang="en-US" i="1" dirty="0">
                <a:latin typeface="Times New Roman" panose="02020603050405020304" pitchFamily="18" charset="0"/>
                <a:cs typeface="Times New Roman" panose="02020603050405020304" pitchFamily="18" charset="0"/>
              </a:rPr>
              <a:t>Hypothesis 1</a:t>
            </a:r>
            <a:r>
              <a:rPr lang="en-US" dirty="0">
                <a:latin typeface="Times New Roman" panose="02020603050405020304" pitchFamily="18" charset="0"/>
                <a:cs typeface="Times New Roman" panose="02020603050405020304" pitchFamily="18" charset="0"/>
              </a:rPr>
              <a:t>– The literature will show that concussed individuals who complete vestibular rehabilitation therapy will have improved reaction time measures compared to someone who does not complete vestibular rehabilitation therapy. </a:t>
            </a:r>
          </a:p>
          <a:p>
            <a:r>
              <a:rPr lang="en-US" i="1" dirty="0">
                <a:latin typeface="Times New Roman" panose="02020603050405020304" pitchFamily="18" charset="0"/>
                <a:cs typeface="Times New Roman" panose="02020603050405020304" pitchFamily="18" charset="0"/>
              </a:rPr>
              <a:t>Hypothesis 2</a:t>
            </a:r>
            <a:r>
              <a:rPr lang="en-US" dirty="0">
                <a:latin typeface="Times New Roman" panose="02020603050405020304" pitchFamily="18" charset="0"/>
                <a:cs typeface="Times New Roman" panose="02020603050405020304" pitchFamily="18" charset="0"/>
              </a:rPr>
              <a:t> –The literature will show concussed individuals who complete vestibular rehabilitation therapy will have improved reaction time compared to their pre-intervention/rehabilitated reaction time.</a:t>
            </a:r>
          </a:p>
          <a:p>
            <a:endParaRPr lang="en-US" dirty="0"/>
          </a:p>
        </p:txBody>
      </p:sp>
      <p:pic>
        <p:nvPicPr>
          <p:cNvPr id="5" name="Picture 4">
            <a:extLst>
              <a:ext uri="{FF2B5EF4-FFF2-40B4-BE49-F238E27FC236}">
                <a16:creationId xmlns:a16="http://schemas.microsoft.com/office/drawing/2014/main" id="{762E11B6-F946-C74E-85C7-22A98326F3D9}"/>
              </a:ext>
            </a:extLst>
          </p:cNvPr>
          <p:cNvPicPr>
            <a:picLocks noChangeAspect="1"/>
          </p:cNvPicPr>
          <p:nvPr/>
        </p:nvPicPr>
        <p:blipFill>
          <a:blip r:embed="rId2"/>
          <a:stretch>
            <a:fillRect/>
          </a:stretch>
        </p:blipFill>
        <p:spPr>
          <a:xfrm>
            <a:off x="5319365" y="4746113"/>
            <a:ext cx="1553269" cy="1553269"/>
          </a:xfrm>
          <a:prstGeom prst="rect">
            <a:avLst/>
          </a:prstGeom>
          <a:ln w="50800">
            <a:solidFill>
              <a:schemeClr val="bg2"/>
            </a:solidFill>
          </a:ln>
        </p:spPr>
      </p:pic>
    </p:spTree>
    <p:extLst>
      <p:ext uri="{BB962C8B-B14F-4D97-AF65-F5344CB8AC3E}">
        <p14:creationId xmlns:p14="http://schemas.microsoft.com/office/powerpoint/2010/main" val="37272338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4E37C0E9B17A44498BF592642D4ECA5" ma:contentTypeVersion="12" ma:contentTypeDescription="Create a new document." ma:contentTypeScope="" ma:versionID="b64175680337692cb2551d59f972e4fb">
  <xsd:schema xmlns:xsd="http://www.w3.org/2001/XMLSchema" xmlns:xs="http://www.w3.org/2001/XMLSchema" xmlns:p="http://schemas.microsoft.com/office/2006/metadata/properties" xmlns:ns3="8ba01db9-89e8-4dbd-b09b-f1bb22782f3e" xmlns:ns4="cd8c369e-ddd6-4fee-8136-828943a0a193" targetNamespace="http://schemas.microsoft.com/office/2006/metadata/properties" ma:root="true" ma:fieldsID="1a554bf74fdc63bcf84507267abbb033" ns3:_="" ns4:_="">
    <xsd:import namespace="8ba01db9-89e8-4dbd-b09b-f1bb22782f3e"/>
    <xsd:import namespace="cd8c369e-ddd6-4fee-8136-828943a0a193"/>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a01db9-89e8-4dbd-b09b-f1bb22782f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d8c369e-ddd6-4fee-8136-828943a0a19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DA8BBD-7051-4C57-96DD-8B5E452416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a01db9-89e8-4dbd-b09b-f1bb22782f3e"/>
    <ds:schemaRef ds:uri="cd8c369e-ddd6-4fee-8136-828943a0a1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33AC319-C588-40D3-B17E-D11A1DD57E6C}">
  <ds:schemaRefs>
    <ds:schemaRef ds:uri="http://schemas.microsoft.com/sharepoint/v3/contenttype/forms"/>
  </ds:schemaRefs>
</ds:datastoreItem>
</file>

<file path=customXml/itemProps3.xml><?xml version="1.0" encoding="utf-8"?>
<ds:datastoreItem xmlns:ds="http://schemas.openxmlformats.org/officeDocument/2006/customXml" ds:itemID="{B7813E33-5F0D-4D4A-B795-C40451B70D84}">
  <ds:schemaRefs>
    <ds:schemaRef ds:uri="http://schemas.microsoft.com/office/2006/metadata/properties"/>
    <ds:schemaRef ds:uri="http://www.w3.org/XML/1998/namespace"/>
    <ds:schemaRef ds:uri="8ba01db9-89e8-4dbd-b09b-f1bb22782f3e"/>
    <ds:schemaRef ds:uri="http://schemas.microsoft.com/office/infopath/2007/PartnerControls"/>
    <ds:schemaRef ds:uri="http://schemas.openxmlformats.org/package/2006/metadata/core-properties"/>
    <ds:schemaRef ds:uri="http://purl.org/dc/elements/1.1/"/>
    <ds:schemaRef ds:uri="cd8c369e-ddd6-4fee-8136-828943a0a193"/>
    <ds:schemaRef ds:uri="http://schemas.microsoft.com/office/2006/documentManagement/typ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{44078475-36D3-0D46-BC74-7FDF21EBC547}tf10001120</Template>
  <TotalTime>287</TotalTime>
  <Words>1300</Words>
  <Application>Microsoft Office PowerPoint</Application>
  <PresentationFormat>Widescreen</PresentationFormat>
  <Paragraphs>114</Paragraphs>
  <Slides>14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Gill Sans MT</vt:lpstr>
      <vt:lpstr>Times</vt:lpstr>
      <vt:lpstr>Times New Roman</vt:lpstr>
      <vt:lpstr>Parcel</vt:lpstr>
      <vt:lpstr>The Effects of Vestibular Rehabilitation on Reaction Time:  A Critically Appraised Topic</vt:lpstr>
      <vt:lpstr>Introduction</vt:lpstr>
      <vt:lpstr>Reaction Time</vt:lpstr>
      <vt:lpstr>Vestibular Rehabilitation </vt:lpstr>
      <vt:lpstr>Study Overview</vt:lpstr>
      <vt:lpstr>Research Design</vt:lpstr>
      <vt:lpstr>Finalized Search Strategy</vt:lpstr>
      <vt:lpstr>Criteria</vt:lpstr>
      <vt:lpstr>Hypotheses</vt:lpstr>
      <vt:lpstr>Results</vt:lpstr>
      <vt:lpstr>Best Evidence</vt:lpstr>
      <vt:lpstr>Clinical Bottom Line</vt:lpstr>
      <vt:lpstr>Future research</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Effects of Vestibular Rehabilitation on Reaction Time:  A Critically Appraised Topic</dc:title>
  <dc:creator>Reviewer</dc:creator>
  <cp:lastModifiedBy>Smith, Andrea J</cp:lastModifiedBy>
  <cp:revision>26</cp:revision>
  <dcterms:created xsi:type="dcterms:W3CDTF">2021-04-19T23:36:25Z</dcterms:created>
  <dcterms:modified xsi:type="dcterms:W3CDTF">2021-04-22T12:27:10Z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0x010100E4E37C0E9B17A44498BF592642D4ECA5</vt:lpwstr>
  </property>
</Properties>
</file>