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64" r:id="rId5"/>
    <p:sldId id="266" r:id="rId6"/>
    <p:sldId id="268" r:id="rId7"/>
    <p:sldId id="272" r:id="rId8"/>
    <p:sldId id="267" r:id="rId9"/>
    <p:sldId id="281" r:id="rId10"/>
    <p:sldId id="279" r:id="rId11"/>
    <p:sldId id="280" r:id="rId12"/>
    <p:sldId id="270" r:id="rId13"/>
    <p:sldId id="282" r:id="rId14"/>
    <p:sldId id="283" r:id="rId15"/>
    <p:sldId id="271" r:id="rId16"/>
    <p:sldId id="277" r:id="rId17"/>
    <p:sldId id="278"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line, Angela" initials="KA" lastIdx="5" clrIdx="0">
    <p:extLst>
      <p:ext uri="{19B8F6BF-5375-455C-9EA6-DF929625EA0E}">
        <p15:presenceInfo xmlns:p15="http://schemas.microsoft.com/office/powerpoint/2012/main" userId="S::akline@wcupa.edu::7e9fb0b8-c0dc-4a60-aed1-cecb6dfa1b38" providerId="AD"/>
      </p:ext>
    </p:extLst>
  </p:cmAuthor>
  <p:cmAuthor id="2" name="Johnson, Dimple Sunayna" initials="JS" lastIdx="3" clrIdx="1">
    <p:extLst>
      <p:ext uri="{19B8F6BF-5375-455C-9EA6-DF929625EA0E}">
        <p15:presenceInfo xmlns:p15="http://schemas.microsoft.com/office/powerpoint/2012/main" userId="S::dj922013@wcupa.edu::61400cc5-8bcd-44e2-b414-522a32e2bd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53BA9F-6065-B000-E7B5-D523AD399F35}" v="1" dt="2021-04-02T14:38:49.188"/>
    <p1510:client id="{094BE7E2-A506-CA21-1D8A-1DDE689F8BC0}" v="153" dt="2021-04-02T14:39:58.770"/>
    <p1510:client id="{342AB3E6-F6F8-5780-79DC-81784354C172}" v="1" dt="2021-04-02T15:08:52.356"/>
    <p1510:client id="{4950BA9F-F0F4-B000-E7B5-D538F55D8C7C}" v="1402" dt="2021-04-02T14:25:55.008"/>
    <p1510:client id="{D688DF09-F6DD-E77E-AF4C-1082026C1D97}" v="3" dt="2021-04-14T16:36:29.788"/>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335" autoAdjust="0"/>
  </p:normalViewPr>
  <p:slideViewPr>
    <p:cSldViewPr snapToGrid="0">
      <p:cViewPr varScale="1">
        <p:scale>
          <a:sx n="73" d="100"/>
          <a:sy n="73" d="100"/>
        </p:scale>
        <p:origin x="1392"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7A15DE-8E27-4CD3-B4FC-7139897AFA20}" type="datetimeFigureOut">
              <a:rPr lang="en-US" smtClean="0"/>
              <a:t>4/19/2021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BCF41-0D4D-4583-93B7-1B1C8E3C3980}" type="slidenum">
              <a:rPr lang="en-US" smtClean="0"/>
              <a:t>‹#›</a:t>
            </a:fld>
            <a:endParaRPr lang="en-US"/>
          </a:p>
        </p:txBody>
      </p:sp>
    </p:spTree>
    <p:extLst>
      <p:ext uri="{BB962C8B-B14F-4D97-AF65-F5344CB8AC3E}">
        <p14:creationId xmlns:p14="http://schemas.microsoft.com/office/powerpoint/2010/main" val="3522965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2</a:t>
            </a:fld>
            <a:endParaRPr lang="en-US"/>
          </a:p>
        </p:txBody>
      </p:sp>
    </p:spTree>
    <p:extLst>
      <p:ext uri="{BB962C8B-B14F-4D97-AF65-F5344CB8AC3E}">
        <p14:creationId xmlns:p14="http://schemas.microsoft.com/office/powerpoint/2010/main" val="4227885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NOTES: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This research provides an insight into the experiences of women faculty with caregiving responsibilities, offering considerations in managing the lingering effects of COVID-19. Using thematic analysis, the authors coordinated efforts to check preliminary findings and interpretation of the transcribed text (Nowell et al., 2017). The authors also managed the conformity of the findings (Nowell et al., 2017) by discussing the outcomes using Maslow’s Hierarchy of Needs theoretical framework to provide an application of the participants experiences. However, the use of thematic analysis in an exploratory study has its limitations (Nowell et al., 2017). Additionally, the time lapse between the Spring 2020 semester and when the research was conducted contributed to the challenges of remembering the specifics during the onset of the pandemic. Researchers replicating this study would benefit from including a lager sample size and undertaking a mixed-methods approach to facilitate generalization and rigor. Future research should expand upon this study to explore the experiences of women faculty with caregiving experiences as they transition back to the classroom. As higher education institutions assess and implement vaccines policies and adjust to the </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new normal,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it will be imperative to explore how these mandates impact women faculty with caregiving responsibilities and understand the effects of stress and the perceptions of support extended toward women faculty caregivers. Furthermore, examining ongoing mental health support for caregivers will be crucial. The consecutive years of 2020-2021 have been filled with physical and emotional distress and it will be vital to understand how women faculty with caregiving responsibilities process the loss and distress experienced. Higher education is an already stressful environment for women faculty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Lendák-Kabók</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2020) and institutions would benefit to prioritize examining the experiences of women faculty with caregiving responsibilities to mitigate the intensities of these stressors.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13</a:t>
            </a:fld>
            <a:endParaRPr lang="en-US"/>
          </a:p>
        </p:txBody>
      </p:sp>
    </p:spTree>
    <p:extLst>
      <p:ext uri="{BB962C8B-B14F-4D97-AF65-F5344CB8AC3E}">
        <p14:creationId xmlns:p14="http://schemas.microsoft.com/office/powerpoint/2010/main" val="1580501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Across the globe higher education institutions have become a struggle, particularly for women who have had to contend with managing the responsibilities of work and home. Work and home dynamics were accentuated during the onset of the pandemic, whereby 33 percent of working mothers were solely responsible for childcare (</a:t>
            </a:r>
            <a:r>
              <a:rPr lang="en-US"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Zamarro</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et al., 2020). While the remote work period of Spring 2020 was intended to implement social distancing and safer-at-home measures, it resulted in a virtual lifestyle that impacted the lives of many (</a:t>
            </a:r>
            <a:r>
              <a:rPr lang="en-US"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Boncori</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2020), particularly women who were tasked with caregiving responsibilities. The onset of COVID-19 forced many in higher education to adjust to remote work. This resulted in an unexpected workplace change that required faculties to pivot their classes to fit a virtual environment. Faculty members had to adopt new tools and manage a mid-semester course redesign, while simultaneously maintaining status quo with all other job duties. The challenges of the pandemic only worsened for women faculty who have for decades been shuffling between the conflicting demands of work and home (</a:t>
            </a:r>
            <a:r>
              <a:rPr lang="en-US"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Lendák-Kabók</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2020). This research sought to explore how women faculty with caregiving responsibilities managed the conflicting demands within their institutions and families, making specific inquiries about support and stress during the onset of the pandemic. The goals of this research were to listen to these women to hear about their struggles, perseverance, and coping strategies, and to explore what institutional supports were offered to them during this time.</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3</a:t>
            </a:fld>
            <a:endParaRPr lang="en-US"/>
          </a:p>
        </p:txBody>
      </p:sp>
    </p:spTree>
    <p:extLst>
      <p:ext uri="{BB962C8B-B14F-4D97-AF65-F5344CB8AC3E}">
        <p14:creationId xmlns:p14="http://schemas.microsoft.com/office/powerpoint/2010/main" val="985752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NOTES:</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Across genders faculties experience stress in juggling work and caregiving responsibilities, however, societal expectations (Wong, 2018) have resulted in women experiencing greater stress than their male counterparts (</a:t>
            </a:r>
            <a:r>
              <a:rPr lang="en-US"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Matud</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2004). Stress is, in essence, the feeling of being overloaded and out of control in an uncertain circumstance (Cohen et al., 1983). Higher education is no stranger to uncertain circumstances, whereby institutions are regularly being faced with restructures, contract positions, and funding limitations (</a:t>
            </a:r>
            <a:r>
              <a:rPr lang="en-US"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Tytherleigh</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et al., 2005). Elements that were intensified during the onset of the pandemic when unplanned adjustments severely disrupted day-to-day schedules, forcing remote work alongside the concurrent management of caregiving responsibilities. Furthermore, even though faculties across genders report working overtime, the workload stressors are heightened for women who carry greater responsibilities (</a:t>
            </a:r>
            <a:r>
              <a:rPr lang="en-US"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Slišković</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&amp; </a:t>
            </a:r>
            <a:r>
              <a:rPr lang="en-US"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Seršić</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2011) extended through emotional labor (Lawless, 2018) especially during times of crisis. Lawless (2018) discusses emotional labor as the “development, management, and performance of affective work” whereby workers display </a:t>
            </a:r>
            <a:r>
              <a:rPr lang="en-US"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sympathy, empathy, </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and individualized attention to support and communicate toward those that they serve (p.86). Employees have been found to exhibit lower levels of stress (Eisenberger et al., 2016) when they believe their organization values and supports their work requirements and personal needs, especially in times of crisis (Rhoades &amp; Eisenberger, 2002). Organizational support can aid in providing women faculty assurances in setting work-home boundaries by implementing formal and informal policies consistently across the institution (</a:t>
            </a:r>
            <a:r>
              <a:rPr lang="en-US"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Safaria</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et al., 2012). Using Maslow’s Hierarchy of Needs (1943) theoretical framework, this research applies the model to assess how institutions fulfilled the needs of women faculty with caregiving responsibilities during the onset of the pandemic. </a:t>
            </a: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4</a:t>
            </a:fld>
            <a:endParaRPr lang="en-US"/>
          </a:p>
        </p:txBody>
      </p:sp>
    </p:spTree>
    <p:extLst>
      <p:ext uri="{BB962C8B-B14F-4D97-AF65-F5344CB8AC3E}">
        <p14:creationId xmlns:p14="http://schemas.microsoft.com/office/powerpoint/2010/main" val="531064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Maslow’s hierarchy of needs model proposes that the fulfillment of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physiological needs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safety needs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love needs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esteem needs</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led to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self-actualization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This original model exhibited a level of rigidity whereby motivation was only believed to be attained upon the fulfillment of each of the prior stages (Maslow, 1943). Findings, however, suggested that individual happiness can be attained even when needs are not sequentially nor fully attained along the hierarchy (Yates, 2011). Subsequently an expanded and refined (seven and then eight stage) model was introduced by Maslow in the 1960s and the 1970s (McLeod, 2018). The revised framework provided the flexibility to account for the various conditions and the overall needs of varying individuals (Mcleod, 2018). Maslow’s model (1943) has been widely applied in researching how organizations fulfil the needs of workers. Since the pandemic research has been published highlighting how Maslow’s model (1943) can be applied by policy makers, educators, and psychologists to guide society to in consider and priority the needs during the world pandemic. Focusing on the extended model, this research examines the physiological, safety, love and belonginess, cognitive, aesthetic, transcendence needs of women faculty during times of crisis and uncertainty, such as that of COVID-19.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5</a:t>
            </a:fld>
            <a:endParaRPr lang="en-US"/>
          </a:p>
        </p:txBody>
      </p:sp>
    </p:spTree>
    <p:extLst>
      <p:ext uri="{BB962C8B-B14F-4D97-AF65-F5344CB8AC3E}">
        <p14:creationId xmlns:p14="http://schemas.microsoft.com/office/powerpoint/2010/main" val="3582990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NOTES: </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research was approved by the West Chester University Institutional Review Board in November 2020 (Protocol ID # 20200911C). The study was promoted through email communication on listservs and social media posts using Facebook, LinkedIn, and Twitter. Opportunity sampling was used to recruit women participants that had caregiving responsibilities and were employed as full-time faculty members in higher education institutions during the Spring 2020 semester. Participants were solicited to voluntarily participate in confidential semi-structured Zoom interviews. The participation inclusion criteria were defined as a full-time women faculty with caregiving responsibilities across all employment levels, and disciplinary areas. Interviews were guided by 16 open-ended core questions and additional associated questions that focused on the areas of demographics, support, and stress during the onset of the pandemic in Spring 2020.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6</a:t>
            </a:fld>
            <a:endParaRPr lang="en-US"/>
          </a:p>
        </p:txBody>
      </p:sp>
    </p:spTree>
    <p:extLst>
      <p:ext uri="{BB962C8B-B14F-4D97-AF65-F5344CB8AC3E}">
        <p14:creationId xmlns:p14="http://schemas.microsoft.com/office/powerpoint/2010/main" val="3701100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NOTES: </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sample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14) of participants included women faculty from higher education institutions that were largely from North American institutions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12) with a small sample from Europe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2). Participants included a mix of faculty-only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11) faculty-administrator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3) individuals. Most participants were married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12) and some were in a relationship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2). Majority of the participants had child caregiving responsibilities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13) and some had other caregiving responsibilities (</a:t>
            </a:r>
            <a:r>
              <a:rPr lang="en-US" sz="1800"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1).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7</a:t>
            </a:fld>
            <a:endParaRPr lang="en-US"/>
          </a:p>
        </p:txBody>
      </p:sp>
    </p:spTree>
    <p:extLst>
      <p:ext uri="{BB962C8B-B14F-4D97-AF65-F5344CB8AC3E}">
        <p14:creationId xmlns:p14="http://schemas.microsoft.com/office/powerpoint/2010/main" val="3305100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NOTES: </a:t>
            </a:r>
            <a:r>
              <a:rPr lang="en-US"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Thematic analysis within qualitative research was employed to explore the realities of the women faculties lived experiences during the onset of the pandemic. The goal was to gather a holistic understanding, subsequently examining meaning from the experiences based on the themes of support and stress during the onset of the pandemic. Analysis began upon the completion of data collection. Data was initially segmented and preliminary analyzed to identify key and subsequent themes. The research team then convened to discuss the initial findings, adjusting the themes prior to coding the remaining transcribed interviews. Upon completing the coding of all the interviews, the themes were assessed and categorized with the framework of Maslow’s Hierarchy of Needs.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8</a:t>
            </a:fld>
            <a:endParaRPr lang="en-US"/>
          </a:p>
        </p:txBody>
      </p:sp>
    </p:spTree>
    <p:extLst>
      <p:ext uri="{BB962C8B-B14F-4D97-AF65-F5344CB8AC3E}">
        <p14:creationId xmlns:p14="http://schemas.microsoft.com/office/powerpoint/2010/main" val="2658789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NOTES: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semi-structured interviews captured the lived experiences of women faculty with caregiving experiences during the onset of COVID-19. Findings uncovered that all participants were mandated to adopt remote work midway through the Spring 2020 semester. Some participants were already teaching some courses online. However, many had to pivot to restructure their class to the remote setting while simultaneously learning new tools and configuring a make-shift office space. The mere recollection of the Spring 2020 semester was emotional. Women faculty discussed the physical and emotional stressors experiences and the impact the time had to the mind and the body. Some women discussed the need to have a </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good cry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while other discussed the physical ailments that had resulted from the Spring, including leg pains from poor ergonomics and </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cracked teeth</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from the intense stressors. Furthermore, thematic analysis revealed four primary categories that highlighted topics related to stress and support.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05BCF41-0D4D-4583-93B7-1B1C8E3C3980}" type="slidenum">
              <a:rPr lang="en-US" smtClean="0"/>
              <a:t>9</a:t>
            </a:fld>
            <a:endParaRPr lang="en-US"/>
          </a:p>
        </p:txBody>
      </p:sp>
    </p:spTree>
    <p:extLst>
      <p:ext uri="{BB962C8B-B14F-4D97-AF65-F5344CB8AC3E}">
        <p14:creationId xmlns:p14="http://schemas.microsoft.com/office/powerpoint/2010/main" val="3671298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NOTES:</a:t>
            </a:r>
            <a:r>
              <a:rPr lang="en-US" sz="1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Reflecting upon Maslow’s Hierarchy of Needs (Maslow, 1943), sufficed to say that higher education institutions met the physiological and safety needs of women faculty. These women had the continuity of a pay cheque to sustain the basic needs of food and shelter for survival, and they were protected from the ailments of the virus by being able to work remotely. While Maslow’s extended model (McLeod, 2018) indicates that the hierarchy does not have to be experienced sequentially in order to attain </a:t>
            </a:r>
            <a:r>
              <a:rPr lang="en-US" sz="1800" b="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self-actualization</a:t>
            </a:r>
            <a:r>
              <a:rPr lang="en-US" sz="1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and </a:t>
            </a:r>
            <a:r>
              <a:rPr lang="en-US" sz="1800" b="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transcendence</a:t>
            </a:r>
            <a:r>
              <a:rPr lang="en-US" sz="1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the needs of the remainder levels of the hierarchy were by and large neglected. Women faculty with caregiving responsibilities were tasked with a tremendous load at work and at home. A load that was intensified during times of crisis, like a global pandemic. Higher education institutions would benefit to empower supervisors to manage faculty needs directly, acting as a referee to aid workers in managing the varying conflicting demands (Eisenberger et al., 2002; Rhodes &amp; Eisenberger, 2002). In essence, institutions need to cultivate an environment that enable candid and open conversation. There needs to be a balance between the institutional criticism and understanding, adopting a practice of offering to help versus leaving the request for help at the mercy of the women faculty with caregiving responsibilities.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chemeClr val="tx1"/>
              </a:solidFill>
            </a:endParaRPr>
          </a:p>
        </p:txBody>
      </p:sp>
      <p:sp>
        <p:nvSpPr>
          <p:cNvPr id="4" name="Slide Number Placeholder 3"/>
          <p:cNvSpPr>
            <a:spLocks noGrp="1"/>
          </p:cNvSpPr>
          <p:nvPr>
            <p:ph type="sldNum" sz="quarter" idx="5"/>
          </p:nvPr>
        </p:nvSpPr>
        <p:spPr/>
        <p:txBody>
          <a:bodyPr/>
          <a:lstStyle/>
          <a:p>
            <a:fld id="{C05BCF41-0D4D-4583-93B7-1B1C8E3C3980}" type="slidenum">
              <a:rPr lang="en-US" smtClean="0"/>
              <a:t>12</a:t>
            </a:fld>
            <a:endParaRPr lang="en-US"/>
          </a:p>
        </p:txBody>
      </p:sp>
    </p:spTree>
    <p:extLst>
      <p:ext uri="{BB962C8B-B14F-4D97-AF65-F5344CB8AC3E}">
        <p14:creationId xmlns:p14="http://schemas.microsoft.com/office/powerpoint/2010/main" val="108368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3"/>
            <a:ext cx="10058400" cy="2593975"/>
          </a:xfrm>
        </p:spPr>
        <p:txBody>
          <a:bodyPr anchor="b"/>
          <a:lstStyle>
            <a:lvl1pPr>
              <a:defRPr sz="6600">
                <a:ln>
                  <a:noFill/>
                </a:ln>
                <a:solidFill>
                  <a:schemeClr val="tx2"/>
                </a:solidFill>
              </a:defRPr>
            </a:lvl1pPr>
          </a:lstStyle>
          <a:p>
            <a:r>
              <a:rPr lang="en-US"/>
              <a:t>Click to edit Master title style</a:t>
            </a:r>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C9E374-9FFE-4A19-80D4-2E56E4C61ADE}"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080F9-7B33-4FF7-A104-614C2FBF8595}" type="slidenum">
              <a:rPr lang="en-US" smtClean="0"/>
              <a:t>‹#›</a:t>
            </a:fld>
            <a:endParaRPr lang="en-US"/>
          </a:p>
        </p:txBody>
      </p:sp>
    </p:spTree>
    <p:extLst>
      <p:ext uri="{BB962C8B-B14F-4D97-AF65-F5344CB8AC3E}">
        <p14:creationId xmlns:p14="http://schemas.microsoft.com/office/powerpoint/2010/main" val="7462452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9E080F9-7B33-4FF7-A104-614C2FBF8595}" type="slidenum">
              <a:rPr lang="en-US" smtClean="0"/>
              <a:t>‹#›</a:t>
            </a:fld>
            <a:endParaRPr lang="en-US"/>
          </a:p>
        </p:txBody>
      </p:sp>
      <p:sp>
        <p:nvSpPr>
          <p:cNvPr id="5" name="Footer Placeholder 4"/>
          <p:cNvSpPr>
            <a:spLocks noGrp="1"/>
          </p:cNvSpPr>
          <p:nvPr>
            <p:ph type="ftr" sz="quarter" idx="3"/>
          </p:nvPr>
        </p:nvSpPr>
        <p:spPr>
          <a:xfrm rot="16200000">
            <a:off x="10510429"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10474870"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3EC9E374-9FFE-4A19-80D4-2E56E4C61ADE}" type="datetimeFigureOut">
              <a:rPr lang="en-US" smtClean="0"/>
              <a:t>4/19/2021</a:t>
            </a:fld>
            <a:endParaRPr lang="en-US"/>
          </a:p>
        </p:txBody>
      </p:sp>
    </p:spTree>
    <p:extLst>
      <p:ext uri="{BB962C8B-B14F-4D97-AF65-F5344CB8AC3E}">
        <p14:creationId xmlns:p14="http://schemas.microsoft.com/office/powerpoint/2010/main" val="201485584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879E2-DFF0-4AED-976E-7797354C8B6D}"/>
              </a:ext>
            </a:extLst>
          </p:cNvPr>
          <p:cNvSpPr>
            <a:spLocks noGrp="1"/>
          </p:cNvSpPr>
          <p:nvPr>
            <p:ph type="ctrTitle"/>
          </p:nvPr>
        </p:nvSpPr>
        <p:spPr/>
        <p:txBody>
          <a:bodyPr/>
          <a:lstStyle/>
          <a:p>
            <a:r>
              <a:rPr lang="en-US" sz="5000" dirty="0"/>
              <a:t>Realities of a pandemic: </a:t>
            </a:r>
            <a:br>
              <a:rPr lang="en-US" sz="5000" dirty="0"/>
            </a:br>
            <a:r>
              <a:rPr lang="en-US" sz="5000" dirty="0"/>
              <a:t>A qualitative study of women faculty</a:t>
            </a:r>
          </a:p>
        </p:txBody>
      </p:sp>
      <p:sp>
        <p:nvSpPr>
          <p:cNvPr id="3" name="Subtitle 2">
            <a:extLst>
              <a:ext uri="{FF2B5EF4-FFF2-40B4-BE49-F238E27FC236}">
                <a16:creationId xmlns:a16="http://schemas.microsoft.com/office/drawing/2014/main" id="{F9587207-28F5-43C8-8582-071EBFC66D29}"/>
              </a:ext>
            </a:extLst>
          </p:cNvPr>
          <p:cNvSpPr>
            <a:spLocks noGrp="1"/>
          </p:cNvSpPr>
          <p:nvPr>
            <p:ph type="subTitle" idx="1"/>
          </p:nvPr>
        </p:nvSpPr>
        <p:spPr>
          <a:xfrm>
            <a:off x="914400" y="4571999"/>
            <a:ext cx="9509760" cy="1853315"/>
          </a:xfrm>
        </p:spPr>
        <p:txBody>
          <a:bodyPr>
            <a:noAutofit/>
          </a:bodyPr>
          <a:lstStyle/>
          <a:p>
            <a:pPr algn="r"/>
            <a:r>
              <a:rPr lang="en-US" sz="2400" dirty="0"/>
              <a:t>Dimple Sunayna Johnson – Presenter</a:t>
            </a:r>
          </a:p>
          <a:p>
            <a:pPr algn="r"/>
            <a:r>
              <a:rPr lang="en-US" sz="2400" dirty="0"/>
              <a:t>Dr. Angela Kline - Faculty Mentor &amp; Presenter</a:t>
            </a:r>
          </a:p>
          <a:p>
            <a:pPr algn="r"/>
            <a:r>
              <a:rPr lang="en-US" sz="2400" dirty="0">
                <a:solidFill>
                  <a:srgbClr val="FFC000"/>
                </a:solidFill>
              </a:rPr>
              <a:t>College of Business &amp; Public Management </a:t>
            </a:r>
          </a:p>
          <a:p>
            <a:endParaRPr lang="en-US" dirty="0"/>
          </a:p>
        </p:txBody>
      </p:sp>
      <p:pic>
        <p:nvPicPr>
          <p:cNvPr id="4" name="Picture 3">
            <a:extLst>
              <a:ext uri="{FF2B5EF4-FFF2-40B4-BE49-F238E27FC236}">
                <a16:creationId xmlns:a16="http://schemas.microsoft.com/office/drawing/2014/main" id="{35C84696-A2F9-4AAE-9A5D-5D466E5D5794}"/>
              </a:ext>
            </a:extLst>
          </p:cNvPr>
          <p:cNvPicPr>
            <a:picLocks noChangeAspect="1"/>
          </p:cNvPicPr>
          <p:nvPr/>
        </p:nvPicPr>
        <p:blipFill>
          <a:blip r:embed="rId2"/>
          <a:stretch>
            <a:fillRect/>
          </a:stretch>
        </p:blipFill>
        <p:spPr>
          <a:xfrm>
            <a:off x="3837054" y="370074"/>
            <a:ext cx="3151372" cy="1573029"/>
          </a:xfrm>
          <a:prstGeom prst="rect">
            <a:avLst/>
          </a:prstGeom>
        </p:spPr>
      </p:pic>
    </p:spTree>
    <p:extLst>
      <p:ext uri="{BB962C8B-B14F-4D97-AF65-F5344CB8AC3E}">
        <p14:creationId xmlns:p14="http://schemas.microsoft.com/office/powerpoint/2010/main" val="3902763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AFEC861-BB7F-41C7-AB77-C9BBCCD9D5DA}"/>
              </a:ext>
            </a:extLst>
          </p:cNvPr>
          <p:cNvSpPr>
            <a:spLocks noGrp="1"/>
          </p:cNvSpPr>
          <p:nvPr>
            <p:ph type="subTitle" idx="1"/>
          </p:nvPr>
        </p:nvSpPr>
        <p:spPr>
          <a:xfrm>
            <a:off x="540328" y="498764"/>
            <a:ext cx="8615680" cy="1066800"/>
          </a:xfrm>
        </p:spPr>
        <p:txBody>
          <a:bodyPr>
            <a:normAutofit/>
          </a:bodyPr>
          <a:lstStyle/>
          <a:p>
            <a:r>
              <a:rPr lang="en-US" sz="3200" dirty="0">
                <a:ea typeface="+mn-lt"/>
                <a:cs typeface="+mn-lt"/>
              </a:rPr>
              <a:t>Navigating Role Conflict – Mom &amp; Professor </a:t>
            </a:r>
            <a:endParaRPr lang="en-US" sz="2400" dirty="0">
              <a:cs typeface="Calibri"/>
            </a:endParaRPr>
          </a:p>
        </p:txBody>
      </p:sp>
      <p:sp>
        <p:nvSpPr>
          <p:cNvPr id="5" name="Subtitle 2">
            <a:extLst>
              <a:ext uri="{FF2B5EF4-FFF2-40B4-BE49-F238E27FC236}">
                <a16:creationId xmlns:a16="http://schemas.microsoft.com/office/drawing/2014/main" id="{4B4A5EE3-708F-4721-9463-061151AF0C91}"/>
              </a:ext>
            </a:extLst>
          </p:cNvPr>
          <p:cNvSpPr txBox="1">
            <a:spLocks/>
          </p:cNvSpPr>
          <p:nvPr/>
        </p:nvSpPr>
        <p:spPr>
          <a:xfrm>
            <a:off x="478259" y="1815500"/>
            <a:ext cx="10058400" cy="4255007"/>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marL="342900" indent="-342900">
              <a:buFont typeface="Arial" panose="020B0604020202020204" pitchFamily="34" charset="0"/>
              <a:buChar char="•"/>
            </a:pPr>
            <a:endParaRPr lang="en-US" sz="2400">
              <a:solidFill>
                <a:schemeClr val="bg2">
                  <a:lumMod val="50000"/>
                </a:schemeClr>
              </a:solidFill>
            </a:endParaRPr>
          </a:p>
          <a:p>
            <a:pPr marL="342900" indent="-342900">
              <a:buFont typeface="Arial" panose="020B0604020202020204" pitchFamily="34" charset="0"/>
              <a:buChar char="•"/>
            </a:pPr>
            <a:endParaRPr lang="en-US" sz="3100">
              <a:solidFill>
                <a:schemeClr val="bg2">
                  <a:lumMod val="50000"/>
                </a:schemeClr>
              </a:solidFill>
              <a:cs typeface="Calibri"/>
            </a:endParaRPr>
          </a:p>
          <a:p>
            <a:pPr marL="342900" indent="-342900">
              <a:buFontTx/>
              <a:buChar char="-"/>
            </a:pPr>
            <a:endParaRPr lang="en-US" sz="2400"/>
          </a:p>
        </p:txBody>
      </p:sp>
      <p:sp>
        <p:nvSpPr>
          <p:cNvPr id="7" name="Subtitle 2">
            <a:extLst>
              <a:ext uri="{FF2B5EF4-FFF2-40B4-BE49-F238E27FC236}">
                <a16:creationId xmlns:a16="http://schemas.microsoft.com/office/drawing/2014/main" id="{9E041DEB-0399-47D3-9B84-66985E84D568}"/>
              </a:ext>
            </a:extLst>
          </p:cNvPr>
          <p:cNvSpPr txBox="1">
            <a:spLocks/>
          </p:cNvSpPr>
          <p:nvPr/>
        </p:nvSpPr>
        <p:spPr>
          <a:xfrm>
            <a:off x="381277" y="1422083"/>
            <a:ext cx="10058400" cy="5117648"/>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endParaRPr lang="en-US" sz="2400" i="1" dirty="0">
              <a:solidFill>
                <a:schemeClr val="bg2">
                  <a:lumMod val="50000"/>
                </a:schemeClr>
              </a:solidFill>
              <a:cs typeface="Calibri"/>
            </a:endParaRPr>
          </a:p>
          <a:p>
            <a:r>
              <a:rPr lang="en-US" sz="2400" i="1" dirty="0">
                <a:solidFill>
                  <a:schemeClr val="bg2">
                    <a:lumMod val="50000"/>
                  </a:schemeClr>
                </a:solidFill>
                <a:cs typeface="Calibri"/>
              </a:rPr>
              <a:t>I was probably a bad mom. I think I did some shoddy parenting, but we have managed.</a:t>
            </a:r>
            <a:endParaRPr lang="en-US" sz="2400" dirty="0">
              <a:solidFill>
                <a:schemeClr val="bg2">
                  <a:lumMod val="50000"/>
                </a:schemeClr>
              </a:solidFill>
              <a:cs typeface="Calibri"/>
            </a:endParaRPr>
          </a:p>
          <a:p>
            <a:endParaRPr lang="en-US" sz="2400" i="1" dirty="0">
              <a:solidFill>
                <a:schemeClr val="bg2">
                  <a:lumMod val="50000"/>
                </a:schemeClr>
              </a:solidFill>
              <a:cs typeface="Calibri"/>
            </a:endParaRPr>
          </a:p>
          <a:p>
            <a:r>
              <a:rPr lang="en-US" sz="2400" i="1" dirty="0">
                <a:solidFill>
                  <a:schemeClr val="bg2">
                    <a:lumMod val="50000"/>
                  </a:schemeClr>
                </a:solidFill>
                <a:cs typeface="Calibri"/>
              </a:rPr>
              <a:t>What stands out to me is how hard it was to be present with my kids because it was just so stressful thinking about everything else. I knew as a mom all your kids want is for you to just play with them and be with them, but it's like you're so worried about everything else. It was really hard for me to just be a Mom who's not looking at my phone not worried about what's falling apart at work and just be there with them. </a:t>
            </a:r>
            <a:endParaRPr lang="en-US" sz="2400" dirty="0">
              <a:solidFill>
                <a:schemeClr val="bg2">
                  <a:lumMod val="50000"/>
                </a:schemeClr>
              </a:solidFill>
            </a:endParaRPr>
          </a:p>
          <a:p>
            <a:pPr marL="342900" indent="-342900">
              <a:buFont typeface="Arial" panose="020B0604020202020204" pitchFamily="34" charset="0"/>
              <a:buChar char="•"/>
            </a:pPr>
            <a:endParaRPr lang="en-US" sz="3100" dirty="0">
              <a:solidFill>
                <a:srgbClr val="6F6F6F"/>
              </a:solidFill>
              <a:cs typeface="Calibri"/>
            </a:endParaRPr>
          </a:p>
          <a:p>
            <a:pPr marL="342900" indent="-342900">
              <a:buFontTx/>
              <a:buChar char="-"/>
            </a:pPr>
            <a:endParaRPr lang="en-US" sz="2400" dirty="0">
              <a:cs typeface="Calibri"/>
            </a:endParaRPr>
          </a:p>
        </p:txBody>
      </p:sp>
    </p:spTree>
    <p:extLst>
      <p:ext uri="{BB962C8B-B14F-4D97-AF65-F5344CB8AC3E}">
        <p14:creationId xmlns:p14="http://schemas.microsoft.com/office/powerpoint/2010/main" val="1720684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AFEC861-BB7F-41C7-AB77-C9BBCCD9D5DA}"/>
              </a:ext>
            </a:extLst>
          </p:cNvPr>
          <p:cNvSpPr>
            <a:spLocks noGrp="1"/>
          </p:cNvSpPr>
          <p:nvPr>
            <p:ph type="subTitle" idx="1"/>
          </p:nvPr>
        </p:nvSpPr>
        <p:spPr>
          <a:xfrm>
            <a:off x="540328" y="498764"/>
            <a:ext cx="8615680" cy="1066800"/>
          </a:xfrm>
        </p:spPr>
        <p:txBody>
          <a:bodyPr>
            <a:normAutofit/>
          </a:bodyPr>
          <a:lstStyle/>
          <a:p>
            <a:r>
              <a:rPr lang="en-US" sz="3200" dirty="0">
                <a:cs typeface="Calibri"/>
              </a:rPr>
              <a:t>Navigating Role Conflict – Mom &amp; Professor </a:t>
            </a:r>
            <a:endParaRPr lang="en-US" sz="2400" dirty="0">
              <a:cs typeface="Calibri"/>
            </a:endParaRPr>
          </a:p>
        </p:txBody>
      </p:sp>
      <p:sp>
        <p:nvSpPr>
          <p:cNvPr id="5" name="Subtitle 2">
            <a:extLst>
              <a:ext uri="{FF2B5EF4-FFF2-40B4-BE49-F238E27FC236}">
                <a16:creationId xmlns:a16="http://schemas.microsoft.com/office/drawing/2014/main" id="{4B4A5EE3-708F-4721-9463-061151AF0C91}"/>
              </a:ext>
            </a:extLst>
          </p:cNvPr>
          <p:cNvSpPr txBox="1">
            <a:spLocks/>
          </p:cNvSpPr>
          <p:nvPr/>
        </p:nvSpPr>
        <p:spPr>
          <a:xfrm>
            <a:off x="478259" y="1815500"/>
            <a:ext cx="10058400" cy="4255007"/>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marL="342900" indent="-342900">
              <a:buFont typeface="Arial" panose="020B0604020202020204" pitchFamily="34" charset="0"/>
              <a:buChar char="•"/>
            </a:pPr>
            <a:endParaRPr lang="en-US" sz="2400">
              <a:solidFill>
                <a:schemeClr val="bg2">
                  <a:lumMod val="50000"/>
                </a:schemeClr>
              </a:solidFill>
            </a:endParaRPr>
          </a:p>
          <a:p>
            <a:pPr marL="342900" indent="-342900">
              <a:buFont typeface="Arial" panose="020B0604020202020204" pitchFamily="34" charset="0"/>
              <a:buChar char="•"/>
            </a:pPr>
            <a:endParaRPr lang="en-US" sz="3100">
              <a:solidFill>
                <a:schemeClr val="bg2">
                  <a:lumMod val="50000"/>
                </a:schemeClr>
              </a:solidFill>
              <a:cs typeface="Calibri"/>
            </a:endParaRPr>
          </a:p>
          <a:p>
            <a:pPr marL="342900" indent="-342900">
              <a:buFontTx/>
              <a:buChar char="-"/>
            </a:pPr>
            <a:endParaRPr lang="en-US" sz="2400"/>
          </a:p>
        </p:txBody>
      </p:sp>
      <p:sp>
        <p:nvSpPr>
          <p:cNvPr id="7" name="Subtitle 2">
            <a:extLst>
              <a:ext uri="{FF2B5EF4-FFF2-40B4-BE49-F238E27FC236}">
                <a16:creationId xmlns:a16="http://schemas.microsoft.com/office/drawing/2014/main" id="{9E041DEB-0399-47D3-9B84-66985E84D568}"/>
              </a:ext>
            </a:extLst>
          </p:cNvPr>
          <p:cNvSpPr txBox="1">
            <a:spLocks/>
          </p:cNvSpPr>
          <p:nvPr/>
        </p:nvSpPr>
        <p:spPr>
          <a:xfrm>
            <a:off x="381277" y="1565856"/>
            <a:ext cx="10058400" cy="4959497"/>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endParaRPr lang="en-US" sz="2400" i="1" dirty="0">
              <a:solidFill>
                <a:schemeClr val="bg2">
                  <a:lumMod val="50000"/>
                </a:schemeClr>
              </a:solidFill>
              <a:cs typeface="Calibri"/>
            </a:endParaRPr>
          </a:p>
          <a:p>
            <a:endParaRPr lang="en-US" sz="2400" i="1" dirty="0">
              <a:solidFill>
                <a:schemeClr val="bg2">
                  <a:lumMod val="50000"/>
                </a:schemeClr>
              </a:solidFill>
              <a:cs typeface="Calibri"/>
            </a:endParaRPr>
          </a:p>
          <a:p>
            <a:r>
              <a:rPr lang="en-US" sz="2400" i="1" dirty="0">
                <a:solidFill>
                  <a:schemeClr val="bg2">
                    <a:lumMod val="50000"/>
                  </a:schemeClr>
                </a:solidFill>
                <a:cs typeface="Calibri"/>
              </a:rPr>
              <a:t>With every single experience, it's a double-edged sword. It's either I'm feeling guilty because I was working. And, so therefore, you know, they had to do something for themselves […] if you say that to somebody who you know, they go, oh my god, she didn't make the kids lunch and it makes you feel so guilty. And to the other side of when I'm enjoying spending time with the kids, I'm then in the back of my head going, I should be doing this for the work. So, there's that constant guilt. I think is what I will never forget.</a:t>
            </a:r>
            <a:endParaRPr lang="en-US" sz="2400" dirty="0">
              <a:solidFill>
                <a:schemeClr val="bg2">
                  <a:lumMod val="50000"/>
                </a:schemeClr>
              </a:solidFill>
            </a:endParaRPr>
          </a:p>
          <a:p>
            <a:pPr marL="342900" indent="-342900">
              <a:buFontTx/>
              <a:buChar char="-"/>
            </a:pPr>
            <a:endParaRPr lang="en-US" sz="2400" dirty="0">
              <a:cs typeface="Calibri"/>
            </a:endParaRPr>
          </a:p>
        </p:txBody>
      </p:sp>
    </p:spTree>
    <p:extLst>
      <p:ext uri="{BB962C8B-B14F-4D97-AF65-F5344CB8AC3E}">
        <p14:creationId xmlns:p14="http://schemas.microsoft.com/office/powerpoint/2010/main" val="1731827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568592"/>
            <a:ext cx="10058400" cy="1066800"/>
          </a:xfrm>
        </p:spPr>
        <p:txBody>
          <a:bodyPr/>
          <a:lstStyle/>
          <a:p>
            <a:r>
              <a:rPr lang="en-US" sz="5000"/>
              <a:t>Discussion </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pPr marL="342900" indent="-342900">
              <a:buFont typeface="Arial" panose="020B0604020202020204" pitchFamily="34" charset="0"/>
              <a:buChar char="•"/>
            </a:pPr>
            <a:r>
              <a:rPr lang="en-US" sz="2200" dirty="0">
                <a:solidFill>
                  <a:schemeClr val="bg2">
                    <a:lumMod val="50000"/>
                  </a:schemeClr>
                </a:solidFill>
                <a:cs typeface="Calibri"/>
              </a:rPr>
              <a:t>Physiological &amp; Safety Needs </a:t>
            </a:r>
            <a:endParaRPr lang="en-US" sz="2200" dirty="0">
              <a:solidFill>
                <a:schemeClr val="bg2">
                  <a:lumMod val="50000"/>
                </a:schemeClr>
              </a:solidFill>
            </a:endParaRPr>
          </a:p>
          <a:p>
            <a:pPr marL="800100" lvl="1" indent="-457200" algn="l">
              <a:buClr>
                <a:srgbClr val="8B5D3D"/>
              </a:buClr>
              <a:buFont typeface="Arial" panose="020B0604020202020204" pitchFamily="34" charset="0"/>
              <a:buChar char="•"/>
            </a:pPr>
            <a:r>
              <a:rPr lang="en-US" dirty="0">
                <a:solidFill>
                  <a:schemeClr val="bg2">
                    <a:lumMod val="50000"/>
                  </a:schemeClr>
                </a:solidFill>
                <a:cs typeface="Calibri"/>
              </a:rPr>
              <a:t>No advancement to cognitive levels </a:t>
            </a:r>
          </a:p>
          <a:p>
            <a:pPr marL="342900" lvl="1" algn="l">
              <a:buClr>
                <a:srgbClr val="8B5D3D"/>
              </a:buClr>
            </a:pPr>
            <a:endParaRPr lang="en-US" sz="2400" dirty="0">
              <a:solidFill>
                <a:schemeClr val="bg2">
                  <a:lumMod val="50000"/>
                </a:schemeClr>
              </a:solidFill>
              <a:cs typeface="Calibri"/>
            </a:endParaRPr>
          </a:p>
          <a:p>
            <a:pPr marL="342900" indent="-342900">
              <a:buFont typeface="Arial" panose="020B0604020202020204" pitchFamily="34" charset="0"/>
              <a:buChar char="•"/>
            </a:pPr>
            <a:r>
              <a:rPr lang="en-US" sz="2200" dirty="0">
                <a:solidFill>
                  <a:schemeClr val="bg2">
                    <a:lumMod val="50000"/>
                  </a:schemeClr>
                </a:solidFill>
                <a:cs typeface="Calibri"/>
              </a:rPr>
              <a:t>Balance between institutional criticism and understanding </a:t>
            </a:r>
            <a:endParaRPr lang="en-US" sz="2200" dirty="0">
              <a:solidFill>
                <a:schemeClr val="bg2">
                  <a:lumMod val="50000"/>
                </a:schemeClr>
              </a:solidFill>
            </a:endParaRPr>
          </a:p>
          <a:p>
            <a:pPr marL="342900" indent="-342900" algn="l">
              <a:buClr>
                <a:srgbClr val="FFC72C"/>
              </a:buClr>
              <a:buFont typeface="Arial" panose="020B0604020202020204" pitchFamily="34" charset="0"/>
              <a:buChar char="•"/>
            </a:pPr>
            <a:endParaRPr lang="en-US" sz="2200" dirty="0">
              <a:solidFill>
                <a:schemeClr val="bg2">
                  <a:lumMod val="50000"/>
                </a:schemeClr>
              </a:solidFill>
            </a:endParaRPr>
          </a:p>
          <a:p>
            <a:pPr marL="342900" indent="-342900" algn="l">
              <a:buClr>
                <a:srgbClr val="FFC72C"/>
              </a:buClr>
              <a:buFont typeface="Arial" panose="020B0604020202020204" pitchFamily="34" charset="0"/>
              <a:buChar char="•"/>
            </a:pPr>
            <a:r>
              <a:rPr lang="en-US" sz="2200" dirty="0">
                <a:solidFill>
                  <a:schemeClr val="bg2">
                    <a:lumMod val="50000"/>
                  </a:schemeClr>
                </a:solidFill>
              </a:rPr>
              <a:t>Asking for Help vs. Offering to Help </a:t>
            </a:r>
            <a:endParaRPr lang="en-US" sz="2200" dirty="0">
              <a:solidFill>
                <a:schemeClr val="bg2">
                  <a:lumMod val="50000"/>
                </a:schemeClr>
              </a:solidFill>
              <a:cs typeface="Calibri"/>
            </a:endParaRPr>
          </a:p>
          <a:p>
            <a:pPr lvl="1" algn="l">
              <a:buChar char="•"/>
            </a:pPr>
            <a:r>
              <a:rPr lang="en-US" dirty="0">
                <a:solidFill>
                  <a:schemeClr val="bg2">
                    <a:lumMod val="50000"/>
                  </a:schemeClr>
                </a:solidFill>
                <a:cs typeface="Calibri"/>
              </a:rPr>
              <a:t>     Talk about it! </a:t>
            </a:r>
          </a:p>
          <a:p>
            <a:pPr lvl="1">
              <a:buClr>
                <a:srgbClr val="8B5D3D"/>
              </a:buClr>
            </a:pPr>
            <a:endParaRPr lang="en-US" sz="2800" dirty="0">
              <a:solidFill>
                <a:schemeClr val="bg2">
                  <a:lumMod val="50000"/>
                </a:schemeClr>
              </a:solidFill>
              <a:cs typeface="Calibri"/>
            </a:endParaRPr>
          </a:p>
          <a:p>
            <a:pPr marL="342900" indent="-342900">
              <a:buFont typeface="Arial" panose="020B0604020202020204" pitchFamily="34" charset="0"/>
              <a:buChar char="•"/>
            </a:pPr>
            <a:endParaRPr lang="en-US" sz="3100" dirty="0">
              <a:solidFill>
                <a:srgbClr val="6F6F6F"/>
              </a:solidFill>
              <a:cs typeface="Calibri"/>
            </a:endParaRPr>
          </a:p>
          <a:p>
            <a:pPr marL="342900" indent="-342900">
              <a:buFontTx/>
              <a:buChar char="-"/>
            </a:pPr>
            <a:endParaRPr lang="en-US" sz="2400" dirty="0">
              <a:cs typeface="Calibri"/>
            </a:endParaRPr>
          </a:p>
        </p:txBody>
      </p:sp>
    </p:spTree>
    <p:extLst>
      <p:ext uri="{BB962C8B-B14F-4D97-AF65-F5344CB8AC3E}">
        <p14:creationId xmlns:p14="http://schemas.microsoft.com/office/powerpoint/2010/main" val="2890467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Conclusion &amp; Future Research </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endParaRPr lang="en-US" sz="2400" dirty="0">
              <a:solidFill>
                <a:schemeClr val="bg2">
                  <a:lumMod val="50000"/>
                </a:schemeClr>
              </a:solidFill>
              <a:cs typeface="Calibri"/>
            </a:endParaRPr>
          </a:p>
          <a:p>
            <a:pPr marL="342900" indent="-342900">
              <a:buFont typeface="Arial" panose="020B0604020202020204" pitchFamily="34" charset="0"/>
              <a:buChar char="•"/>
            </a:pPr>
            <a:r>
              <a:rPr lang="en-US" sz="2200" dirty="0">
                <a:solidFill>
                  <a:schemeClr val="bg2">
                    <a:lumMod val="50000"/>
                  </a:schemeClr>
                </a:solidFill>
                <a:cs typeface="Calibri"/>
              </a:rPr>
              <a:t>Ongoing mental health support for caregivers </a:t>
            </a:r>
          </a:p>
          <a:p>
            <a:pPr lvl="1" algn="l">
              <a:buChar char="•"/>
            </a:pPr>
            <a:r>
              <a:rPr lang="en-US" sz="2400" dirty="0">
                <a:solidFill>
                  <a:schemeClr val="bg2">
                    <a:lumMod val="50000"/>
                  </a:schemeClr>
                </a:solidFill>
                <a:cs typeface="Calibri"/>
              </a:rPr>
              <a:t>     </a:t>
            </a:r>
            <a:r>
              <a:rPr lang="en-US" dirty="0">
                <a:solidFill>
                  <a:schemeClr val="bg2">
                    <a:lumMod val="50000"/>
                  </a:schemeClr>
                </a:solidFill>
                <a:cs typeface="Calibri"/>
              </a:rPr>
              <a:t>Processing the loss experienced during 2020-21 </a:t>
            </a:r>
          </a:p>
          <a:p>
            <a:pPr lvl="1" algn="l">
              <a:buClr>
                <a:srgbClr val="8B5D3D"/>
              </a:buClr>
              <a:buChar char="•"/>
            </a:pPr>
            <a:endParaRPr lang="en-US" sz="2400" dirty="0">
              <a:solidFill>
                <a:schemeClr val="bg2">
                  <a:lumMod val="50000"/>
                </a:schemeClr>
              </a:solidFill>
              <a:cs typeface="Calibri"/>
            </a:endParaRPr>
          </a:p>
          <a:p>
            <a:pPr>
              <a:buClr>
                <a:srgbClr val="FFC72C"/>
              </a:buClr>
              <a:buFont typeface="Arial" panose="020B0604020202020204" pitchFamily="34" charset="0"/>
              <a:buChar char="•"/>
            </a:pPr>
            <a:r>
              <a:rPr lang="en-US" sz="2200" dirty="0">
                <a:solidFill>
                  <a:schemeClr val="bg2">
                    <a:lumMod val="50000"/>
                  </a:schemeClr>
                </a:solidFill>
                <a:cs typeface="Calibri"/>
              </a:rPr>
              <a:t>    Continued Research on Caregiver Support </a:t>
            </a:r>
          </a:p>
          <a:p>
            <a:pPr lvl="1">
              <a:buClr>
                <a:srgbClr val="8B5D3D"/>
              </a:buClr>
            </a:pPr>
            <a:endParaRPr lang="en-US" sz="2200" dirty="0">
              <a:solidFill>
                <a:schemeClr val="bg2">
                  <a:lumMod val="50000"/>
                </a:schemeClr>
              </a:solidFill>
              <a:cs typeface="Calibri"/>
            </a:endParaRPr>
          </a:p>
          <a:p>
            <a:pPr marL="342900" indent="-342900">
              <a:buFont typeface="Arial" panose="020B0604020202020204" pitchFamily="34" charset="0"/>
              <a:buChar char="•"/>
            </a:pPr>
            <a:r>
              <a:rPr lang="en-US" sz="2200" dirty="0">
                <a:solidFill>
                  <a:schemeClr val="bg2">
                    <a:lumMod val="50000"/>
                  </a:schemeClr>
                </a:solidFill>
                <a:cs typeface="Calibri"/>
              </a:rPr>
              <a:t> Explore transition back to classroom </a:t>
            </a:r>
          </a:p>
          <a:p>
            <a:pPr marL="342900" indent="-342900">
              <a:buFontTx/>
              <a:buChar char="-"/>
            </a:pPr>
            <a:endParaRPr lang="en-US" sz="2400" dirty="0"/>
          </a:p>
        </p:txBody>
      </p:sp>
    </p:spTree>
    <p:extLst>
      <p:ext uri="{BB962C8B-B14F-4D97-AF65-F5344CB8AC3E}">
        <p14:creationId xmlns:p14="http://schemas.microsoft.com/office/powerpoint/2010/main" val="358375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Next Steps </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Edit manuscript to incorporate feedback  </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Submit manuscript to Review of Public Personnel Administration</a:t>
            </a:r>
          </a:p>
          <a:p>
            <a:pPr lvl="1"/>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Follow-up study with women faculty on their return to the workplace</a:t>
            </a:r>
            <a:endParaRPr lang="en-US" sz="2200" dirty="0"/>
          </a:p>
        </p:txBody>
      </p:sp>
    </p:spTree>
    <p:extLst>
      <p:ext uri="{BB962C8B-B14F-4D97-AF65-F5344CB8AC3E}">
        <p14:creationId xmlns:p14="http://schemas.microsoft.com/office/powerpoint/2010/main" val="1069886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References</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fontScale="32500" lnSpcReduction="20000"/>
          </a:bodyPr>
          <a:lstStyle/>
          <a:p>
            <a:pPr marL="457200" marR="0" indent="-457200" fontAlgn="base"/>
            <a:r>
              <a:rPr lang="en-US" sz="2500" dirty="0" err="1">
                <a:effectLst/>
                <a:ea typeface="Times New Roman" panose="02020603050405020304" pitchFamily="18" charset="0"/>
              </a:rPr>
              <a:t>Boncori</a:t>
            </a:r>
            <a:r>
              <a:rPr lang="en-US" sz="2500" dirty="0">
                <a:effectLst/>
                <a:ea typeface="Times New Roman" panose="02020603050405020304" pitchFamily="18" charset="0"/>
              </a:rPr>
              <a:t>, I. (2020). The never‐ending shift: A feminist reflection on living and organizing academic lives during the coronavirus pandemic. </a:t>
            </a:r>
            <a:r>
              <a:rPr lang="en-US" sz="2500" i="1" dirty="0">
                <a:effectLst/>
                <a:ea typeface="Times New Roman" panose="02020603050405020304" pitchFamily="18" charset="0"/>
              </a:rPr>
              <a:t>Gender, Work &amp; Organization</a:t>
            </a:r>
            <a:r>
              <a:rPr lang="en-US" sz="2500" dirty="0">
                <a:effectLst/>
                <a:ea typeface="Times New Roman" panose="02020603050405020304" pitchFamily="18" charset="0"/>
              </a:rPr>
              <a:t>, </a:t>
            </a:r>
            <a:r>
              <a:rPr lang="en-US" sz="2500" i="1" dirty="0">
                <a:effectLst/>
                <a:ea typeface="Times New Roman" panose="02020603050405020304" pitchFamily="18" charset="0"/>
              </a:rPr>
              <a:t>27</a:t>
            </a:r>
            <a:r>
              <a:rPr lang="en-US" sz="2500" dirty="0">
                <a:effectLst/>
                <a:ea typeface="Times New Roman" panose="02020603050405020304" pitchFamily="18" charset="0"/>
              </a:rPr>
              <a:t>(5), 677-682.</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Cohen, S, </a:t>
            </a:r>
            <a:r>
              <a:rPr lang="en-US" sz="2500" dirty="0" err="1">
                <a:effectLst/>
                <a:ea typeface="Times New Roman" panose="02020603050405020304" pitchFamily="18" charset="0"/>
              </a:rPr>
              <a:t>Kamarck</a:t>
            </a:r>
            <a:r>
              <a:rPr lang="en-US" sz="2500" dirty="0">
                <a:effectLst/>
                <a:ea typeface="Times New Roman" panose="02020603050405020304" pitchFamily="18" charset="0"/>
              </a:rPr>
              <a:t>, T., &amp; </a:t>
            </a:r>
            <a:r>
              <a:rPr lang="en-US" sz="2500" dirty="0" err="1">
                <a:effectLst/>
                <a:ea typeface="Times New Roman" panose="02020603050405020304" pitchFamily="18" charset="0"/>
              </a:rPr>
              <a:t>Mermelstein</a:t>
            </a:r>
            <a:r>
              <a:rPr lang="en-US" sz="2500" dirty="0">
                <a:effectLst/>
                <a:ea typeface="Times New Roman" panose="02020603050405020304" pitchFamily="18" charset="0"/>
              </a:rPr>
              <a:t> R (1983) A global measure of perceived stress. </a:t>
            </a:r>
            <a:r>
              <a:rPr lang="en-US" sz="2500" i="1" dirty="0">
                <a:effectLst/>
                <a:ea typeface="Times New Roman" panose="02020603050405020304" pitchFamily="18" charset="0"/>
              </a:rPr>
              <a:t>Journal of Health and Social Behavior, 24</a:t>
            </a:r>
            <a:r>
              <a:rPr lang="en-US" sz="2500" dirty="0">
                <a:effectLst/>
                <a:ea typeface="Times New Roman" panose="02020603050405020304" pitchFamily="18" charset="0"/>
              </a:rPr>
              <a:t>(4), 385-396.</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Eisenberger, R., Malone, G. P., &amp; </a:t>
            </a:r>
            <a:r>
              <a:rPr lang="en-US" sz="2500" dirty="0" err="1">
                <a:effectLst/>
                <a:ea typeface="Times New Roman" panose="02020603050405020304" pitchFamily="18" charset="0"/>
              </a:rPr>
              <a:t>Presson</a:t>
            </a:r>
            <a:r>
              <a:rPr lang="en-US" sz="2500" dirty="0">
                <a:effectLst/>
                <a:ea typeface="Times New Roman" panose="02020603050405020304" pitchFamily="18" charset="0"/>
              </a:rPr>
              <a:t>, W. D. (2016). Optimizing perceived organizational support to enhance employee engagement. </a:t>
            </a:r>
            <a:r>
              <a:rPr lang="en-US" sz="2500" i="1" dirty="0">
                <a:effectLst/>
                <a:ea typeface="Times New Roman" panose="02020603050405020304" pitchFamily="18" charset="0"/>
              </a:rPr>
              <a:t>Society for Human Resource Management and Society for Industrial and Organizational Psychology</a:t>
            </a:r>
            <a:r>
              <a:rPr lang="en-US" sz="2500" dirty="0">
                <a:effectLst/>
                <a:ea typeface="Times New Roman" panose="02020603050405020304" pitchFamily="18" charset="0"/>
              </a:rPr>
              <a:t>, </a:t>
            </a:r>
            <a:r>
              <a:rPr lang="en-US" sz="2500" i="1" dirty="0">
                <a:effectLst/>
                <a:ea typeface="Times New Roman" panose="02020603050405020304" pitchFamily="18" charset="0"/>
              </a:rPr>
              <a:t>2</a:t>
            </a:r>
            <a:r>
              <a:rPr lang="en-US" sz="2500" dirty="0">
                <a:effectLst/>
                <a:ea typeface="Times New Roman" panose="02020603050405020304" pitchFamily="18" charset="0"/>
              </a:rPr>
              <a:t>, 3-22.</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Lawless, B. (2018). Documenting a labor of love: emotional labor as academic labor. </a:t>
            </a:r>
            <a:r>
              <a:rPr lang="en-US" sz="2500" i="1" dirty="0">
                <a:effectLst/>
                <a:ea typeface="Times New Roman" panose="02020603050405020304" pitchFamily="18" charset="0"/>
              </a:rPr>
              <a:t>Review of Communication</a:t>
            </a:r>
            <a:r>
              <a:rPr lang="en-US" sz="2500" dirty="0">
                <a:effectLst/>
                <a:ea typeface="Times New Roman" panose="02020603050405020304" pitchFamily="18" charset="0"/>
              </a:rPr>
              <a:t>, </a:t>
            </a:r>
            <a:r>
              <a:rPr lang="en-US" sz="2500" i="1" dirty="0">
                <a:effectLst/>
                <a:ea typeface="Times New Roman" panose="02020603050405020304" pitchFamily="18" charset="0"/>
              </a:rPr>
              <a:t>18</a:t>
            </a:r>
            <a:r>
              <a:rPr lang="en-US" sz="2500" dirty="0">
                <a:effectLst/>
                <a:ea typeface="Times New Roman" panose="02020603050405020304" pitchFamily="18" charset="0"/>
              </a:rPr>
              <a:t>(2), 85-97.</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Lendák-Kabók</a:t>
            </a:r>
            <a:r>
              <a:rPr lang="en-US" sz="2500" dirty="0">
                <a:effectLst/>
                <a:ea typeface="Times New Roman" panose="02020603050405020304" pitchFamily="18" charset="0"/>
              </a:rPr>
              <a:t>, K. (2020). Women’s work–life balance strategies in academia. </a:t>
            </a:r>
            <a:r>
              <a:rPr lang="en-US" sz="2500" i="1" dirty="0">
                <a:effectLst/>
                <a:ea typeface="Times New Roman" panose="02020603050405020304" pitchFamily="18" charset="0"/>
              </a:rPr>
              <a:t>Journal of Family Studies</a:t>
            </a:r>
            <a:r>
              <a:rPr lang="en-US" sz="2500" dirty="0">
                <a:effectLst/>
                <a:ea typeface="Times New Roman" panose="02020603050405020304" pitchFamily="18" charset="0"/>
              </a:rPr>
              <a:t>, 1-19.</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Matud</a:t>
            </a:r>
            <a:r>
              <a:rPr lang="en-US" sz="2500" dirty="0">
                <a:effectLst/>
                <a:ea typeface="Times New Roman" panose="02020603050405020304" pitchFamily="18" charset="0"/>
              </a:rPr>
              <a:t>, M. P. (2004) Gender differences in stress and coping styles. </a:t>
            </a:r>
            <a:r>
              <a:rPr lang="en-US" sz="2500" i="1" dirty="0">
                <a:effectLst/>
                <a:ea typeface="Times New Roman" panose="02020603050405020304" pitchFamily="18" charset="0"/>
              </a:rPr>
              <a:t>Personality and Individual Differences,</a:t>
            </a:r>
            <a:r>
              <a:rPr lang="en-US" sz="2500" dirty="0">
                <a:effectLst/>
                <a:ea typeface="Times New Roman" panose="02020603050405020304" pitchFamily="18" charset="0"/>
              </a:rPr>
              <a:t> </a:t>
            </a:r>
            <a:r>
              <a:rPr lang="en-US" sz="2500" i="1" dirty="0">
                <a:effectLst/>
                <a:ea typeface="Times New Roman" panose="02020603050405020304" pitchFamily="18" charset="0"/>
              </a:rPr>
              <a:t>37</a:t>
            </a:r>
            <a:r>
              <a:rPr lang="en-US" sz="2500" dirty="0">
                <a:effectLst/>
                <a:ea typeface="Times New Roman" panose="02020603050405020304" pitchFamily="18" charset="0"/>
              </a:rPr>
              <a:t>(7), 1401-1415.</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Maslow, A. H. (1943). A theory of human motivation. In J. M. </a:t>
            </a:r>
            <a:r>
              <a:rPr lang="en-US" sz="2500" dirty="0" err="1">
                <a:effectLst/>
                <a:ea typeface="Times New Roman" panose="02020603050405020304" pitchFamily="18" charset="0"/>
              </a:rPr>
              <a:t>Shafritz</a:t>
            </a:r>
            <a:r>
              <a:rPr lang="en-US" sz="2500" dirty="0">
                <a:effectLst/>
                <a:ea typeface="Times New Roman" panose="02020603050405020304" pitchFamily="18" charset="0"/>
              </a:rPr>
              <a:t> &amp; A. C. Hyde (Eds.), Classics of public administration (pp. 114-121). Cengage Learning.</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McLeod, S. (2007). Maslow's hierarchy of needs. </a:t>
            </a:r>
            <a:r>
              <a:rPr lang="en-US" sz="2500" i="1" dirty="0">
                <a:effectLst/>
                <a:ea typeface="Times New Roman" panose="02020603050405020304" pitchFamily="18" charset="0"/>
              </a:rPr>
              <a:t>Simply psychology</a:t>
            </a:r>
            <a:r>
              <a:rPr lang="en-US" sz="2500" dirty="0">
                <a:effectLst/>
                <a:ea typeface="Times New Roman" panose="02020603050405020304" pitchFamily="18" charset="0"/>
              </a:rPr>
              <a:t>, </a:t>
            </a:r>
            <a:r>
              <a:rPr lang="en-US" sz="2500" i="1" dirty="0">
                <a:effectLst/>
                <a:ea typeface="Times New Roman" panose="02020603050405020304" pitchFamily="18" charset="0"/>
              </a:rPr>
              <a:t>1</a:t>
            </a:r>
            <a:r>
              <a:rPr lang="en-US" sz="2500" dirty="0">
                <a:effectLst/>
                <a:ea typeface="Times New Roman" panose="02020603050405020304" pitchFamily="18" charset="0"/>
              </a:rPr>
              <a:t>, 1-8.</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Nowell, L. S., Norris, J. M., White, D. E., &amp; Moules, N. J. (2017). Thematic analysis: Striving to meet the trustworthiness criteria. </a:t>
            </a:r>
            <a:r>
              <a:rPr lang="en-US" sz="2500" i="1" dirty="0">
                <a:effectLst/>
                <a:ea typeface="Times New Roman" panose="02020603050405020304" pitchFamily="18" charset="0"/>
              </a:rPr>
              <a:t>International Journal of Qualitative Methods</a:t>
            </a:r>
            <a:r>
              <a:rPr lang="en-US" sz="2500" dirty="0">
                <a:effectLst/>
                <a:ea typeface="Times New Roman" panose="02020603050405020304" pitchFamily="18" charset="0"/>
              </a:rPr>
              <a:t>, </a:t>
            </a:r>
            <a:r>
              <a:rPr lang="en-US" sz="2500" i="1" dirty="0">
                <a:effectLst/>
                <a:ea typeface="Times New Roman" panose="02020603050405020304" pitchFamily="18" charset="0"/>
              </a:rPr>
              <a:t>16</a:t>
            </a:r>
            <a:r>
              <a:rPr lang="en-US" sz="2500" dirty="0">
                <a:effectLst/>
                <a:ea typeface="Times New Roman" panose="02020603050405020304" pitchFamily="18" charset="0"/>
              </a:rPr>
              <a:t>(1), 1609406917733847.</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Rhoades, L., &amp; Eisenberger, R. (2002). Perceived organizational support: A review of the literature. </a:t>
            </a:r>
            <a:r>
              <a:rPr lang="en-US" sz="2500" i="1" dirty="0">
                <a:effectLst/>
                <a:ea typeface="Times New Roman" panose="02020603050405020304" pitchFamily="18" charset="0"/>
              </a:rPr>
              <a:t>Journal of Applied Psychology</a:t>
            </a:r>
            <a:r>
              <a:rPr lang="en-US" sz="2500" dirty="0">
                <a:effectLst/>
                <a:ea typeface="Times New Roman" panose="02020603050405020304" pitchFamily="18" charset="0"/>
              </a:rPr>
              <a:t>, </a:t>
            </a:r>
            <a:r>
              <a:rPr lang="en-US" sz="2500" i="1" dirty="0">
                <a:effectLst/>
                <a:ea typeface="Times New Roman" panose="02020603050405020304" pitchFamily="18" charset="0"/>
              </a:rPr>
              <a:t>87</a:t>
            </a:r>
            <a:r>
              <a:rPr lang="en-US" sz="2500" dirty="0">
                <a:effectLst/>
                <a:ea typeface="Times New Roman" panose="02020603050405020304" pitchFamily="18" charset="0"/>
              </a:rPr>
              <a:t>(4), 698-714.</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Safaria</a:t>
            </a:r>
            <a:r>
              <a:rPr lang="en-US" sz="2500" dirty="0">
                <a:effectLst/>
                <a:ea typeface="Times New Roman" panose="02020603050405020304" pitchFamily="18" charset="0"/>
              </a:rPr>
              <a:t>, T., Othman, A., &amp; Wahab, M. N. A. (2012) Gender, academic rank, employment status, university type and job stress among university academic staff: A comparison between Malaysia and Indonesia context. </a:t>
            </a:r>
            <a:r>
              <a:rPr lang="en-US" sz="2500" i="1" dirty="0">
                <a:effectLst/>
                <a:ea typeface="Times New Roman" panose="02020603050405020304" pitchFamily="18" charset="0"/>
              </a:rPr>
              <a:t>International Journal of Humanities and Social Science</a:t>
            </a:r>
            <a:r>
              <a:rPr lang="en-US" sz="2500" dirty="0">
                <a:effectLst/>
                <a:ea typeface="Times New Roman" panose="02020603050405020304" pitchFamily="18" charset="0"/>
              </a:rPr>
              <a:t>, </a:t>
            </a:r>
            <a:r>
              <a:rPr lang="en-US" sz="2500" i="1" dirty="0">
                <a:effectLst/>
                <a:ea typeface="Times New Roman" panose="02020603050405020304" pitchFamily="18" charset="0"/>
              </a:rPr>
              <a:t>1</a:t>
            </a:r>
            <a:r>
              <a:rPr lang="en-US" sz="2500" dirty="0">
                <a:effectLst/>
                <a:ea typeface="Times New Roman" panose="02020603050405020304" pitchFamily="18" charset="0"/>
              </a:rPr>
              <a:t>(18), 250-261.</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Slišković</a:t>
            </a:r>
            <a:r>
              <a:rPr lang="en-US" sz="2500" dirty="0">
                <a:effectLst/>
                <a:ea typeface="Times New Roman" panose="02020603050405020304" pitchFamily="18" charset="0"/>
              </a:rPr>
              <a:t>, A., &amp; </a:t>
            </a:r>
            <a:r>
              <a:rPr lang="en-US" sz="2500" dirty="0" err="1">
                <a:effectLst/>
                <a:ea typeface="Times New Roman" panose="02020603050405020304" pitchFamily="18" charset="0"/>
              </a:rPr>
              <a:t>Seršić</a:t>
            </a:r>
            <a:r>
              <a:rPr lang="en-US" sz="2500" dirty="0">
                <a:effectLst/>
                <a:ea typeface="Times New Roman" panose="02020603050405020304" pitchFamily="18" charset="0"/>
              </a:rPr>
              <a:t>, D. (2011). Work stress among university teachers: Gender and position differences. </a:t>
            </a:r>
            <a:r>
              <a:rPr lang="en-US" sz="2500" i="1" dirty="0">
                <a:effectLst/>
                <a:ea typeface="Times New Roman" panose="02020603050405020304" pitchFamily="18" charset="0"/>
              </a:rPr>
              <a:t>Archives of Industrial Hygiene and Toxicology,</a:t>
            </a:r>
            <a:r>
              <a:rPr lang="en-US" sz="2500" dirty="0">
                <a:effectLst/>
                <a:ea typeface="Times New Roman" panose="02020603050405020304" pitchFamily="18" charset="0"/>
              </a:rPr>
              <a:t> </a:t>
            </a:r>
            <a:r>
              <a:rPr lang="en-US" sz="2500" i="1" dirty="0">
                <a:effectLst/>
                <a:ea typeface="Times New Roman" panose="02020603050405020304" pitchFamily="18" charset="0"/>
              </a:rPr>
              <a:t>62</a:t>
            </a:r>
            <a:r>
              <a:rPr lang="en-US" sz="2500" dirty="0">
                <a:effectLst/>
                <a:ea typeface="Times New Roman" panose="02020603050405020304" pitchFamily="18" charset="0"/>
              </a:rPr>
              <a:t>(4), 299-307.</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Tytherleigh</a:t>
            </a:r>
            <a:r>
              <a:rPr lang="en-US" sz="2500" dirty="0">
                <a:effectLst/>
                <a:ea typeface="Times New Roman" panose="02020603050405020304" pitchFamily="18" charset="0"/>
              </a:rPr>
              <a:t>, M. Y., Webb, C., Cooper, C. L., &amp; Ricketts, C. (2005). Occupational stress in UK higher education institutions: A comparative study of all staff categories. </a:t>
            </a:r>
            <a:r>
              <a:rPr lang="en-US" sz="2500" i="1" dirty="0">
                <a:effectLst/>
                <a:ea typeface="Times New Roman" panose="02020603050405020304" pitchFamily="18" charset="0"/>
              </a:rPr>
              <a:t>Higher Education Research &amp; Development</a:t>
            </a:r>
            <a:r>
              <a:rPr lang="en-US" sz="2500" dirty="0">
                <a:effectLst/>
                <a:ea typeface="Times New Roman" panose="02020603050405020304" pitchFamily="18" charset="0"/>
              </a:rPr>
              <a:t>, </a:t>
            </a:r>
            <a:r>
              <a:rPr lang="en-US" sz="2500" i="1" dirty="0">
                <a:effectLst/>
                <a:ea typeface="Times New Roman" panose="02020603050405020304" pitchFamily="18" charset="0"/>
              </a:rPr>
              <a:t>24</a:t>
            </a:r>
            <a:r>
              <a:rPr lang="en-US" sz="2500" dirty="0">
                <a:effectLst/>
                <a:ea typeface="Times New Roman" panose="02020603050405020304" pitchFamily="18" charset="0"/>
              </a:rPr>
              <a:t>(1), 41-61.</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Wong, L. (2018, November 14) There’s a stress gap between men and women. Here’s why it’s important. </a:t>
            </a:r>
            <a:r>
              <a:rPr lang="en-US" sz="2500" i="1" dirty="0">
                <a:effectLst/>
                <a:ea typeface="Times New Roman" panose="02020603050405020304" pitchFamily="18" charset="0"/>
              </a:rPr>
              <a:t>The New York Times. </a:t>
            </a:r>
            <a:endParaRPr lang="en-US" sz="2500" dirty="0">
              <a:effectLst/>
              <a:ea typeface="Times New Roman" panose="02020603050405020304" pitchFamily="18" charset="0"/>
            </a:endParaRPr>
          </a:p>
          <a:p>
            <a:pPr marL="457200" marR="0" indent="-457200" fontAlgn="base"/>
            <a:endParaRPr lang="en-US" sz="2500" dirty="0">
              <a:effectLst/>
              <a:ea typeface="Times New Roman" panose="02020603050405020304" pitchFamily="18" charset="0"/>
            </a:endParaRPr>
          </a:p>
          <a:p>
            <a:pPr marL="457200" marR="0" indent="-457200" fontAlgn="base"/>
            <a:r>
              <a:rPr lang="en-US" sz="2500" dirty="0">
                <a:effectLst/>
                <a:ea typeface="Times New Roman" panose="02020603050405020304" pitchFamily="18" charset="0"/>
              </a:rPr>
              <a:t>Yates, D. (2011). Researchers look for ingredients of happiness around the world. University of Illinois News Bureau. </a:t>
            </a:r>
            <a:r>
              <a:rPr lang="en-US" sz="2500" i="1" dirty="0">
                <a:effectLst/>
                <a:ea typeface="Times New Roman" panose="02020603050405020304" pitchFamily="18" charset="0"/>
              </a:rPr>
              <a:t>Life Sciences. </a:t>
            </a:r>
            <a:r>
              <a:rPr lang="en-US" sz="2500" dirty="0">
                <a:effectLst/>
                <a:ea typeface="Times New Roman" panose="02020603050405020304" pitchFamily="18" charset="0"/>
              </a:rPr>
              <a:t>Retrieved from https://news.illinois.edu/view/6367/205291</a:t>
            </a:r>
          </a:p>
          <a:p>
            <a:pPr marL="457200" marR="0" indent="-457200" fontAlgn="base"/>
            <a:endParaRPr lang="en-US" sz="2500" dirty="0">
              <a:effectLst/>
              <a:ea typeface="Times New Roman" panose="02020603050405020304" pitchFamily="18" charset="0"/>
            </a:endParaRPr>
          </a:p>
          <a:p>
            <a:pPr marL="457200" marR="0" indent="-457200" fontAlgn="base"/>
            <a:r>
              <a:rPr lang="en-US" sz="2500" dirty="0" err="1">
                <a:effectLst/>
                <a:ea typeface="Times New Roman" panose="02020603050405020304" pitchFamily="18" charset="0"/>
              </a:rPr>
              <a:t>Zamarro</a:t>
            </a:r>
            <a:r>
              <a:rPr lang="en-US" sz="2500" dirty="0">
                <a:effectLst/>
                <a:ea typeface="Times New Roman" panose="02020603050405020304" pitchFamily="18" charset="0"/>
              </a:rPr>
              <a:t>, G., Perez-Arce, F., &amp; </a:t>
            </a:r>
            <a:r>
              <a:rPr lang="en-US" sz="2500" dirty="0" err="1">
                <a:effectLst/>
                <a:ea typeface="Times New Roman" panose="02020603050405020304" pitchFamily="18" charset="0"/>
              </a:rPr>
              <a:t>Prados</a:t>
            </a:r>
            <a:r>
              <a:rPr lang="en-US" sz="2500" dirty="0">
                <a:effectLst/>
                <a:ea typeface="Times New Roman" panose="02020603050405020304" pitchFamily="18" charset="0"/>
              </a:rPr>
              <a:t>, M. J. (2020). </a:t>
            </a:r>
            <a:r>
              <a:rPr lang="en-US" sz="2500" i="1" dirty="0">
                <a:effectLst/>
                <a:ea typeface="Times New Roman" panose="02020603050405020304" pitchFamily="18" charset="0"/>
              </a:rPr>
              <a:t>Gender Differences in the Impact of COVID-19</a:t>
            </a:r>
            <a:r>
              <a:rPr lang="en-US" sz="2500" dirty="0">
                <a:effectLst/>
                <a:ea typeface="Times New Roman" panose="02020603050405020304" pitchFamily="18" charset="0"/>
              </a:rPr>
              <a:t>. Working Paper. https://tinyurl. com/</a:t>
            </a:r>
            <a:r>
              <a:rPr lang="en-US" sz="2500" dirty="0" err="1">
                <a:effectLst/>
                <a:ea typeface="Times New Roman" panose="02020603050405020304" pitchFamily="18" charset="0"/>
              </a:rPr>
              <a:t>CESRGenderDiffs</a:t>
            </a:r>
            <a:r>
              <a:rPr lang="en-US" sz="2500" dirty="0">
                <a:effectLst/>
                <a:ea typeface="Times New Roman" panose="02020603050405020304" pitchFamily="18" charset="0"/>
              </a:rPr>
              <a:t>.</a:t>
            </a:r>
          </a:p>
          <a:p>
            <a:endParaRPr lang="en-US" sz="2400" dirty="0">
              <a:solidFill>
                <a:schemeClr val="bg2">
                  <a:lumMod val="50000"/>
                </a:schemeClr>
              </a:solidFill>
            </a:endParaRPr>
          </a:p>
        </p:txBody>
      </p:sp>
    </p:spTree>
    <p:extLst>
      <p:ext uri="{BB962C8B-B14F-4D97-AF65-F5344CB8AC3E}">
        <p14:creationId xmlns:p14="http://schemas.microsoft.com/office/powerpoint/2010/main" val="1244917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Overview</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pPr marL="342900" indent="-342900">
              <a:buFont typeface="Arial" panose="020B0604020202020204" pitchFamily="34" charset="0"/>
              <a:buChar char="•"/>
            </a:pPr>
            <a:endParaRPr lang="en-US" sz="2400" dirty="0">
              <a:solidFill>
                <a:schemeClr val="bg2">
                  <a:lumMod val="50000"/>
                </a:schemeClr>
              </a:solidFill>
            </a:endParaRPr>
          </a:p>
          <a:p>
            <a:pPr marL="342900" indent="-342900">
              <a:buFont typeface="Arial" panose="020B0604020202020204" pitchFamily="34" charset="0"/>
              <a:buChar char="•"/>
            </a:pPr>
            <a:r>
              <a:rPr lang="en-US" sz="2400" dirty="0">
                <a:solidFill>
                  <a:schemeClr val="bg2">
                    <a:lumMod val="50000"/>
                  </a:schemeClr>
                </a:solidFill>
              </a:rPr>
              <a:t>Background &amp; Significance </a:t>
            </a:r>
          </a:p>
          <a:p>
            <a:pPr marL="342900" indent="-342900">
              <a:buFont typeface="Arial" panose="020B0604020202020204" pitchFamily="34" charset="0"/>
              <a:buChar char="•"/>
            </a:pPr>
            <a:r>
              <a:rPr lang="en-US" sz="2400" dirty="0">
                <a:solidFill>
                  <a:schemeClr val="bg2">
                    <a:lumMod val="50000"/>
                  </a:schemeClr>
                </a:solidFill>
              </a:rPr>
              <a:t>Women Faculty in Higher Education</a:t>
            </a:r>
          </a:p>
          <a:p>
            <a:pPr marL="342900" indent="-342900">
              <a:buFont typeface="Arial" panose="020B0604020202020204" pitchFamily="34" charset="0"/>
              <a:buChar char="•"/>
            </a:pPr>
            <a:r>
              <a:rPr lang="en-US" sz="2400" dirty="0">
                <a:solidFill>
                  <a:schemeClr val="bg2">
                    <a:lumMod val="50000"/>
                  </a:schemeClr>
                </a:solidFill>
              </a:rPr>
              <a:t>Maslow’s Hierarchy of Needs</a:t>
            </a:r>
          </a:p>
          <a:p>
            <a:pPr marL="342900" indent="-342900">
              <a:buFont typeface="Arial" panose="020B0604020202020204" pitchFamily="34" charset="0"/>
              <a:buChar char="•"/>
            </a:pPr>
            <a:r>
              <a:rPr lang="en-US" sz="2400" dirty="0">
                <a:solidFill>
                  <a:schemeClr val="bg2">
                    <a:lumMod val="50000"/>
                  </a:schemeClr>
                </a:solidFill>
              </a:rPr>
              <a:t>Methodology </a:t>
            </a:r>
          </a:p>
          <a:p>
            <a:pPr marL="342900" indent="-342900">
              <a:buFont typeface="Arial" panose="020B0604020202020204" pitchFamily="34" charset="0"/>
              <a:buChar char="•"/>
            </a:pPr>
            <a:r>
              <a:rPr lang="en-US" sz="2400" dirty="0">
                <a:solidFill>
                  <a:schemeClr val="bg2">
                    <a:lumMod val="50000"/>
                  </a:schemeClr>
                </a:solidFill>
              </a:rPr>
              <a:t>Findings</a:t>
            </a:r>
          </a:p>
          <a:p>
            <a:pPr marL="342900" indent="-342900">
              <a:buFont typeface="Arial" panose="020B0604020202020204" pitchFamily="34" charset="0"/>
              <a:buChar char="•"/>
            </a:pPr>
            <a:r>
              <a:rPr lang="en-US" sz="2400" dirty="0">
                <a:solidFill>
                  <a:schemeClr val="bg2">
                    <a:lumMod val="50000"/>
                  </a:schemeClr>
                </a:solidFill>
              </a:rPr>
              <a:t>Discussion</a:t>
            </a:r>
          </a:p>
          <a:p>
            <a:pPr marL="342900" indent="-342900">
              <a:buFont typeface="Arial" panose="020B0604020202020204" pitchFamily="34" charset="0"/>
              <a:buChar char="•"/>
            </a:pPr>
            <a:r>
              <a:rPr lang="en-US" sz="2400" dirty="0">
                <a:solidFill>
                  <a:schemeClr val="bg2">
                    <a:lumMod val="50000"/>
                  </a:schemeClr>
                </a:solidFill>
              </a:rPr>
              <a:t>Conclusion &amp; Future Research</a:t>
            </a:r>
          </a:p>
          <a:p>
            <a:pPr marL="342900" indent="-342900">
              <a:buFont typeface="Arial" panose="020B0604020202020204" pitchFamily="34" charset="0"/>
              <a:buChar char="•"/>
            </a:pPr>
            <a:r>
              <a:rPr lang="en-US" sz="2400" dirty="0">
                <a:solidFill>
                  <a:schemeClr val="bg2">
                    <a:lumMod val="50000"/>
                  </a:schemeClr>
                </a:solidFill>
              </a:rPr>
              <a:t>Next Steps</a:t>
            </a:r>
            <a:endParaRPr lang="en-US" sz="2400" dirty="0"/>
          </a:p>
          <a:p>
            <a:pPr marL="342900" indent="-342900">
              <a:buFontTx/>
              <a:buChar char="-"/>
            </a:pPr>
            <a:endParaRPr lang="en-US" sz="2400" dirty="0"/>
          </a:p>
        </p:txBody>
      </p:sp>
    </p:spTree>
    <p:extLst>
      <p:ext uri="{BB962C8B-B14F-4D97-AF65-F5344CB8AC3E}">
        <p14:creationId xmlns:p14="http://schemas.microsoft.com/office/powerpoint/2010/main" val="117221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Background &amp; Significance</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fontScale="70000" lnSpcReduction="20000"/>
          </a:bodyPr>
          <a:lstStyle/>
          <a:p>
            <a:pPr marL="342900" indent="-342900">
              <a:buFont typeface="Arial" panose="020B0604020202020204" pitchFamily="34" charset="0"/>
              <a:buChar char="•"/>
            </a:pPr>
            <a:endParaRPr lang="en-US" sz="24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Evolution of higher education environment</a:t>
            </a:r>
          </a:p>
          <a:p>
            <a:pPr marL="800100" lvl="1" indent="-342900" algn="l">
              <a:buFont typeface="Arial" panose="020B0604020202020204" pitchFamily="34" charset="0"/>
              <a:buChar char="•"/>
            </a:pPr>
            <a:r>
              <a:rPr lang="en-US" sz="2800" dirty="0">
                <a:solidFill>
                  <a:schemeClr val="bg2">
                    <a:lumMod val="50000"/>
                  </a:schemeClr>
                </a:solidFill>
              </a:rPr>
              <a:t>Increased struggle for women</a:t>
            </a:r>
          </a:p>
          <a:p>
            <a:pPr marL="800100" lvl="1" indent="-342900" algn="l">
              <a:buFont typeface="Arial" panose="020B0604020202020204" pitchFamily="34" charset="0"/>
              <a:buChar char="•"/>
            </a:pPr>
            <a:r>
              <a:rPr lang="en-US" sz="2800" dirty="0">
                <a:solidFill>
                  <a:schemeClr val="bg2">
                    <a:lumMod val="50000"/>
                  </a:schemeClr>
                </a:solidFill>
              </a:rPr>
              <a:t>Juggling work and home</a:t>
            </a:r>
          </a:p>
          <a:p>
            <a:pPr marL="457200" lvl="1" indent="0">
              <a:buNone/>
            </a:pPr>
            <a:endParaRPr lang="en-US" sz="28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Onset of COVID-19</a:t>
            </a:r>
          </a:p>
          <a:p>
            <a:pPr marL="800100" lvl="1" indent="-342900" algn="l">
              <a:buFont typeface="Arial" panose="020B0604020202020204" pitchFamily="34" charset="0"/>
              <a:buChar char="•"/>
            </a:pPr>
            <a:r>
              <a:rPr lang="en-US" sz="2800" dirty="0">
                <a:solidFill>
                  <a:schemeClr val="bg2">
                    <a:lumMod val="50000"/>
                  </a:schemeClr>
                </a:solidFill>
              </a:rPr>
              <a:t>caregiving experience</a:t>
            </a:r>
            <a:endParaRPr lang="en-US" sz="2800" dirty="0">
              <a:solidFill>
                <a:schemeClr val="bg2">
                  <a:lumMod val="50000"/>
                </a:schemeClr>
              </a:solidFill>
              <a:cs typeface="Calibri"/>
            </a:endParaRPr>
          </a:p>
          <a:p>
            <a:pPr marL="800100" lvl="1" indent="-342900" algn="l">
              <a:buFont typeface="Arial" panose="020B0604020202020204" pitchFamily="34" charset="0"/>
              <a:buChar char="•"/>
            </a:pPr>
            <a:r>
              <a:rPr lang="en-US" sz="2800" dirty="0">
                <a:solidFill>
                  <a:schemeClr val="bg2">
                    <a:lumMod val="50000"/>
                  </a:schemeClr>
                </a:solidFill>
              </a:rPr>
              <a:t>virtual lifestyle</a:t>
            </a:r>
            <a:endParaRPr lang="en-US" sz="2800" dirty="0">
              <a:solidFill>
                <a:schemeClr val="bg2">
                  <a:lumMod val="50000"/>
                </a:schemeClr>
              </a:solidFill>
              <a:cs typeface="Calibri"/>
            </a:endParaRPr>
          </a:p>
          <a:p>
            <a:pPr marL="800100" lvl="1" indent="-342900" algn="l">
              <a:buFont typeface="Arial" panose="020B0604020202020204" pitchFamily="34" charset="0"/>
              <a:buChar char="•"/>
            </a:pPr>
            <a:r>
              <a:rPr lang="en-US" sz="2800" dirty="0">
                <a:solidFill>
                  <a:schemeClr val="bg2">
                    <a:lumMod val="50000"/>
                  </a:schemeClr>
                </a:solidFill>
              </a:rPr>
              <a:t>safer at home measures</a:t>
            </a:r>
            <a:endParaRPr lang="en-US" sz="2800" dirty="0">
              <a:solidFill>
                <a:schemeClr val="bg2">
                  <a:lumMod val="50000"/>
                </a:schemeClr>
              </a:solidFill>
              <a:cs typeface="Calibri"/>
            </a:endParaRPr>
          </a:p>
          <a:p>
            <a:pPr lvl="1"/>
            <a:endParaRPr lang="en-US" sz="34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Purpose of the study </a:t>
            </a:r>
            <a:endParaRPr lang="en-US" sz="3100" dirty="0">
              <a:solidFill>
                <a:schemeClr val="bg2">
                  <a:lumMod val="50000"/>
                </a:schemeClr>
              </a:solidFill>
              <a:cs typeface="Calibri"/>
            </a:endParaRPr>
          </a:p>
          <a:p>
            <a:pPr lvl="1" algn="l">
              <a:buFont typeface="Arial" panose="020B0604020202020204" pitchFamily="34" charset="0"/>
              <a:buChar char="•"/>
            </a:pPr>
            <a:r>
              <a:rPr lang="en-US" sz="3100" dirty="0">
                <a:solidFill>
                  <a:schemeClr val="bg2">
                    <a:lumMod val="50000"/>
                  </a:schemeClr>
                </a:solidFill>
              </a:rPr>
              <a:t>     understand &amp; deduce workplace support and stress</a:t>
            </a:r>
            <a:endParaRPr lang="en-US" sz="3100" dirty="0">
              <a:solidFill>
                <a:schemeClr val="bg2">
                  <a:lumMod val="50000"/>
                </a:schemeClr>
              </a:solidFill>
              <a:cs typeface="Calibri"/>
            </a:endParaRPr>
          </a:p>
          <a:p>
            <a:pPr lvl="1" algn="l">
              <a:buClr>
                <a:srgbClr val="8B5D3D"/>
              </a:buClr>
              <a:buFont typeface="Arial" panose="020B0604020202020204" pitchFamily="34" charset="0"/>
              <a:buChar char="•"/>
            </a:pPr>
            <a:r>
              <a:rPr lang="en-US" sz="3100" dirty="0">
                <a:solidFill>
                  <a:schemeClr val="bg2">
                    <a:lumMod val="50000"/>
                  </a:schemeClr>
                </a:solidFill>
                <a:cs typeface="Calibri"/>
              </a:rPr>
              <a:t>     understand caregiving experiences</a:t>
            </a:r>
          </a:p>
          <a:p>
            <a:pPr marL="342900" indent="-342900">
              <a:buFontTx/>
              <a:buChar char="-"/>
            </a:pPr>
            <a:endParaRPr lang="en-US" sz="2400" dirty="0">
              <a:cs typeface="Calibri"/>
            </a:endParaRPr>
          </a:p>
        </p:txBody>
      </p:sp>
    </p:spTree>
    <p:extLst>
      <p:ext uri="{BB962C8B-B14F-4D97-AF65-F5344CB8AC3E}">
        <p14:creationId xmlns:p14="http://schemas.microsoft.com/office/powerpoint/2010/main" val="657568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dirty="0"/>
              <a:t>Women Faculty in Higher Education</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fontScale="70000" lnSpcReduction="20000"/>
          </a:bodyPr>
          <a:lstStyle/>
          <a:p>
            <a:pPr marL="342900" indent="-342900">
              <a:buFont typeface="Arial" panose="020B0604020202020204" pitchFamily="34" charset="0"/>
              <a:buChar char="•"/>
            </a:pPr>
            <a:endParaRPr lang="en-US" sz="24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Stress </a:t>
            </a:r>
          </a:p>
          <a:p>
            <a:pPr marL="800100" lvl="1" indent="-342900" algn="l">
              <a:buFont typeface="Arial" panose="020B0604020202020204" pitchFamily="34" charset="0"/>
              <a:buChar char="•"/>
            </a:pPr>
            <a:r>
              <a:rPr lang="en-US" sz="2900" dirty="0">
                <a:solidFill>
                  <a:schemeClr val="bg2">
                    <a:lumMod val="50000"/>
                  </a:schemeClr>
                </a:solidFill>
                <a:effectLst/>
                <a:ea typeface="Calibri" panose="020F0502020204030204" pitchFamily="34" charset="0"/>
                <a:cs typeface="Times New Roman" panose="02020603050405020304" pitchFamily="18" charset="0"/>
              </a:rPr>
              <a:t>feeling of being overloaded and out of control in an uncertain circumstance (Cohen et al., 1983)</a:t>
            </a:r>
          </a:p>
          <a:p>
            <a:pPr lvl="1" algn="l"/>
            <a:endParaRPr lang="en-US" sz="3600" dirty="0">
              <a:solidFill>
                <a:schemeClr val="bg2">
                  <a:lumMod val="50000"/>
                </a:schemeClr>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3100" dirty="0">
                <a:solidFill>
                  <a:schemeClr val="bg2">
                    <a:lumMod val="50000"/>
                  </a:schemeClr>
                </a:solidFill>
                <a:cs typeface="Times New Roman" panose="02020603050405020304" pitchFamily="18" charset="0"/>
              </a:rPr>
              <a:t>Emotional labor</a:t>
            </a:r>
          </a:p>
          <a:p>
            <a:pPr marL="800100" lvl="1" indent="-342900" algn="l">
              <a:buFont typeface="Arial" panose="020B0604020202020204" pitchFamily="34" charset="0"/>
              <a:buChar char="•"/>
            </a:pPr>
            <a:r>
              <a:rPr lang="en-US" sz="2900" dirty="0">
                <a:solidFill>
                  <a:schemeClr val="bg2">
                    <a:lumMod val="50000"/>
                  </a:schemeClr>
                </a:solidFill>
                <a:effectLst/>
                <a:ea typeface="Calibri" panose="020F0502020204030204" pitchFamily="34" charset="0"/>
                <a:cs typeface="Times New Roman" panose="02020603050405020304" pitchFamily="18" charset="0"/>
              </a:rPr>
              <a:t>“development, management, and performance of affective work” (lawless, 2018, p. 86)</a:t>
            </a:r>
            <a:endParaRPr lang="en-US" sz="2900" dirty="0">
              <a:solidFill>
                <a:schemeClr val="bg2">
                  <a:lumMod val="50000"/>
                </a:schemeClr>
              </a:solidFill>
            </a:endParaRPr>
          </a:p>
          <a:p>
            <a:pPr marL="457200" lvl="1" indent="0">
              <a:buNone/>
            </a:pPr>
            <a:endParaRPr lang="en-US" sz="28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Support </a:t>
            </a:r>
          </a:p>
          <a:p>
            <a:pPr marL="800100" lvl="1" indent="-342900" algn="l">
              <a:buFont typeface="Arial" panose="020B0604020202020204" pitchFamily="34" charset="0"/>
              <a:buChar char="•"/>
            </a:pPr>
            <a:r>
              <a:rPr lang="en-US" sz="2900" dirty="0">
                <a:solidFill>
                  <a:schemeClr val="bg2">
                    <a:lumMod val="50000"/>
                  </a:schemeClr>
                </a:solidFill>
                <a:effectLst/>
                <a:ea typeface="Calibri" panose="020F0502020204030204" pitchFamily="34" charset="0"/>
                <a:cs typeface="Times New Roman" panose="02020603050405020304" pitchFamily="18" charset="0"/>
              </a:rPr>
              <a:t>exhibit lower levels of stress (Eisenberger et al., 2016) with organization support, especially in times of crisis (Rhoades &amp; Eisenberger, 2002)</a:t>
            </a:r>
            <a:endParaRPr lang="en-US" sz="2900" dirty="0">
              <a:solidFill>
                <a:schemeClr val="bg2">
                  <a:lumMod val="50000"/>
                </a:schemeClr>
              </a:solidFill>
            </a:endParaRPr>
          </a:p>
          <a:p>
            <a:endParaRPr lang="en-US" sz="3100" dirty="0">
              <a:solidFill>
                <a:schemeClr val="bg2">
                  <a:lumMod val="50000"/>
                </a:schemeClr>
              </a:solidFill>
            </a:endParaRPr>
          </a:p>
          <a:p>
            <a:pPr marL="342900" indent="-342900">
              <a:buFont typeface="Arial" panose="020B0604020202020204" pitchFamily="34" charset="0"/>
              <a:buChar char="•"/>
            </a:pPr>
            <a:r>
              <a:rPr lang="en-US" sz="3100" dirty="0">
                <a:solidFill>
                  <a:schemeClr val="bg2">
                    <a:lumMod val="50000"/>
                  </a:schemeClr>
                </a:solidFill>
              </a:rPr>
              <a:t>Maslow’s Hierarchy of Needs</a:t>
            </a:r>
          </a:p>
        </p:txBody>
      </p:sp>
    </p:spTree>
    <p:extLst>
      <p:ext uri="{BB962C8B-B14F-4D97-AF65-F5344CB8AC3E}">
        <p14:creationId xmlns:p14="http://schemas.microsoft.com/office/powerpoint/2010/main" val="3126065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Maslow’s Hierarchy of Needs</a:t>
            </a:r>
          </a:p>
        </p:txBody>
      </p:sp>
      <p:pic>
        <p:nvPicPr>
          <p:cNvPr id="25" name="Picture 24">
            <a:extLst>
              <a:ext uri="{FF2B5EF4-FFF2-40B4-BE49-F238E27FC236}">
                <a16:creationId xmlns:a16="http://schemas.microsoft.com/office/drawing/2014/main" id="{D4D1A6A2-06C8-4881-B731-950B03786B2F}"/>
              </a:ext>
            </a:extLst>
          </p:cNvPr>
          <p:cNvPicPr>
            <a:picLocks noChangeAspect="1"/>
          </p:cNvPicPr>
          <p:nvPr/>
        </p:nvPicPr>
        <p:blipFill>
          <a:blip r:embed="rId3"/>
          <a:stretch>
            <a:fillRect/>
          </a:stretch>
        </p:blipFill>
        <p:spPr>
          <a:xfrm>
            <a:off x="2044084" y="1926337"/>
            <a:ext cx="5679490" cy="4746431"/>
          </a:xfrm>
          <a:prstGeom prst="rect">
            <a:avLst/>
          </a:prstGeom>
        </p:spPr>
      </p:pic>
    </p:spTree>
    <p:extLst>
      <p:ext uri="{BB962C8B-B14F-4D97-AF65-F5344CB8AC3E}">
        <p14:creationId xmlns:p14="http://schemas.microsoft.com/office/powerpoint/2010/main" val="4291391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Methodology – Data Collection</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fontScale="92500" lnSpcReduction="10000"/>
          </a:bodyPr>
          <a:lstStyle/>
          <a:p>
            <a:pPr marL="342900" indent="-342900">
              <a:buFont typeface="Arial" panose="020B0604020202020204" pitchFamily="34" charset="0"/>
              <a:buChar char="•"/>
            </a:pPr>
            <a:endParaRPr lang="en-US" sz="2400" dirty="0">
              <a:solidFill>
                <a:schemeClr val="bg2">
                  <a:lumMod val="50000"/>
                </a:schemeClr>
              </a:solidFill>
            </a:endParaRPr>
          </a:p>
          <a:p>
            <a:pPr marL="342900" indent="-342900">
              <a:buFont typeface="Arial" panose="020B0604020202020204" pitchFamily="34" charset="0"/>
              <a:buChar char="•"/>
            </a:pPr>
            <a:r>
              <a:rPr lang="en-US" sz="2400" dirty="0">
                <a:solidFill>
                  <a:schemeClr val="bg2">
                    <a:lumMod val="50000"/>
                  </a:schemeClr>
                </a:solidFill>
              </a:rPr>
              <a:t>Opportunity sampling – recruited using listserv and social media</a:t>
            </a:r>
          </a:p>
          <a:p>
            <a:pPr lvl="1" algn="l"/>
            <a:endParaRPr lang="en-US" sz="2400" dirty="0">
              <a:solidFill>
                <a:schemeClr val="bg2">
                  <a:lumMod val="50000"/>
                </a:schemeClr>
              </a:solidFill>
            </a:endParaRPr>
          </a:p>
          <a:p>
            <a:pPr marL="342900" indent="-342900">
              <a:buFont typeface="Arial" panose="020B0604020202020204" pitchFamily="34" charset="0"/>
              <a:buChar char="•"/>
            </a:pPr>
            <a:r>
              <a:rPr lang="en-US" sz="2400" dirty="0">
                <a:solidFill>
                  <a:schemeClr val="bg2">
                    <a:lumMod val="50000"/>
                  </a:schemeClr>
                </a:solidFill>
              </a:rPr>
              <a:t>Confidential semi-structured virtual interviews</a:t>
            </a:r>
          </a:p>
          <a:p>
            <a:endParaRPr lang="en-US" sz="2400" dirty="0">
              <a:solidFill>
                <a:schemeClr val="bg2">
                  <a:lumMod val="50000"/>
                </a:schemeClr>
              </a:solidFill>
            </a:endParaRPr>
          </a:p>
          <a:p>
            <a:pPr marL="342900" indent="-342900">
              <a:buFont typeface="Arial" panose="020B0604020202020204" pitchFamily="34" charset="0"/>
              <a:buChar char="•"/>
            </a:pPr>
            <a:r>
              <a:rPr lang="en-US" sz="2400" dirty="0">
                <a:solidFill>
                  <a:schemeClr val="bg2">
                    <a:lumMod val="50000"/>
                  </a:schemeClr>
                </a:solidFill>
              </a:rPr>
              <a:t>Inclusion criteria: Full-time caregiving female faculty in Spring 2020</a:t>
            </a:r>
          </a:p>
          <a:p>
            <a:endParaRPr lang="en-US" sz="2400" dirty="0">
              <a:solidFill>
                <a:schemeClr val="bg2">
                  <a:lumMod val="50000"/>
                </a:schemeClr>
              </a:solidFill>
            </a:endParaRPr>
          </a:p>
          <a:p>
            <a:pPr marL="342900" indent="-342900">
              <a:buFont typeface="Arial" panose="020B0604020202020204" pitchFamily="34" charset="0"/>
              <a:buChar char="•"/>
            </a:pPr>
            <a:r>
              <a:rPr lang="en-US" sz="2400" dirty="0">
                <a:solidFill>
                  <a:schemeClr val="bg2">
                    <a:lumMod val="50000"/>
                  </a:schemeClr>
                </a:solidFill>
              </a:rPr>
              <a:t>16 open-ended core questions and other associated questions</a:t>
            </a:r>
          </a:p>
          <a:p>
            <a:pPr marL="800100" lvl="1" indent="-342900" algn="l">
              <a:buFont typeface="Arial" panose="020B0604020202020204" pitchFamily="34" charset="0"/>
              <a:buChar char="•"/>
            </a:pPr>
            <a:r>
              <a:rPr lang="en-US" sz="2200" dirty="0">
                <a:solidFill>
                  <a:schemeClr val="bg2">
                    <a:lumMod val="50000"/>
                  </a:schemeClr>
                </a:solidFill>
              </a:rPr>
              <a:t>Demographics</a:t>
            </a:r>
          </a:p>
          <a:p>
            <a:pPr marL="800100" lvl="1" indent="-342900" algn="l">
              <a:buFont typeface="Arial" panose="020B0604020202020204" pitchFamily="34" charset="0"/>
              <a:buChar char="•"/>
            </a:pPr>
            <a:r>
              <a:rPr lang="en-US" sz="2200" dirty="0">
                <a:solidFill>
                  <a:schemeClr val="bg2">
                    <a:lumMod val="50000"/>
                  </a:schemeClr>
                </a:solidFill>
              </a:rPr>
              <a:t>Support </a:t>
            </a:r>
          </a:p>
          <a:p>
            <a:pPr marL="800100" lvl="1" indent="-342900" algn="l">
              <a:buFont typeface="Arial" panose="020B0604020202020204" pitchFamily="34" charset="0"/>
              <a:buChar char="•"/>
            </a:pPr>
            <a:r>
              <a:rPr lang="en-US" sz="2200" dirty="0">
                <a:solidFill>
                  <a:schemeClr val="bg2">
                    <a:lumMod val="50000"/>
                  </a:schemeClr>
                </a:solidFill>
              </a:rPr>
              <a:t>Stress</a:t>
            </a:r>
          </a:p>
          <a:p>
            <a:endParaRPr lang="en-US" sz="3100" dirty="0">
              <a:solidFill>
                <a:schemeClr val="bg2">
                  <a:lumMod val="50000"/>
                </a:schemeClr>
              </a:solidFill>
            </a:endParaRPr>
          </a:p>
          <a:p>
            <a:pPr marL="342900" indent="-342900">
              <a:buFontTx/>
              <a:buChar char="-"/>
            </a:pPr>
            <a:endParaRPr lang="en-US" sz="2400" dirty="0"/>
          </a:p>
        </p:txBody>
      </p:sp>
    </p:spTree>
    <p:extLst>
      <p:ext uri="{BB962C8B-B14F-4D97-AF65-F5344CB8AC3E}">
        <p14:creationId xmlns:p14="http://schemas.microsoft.com/office/powerpoint/2010/main" val="405429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Methodology - Sample</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Sample of 14 participants</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North America (</a:t>
            </a:r>
            <a:r>
              <a:rPr lang="en-US" sz="2200" i="1" dirty="0">
                <a:solidFill>
                  <a:schemeClr val="bg2">
                    <a:lumMod val="50000"/>
                  </a:schemeClr>
                </a:solidFill>
              </a:rPr>
              <a:t>n</a:t>
            </a:r>
            <a:r>
              <a:rPr lang="en-US" sz="2200" dirty="0">
                <a:solidFill>
                  <a:schemeClr val="bg2">
                    <a:lumMod val="50000"/>
                  </a:schemeClr>
                </a:solidFill>
              </a:rPr>
              <a:t> = 12); Europe (</a:t>
            </a:r>
            <a:r>
              <a:rPr lang="en-US" sz="2200" i="1" dirty="0">
                <a:solidFill>
                  <a:schemeClr val="bg2">
                    <a:lumMod val="50000"/>
                  </a:schemeClr>
                </a:solidFill>
              </a:rPr>
              <a:t>n</a:t>
            </a:r>
            <a:r>
              <a:rPr lang="en-US" sz="2200" dirty="0">
                <a:solidFill>
                  <a:schemeClr val="bg2">
                    <a:lumMod val="50000"/>
                  </a:schemeClr>
                </a:solidFill>
              </a:rPr>
              <a:t> = 2)</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Faculty-only role (</a:t>
            </a:r>
            <a:r>
              <a:rPr lang="en-US" sz="2200" i="1" dirty="0">
                <a:solidFill>
                  <a:schemeClr val="bg2">
                    <a:lumMod val="50000"/>
                  </a:schemeClr>
                </a:solidFill>
              </a:rPr>
              <a:t>n</a:t>
            </a:r>
            <a:r>
              <a:rPr lang="en-US" sz="2200" dirty="0">
                <a:solidFill>
                  <a:schemeClr val="bg2">
                    <a:lumMod val="50000"/>
                  </a:schemeClr>
                </a:solidFill>
              </a:rPr>
              <a:t> = 11); Faculty/administrator role (</a:t>
            </a:r>
            <a:r>
              <a:rPr lang="en-US" sz="2200" i="1" dirty="0">
                <a:solidFill>
                  <a:schemeClr val="bg2">
                    <a:lumMod val="50000"/>
                  </a:schemeClr>
                </a:solidFill>
              </a:rPr>
              <a:t>n</a:t>
            </a:r>
            <a:r>
              <a:rPr lang="en-US" sz="2200" dirty="0">
                <a:solidFill>
                  <a:schemeClr val="bg2">
                    <a:lumMod val="50000"/>
                  </a:schemeClr>
                </a:solidFill>
              </a:rPr>
              <a:t> = 3)</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Married (n = 12); In a relationship (n = 2)</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Child caregiving (n = 13); other caregiving (n = 1) </a:t>
            </a:r>
          </a:p>
          <a:p>
            <a:pPr marL="457200" lvl="1" indent="0">
              <a:buNone/>
            </a:pPr>
            <a:endParaRPr lang="en-US" sz="2800" dirty="0">
              <a:solidFill>
                <a:schemeClr val="bg2">
                  <a:lumMod val="50000"/>
                </a:schemeClr>
              </a:solidFill>
            </a:endParaRPr>
          </a:p>
          <a:p>
            <a:pPr marL="342900" indent="-342900">
              <a:buFontTx/>
              <a:buChar char="-"/>
            </a:pPr>
            <a:endParaRPr lang="en-US" sz="2400" dirty="0"/>
          </a:p>
        </p:txBody>
      </p:sp>
    </p:spTree>
    <p:extLst>
      <p:ext uri="{BB962C8B-B14F-4D97-AF65-F5344CB8AC3E}">
        <p14:creationId xmlns:p14="http://schemas.microsoft.com/office/powerpoint/2010/main" val="3919510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Methodology - Analysis</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926336"/>
            <a:ext cx="10058400" cy="4255007"/>
          </a:xfrm>
        </p:spPr>
        <p:txBody>
          <a:bodyPr>
            <a:normAutofit/>
          </a:bodyPr>
          <a:lstStyle/>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Thematic analysis</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Holistic understanding, examining meaning</a:t>
            </a:r>
          </a:p>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Analysis post data collection</a:t>
            </a:r>
          </a:p>
          <a:p>
            <a:pPr marL="800100" lvl="1" indent="-342900" algn="l">
              <a:buFont typeface="Arial" panose="020B0604020202020204" pitchFamily="34" charset="0"/>
              <a:buChar char="•"/>
            </a:pPr>
            <a:r>
              <a:rPr lang="en-US" dirty="0">
                <a:solidFill>
                  <a:schemeClr val="bg2">
                    <a:lumMod val="50000"/>
                  </a:schemeClr>
                </a:solidFill>
              </a:rPr>
              <a:t>Data segmented</a:t>
            </a:r>
          </a:p>
          <a:p>
            <a:pPr marL="800100" lvl="1" indent="-342900" algn="l">
              <a:buFont typeface="Arial" panose="020B0604020202020204" pitchFamily="34" charset="0"/>
              <a:buChar char="•"/>
            </a:pPr>
            <a:r>
              <a:rPr lang="en-US" dirty="0">
                <a:solidFill>
                  <a:schemeClr val="bg2">
                    <a:lumMod val="50000"/>
                  </a:schemeClr>
                </a:solidFill>
              </a:rPr>
              <a:t>Preliminary analysis </a:t>
            </a:r>
          </a:p>
          <a:p>
            <a:pPr marL="800100" lvl="1" indent="-342900" algn="l">
              <a:buFont typeface="Arial" panose="020B0604020202020204" pitchFamily="34" charset="0"/>
              <a:buChar char="•"/>
            </a:pPr>
            <a:r>
              <a:rPr lang="en-US" dirty="0">
                <a:solidFill>
                  <a:schemeClr val="bg2">
                    <a:lumMod val="50000"/>
                  </a:schemeClr>
                </a:solidFill>
              </a:rPr>
              <a:t>Adjusting themes</a:t>
            </a:r>
          </a:p>
          <a:p>
            <a:pPr marL="800100" lvl="1" indent="-342900" algn="l">
              <a:buFont typeface="Arial" panose="020B0604020202020204" pitchFamily="34" charset="0"/>
              <a:buChar char="•"/>
            </a:pPr>
            <a:r>
              <a:rPr lang="en-US" dirty="0">
                <a:solidFill>
                  <a:schemeClr val="bg2">
                    <a:lumMod val="50000"/>
                  </a:schemeClr>
                </a:solidFill>
              </a:rPr>
              <a:t>Categorizing using Maslow’s Hierarch of Needs</a:t>
            </a:r>
          </a:p>
          <a:p>
            <a:pPr lvl="1"/>
            <a:endParaRPr lang="en-US" sz="2800" dirty="0">
              <a:solidFill>
                <a:schemeClr val="bg2">
                  <a:lumMod val="50000"/>
                </a:schemeClr>
              </a:solidFill>
            </a:endParaRPr>
          </a:p>
          <a:p>
            <a:pPr marL="457200" lvl="1" indent="0">
              <a:buNone/>
            </a:pPr>
            <a:endParaRPr lang="en-US" sz="2800" dirty="0">
              <a:solidFill>
                <a:schemeClr val="bg2">
                  <a:lumMod val="50000"/>
                </a:schemeClr>
              </a:solidFill>
            </a:endParaRPr>
          </a:p>
          <a:p>
            <a:pPr marL="342900" indent="-342900">
              <a:buFontTx/>
              <a:buChar char="-"/>
            </a:pPr>
            <a:endParaRPr lang="en-US" sz="2400" dirty="0"/>
          </a:p>
        </p:txBody>
      </p:sp>
    </p:spTree>
    <p:extLst>
      <p:ext uri="{BB962C8B-B14F-4D97-AF65-F5344CB8AC3E}">
        <p14:creationId xmlns:p14="http://schemas.microsoft.com/office/powerpoint/2010/main" val="1689846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2F23-9F24-4126-816F-12BB130718A3}"/>
              </a:ext>
            </a:extLst>
          </p:cNvPr>
          <p:cNvSpPr>
            <a:spLocks noGrp="1"/>
          </p:cNvSpPr>
          <p:nvPr>
            <p:ph type="ctrTitle"/>
          </p:nvPr>
        </p:nvSpPr>
        <p:spPr>
          <a:xfrm>
            <a:off x="658368" y="859537"/>
            <a:ext cx="10058400" cy="1066800"/>
          </a:xfrm>
        </p:spPr>
        <p:txBody>
          <a:bodyPr/>
          <a:lstStyle/>
          <a:p>
            <a:r>
              <a:rPr lang="en-US" sz="5000"/>
              <a:t>Findings</a:t>
            </a:r>
          </a:p>
        </p:txBody>
      </p:sp>
      <p:sp>
        <p:nvSpPr>
          <p:cNvPr id="3" name="Subtitle 2">
            <a:extLst>
              <a:ext uri="{FF2B5EF4-FFF2-40B4-BE49-F238E27FC236}">
                <a16:creationId xmlns:a16="http://schemas.microsoft.com/office/drawing/2014/main" id="{DDD6AB1E-F4E1-406F-91C7-54AF73CF8592}"/>
              </a:ext>
            </a:extLst>
          </p:cNvPr>
          <p:cNvSpPr>
            <a:spLocks noGrp="1"/>
          </p:cNvSpPr>
          <p:nvPr>
            <p:ph type="subTitle" idx="1"/>
          </p:nvPr>
        </p:nvSpPr>
        <p:spPr>
          <a:xfrm>
            <a:off x="658368" y="1829355"/>
            <a:ext cx="10058400" cy="4351988"/>
          </a:xfrm>
        </p:spPr>
        <p:txBody>
          <a:bodyPr>
            <a:normAutofit/>
          </a:bodyPr>
          <a:lstStyle/>
          <a:p>
            <a:pPr marL="342900" indent="-342900">
              <a:buFont typeface="Arial" panose="020B0604020202020204" pitchFamily="34" charset="0"/>
              <a:buChar char="•"/>
            </a:pPr>
            <a:endParaRPr lang="en-US" sz="2200" dirty="0">
              <a:solidFill>
                <a:schemeClr val="bg2">
                  <a:lumMod val="50000"/>
                </a:schemeClr>
              </a:solidFill>
            </a:endParaRPr>
          </a:p>
          <a:p>
            <a:pPr marL="342900" indent="-342900">
              <a:buFont typeface="Arial" panose="020B0604020202020204" pitchFamily="34" charset="0"/>
              <a:buChar char="•"/>
            </a:pPr>
            <a:r>
              <a:rPr lang="en-US" sz="2200" dirty="0">
                <a:solidFill>
                  <a:schemeClr val="bg2">
                    <a:lumMod val="50000"/>
                  </a:schemeClr>
                </a:solidFill>
              </a:rPr>
              <a:t>External Sources of Support </a:t>
            </a:r>
            <a:endParaRPr lang="en-US" sz="2200" dirty="0">
              <a:solidFill>
                <a:schemeClr val="bg2">
                  <a:lumMod val="50000"/>
                </a:schemeClr>
              </a:solidFill>
              <a:cs typeface="Calibri"/>
            </a:endParaRPr>
          </a:p>
          <a:p>
            <a:pPr marL="800100" lvl="1" indent="-342900" algn="l">
              <a:buFont typeface="Arial" panose="020B0604020202020204" pitchFamily="34" charset="0"/>
              <a:buChar char="•"/>
            </a:pPr>
            <a:endParaRPr lang="en-US" sz="2200" dirty="0">
              <a:solidFill>
                <a:schemeClr val="bg2">
                  <a:lumMod val="50000"/>
                </a:schemeClr>
              </a:solidFill>
              <a:cs typeface="Calibri"/>
            </a:endParaRPr>
          </a:p>
          <a:p>
            <a:pPr marL="342900" indent="-342900">
              <a:buFont typeface="Arial" panose="020B0604020202020204" pitchFamily="34" charset="0"/>
              <a:buChar char="•"/>
            </a:pPr>
            <a:r>
              <a:rPr lang="en-US" sz="2200" dirty="0">
                <a:solidFill>
                  <a:schemeClr val="bg2">
                    <a:lumMod val="50000"/>
                  </a:schemeClr>
                </a:solidFill>
              </a:rPr>
              <a:t>Institutional Concern for Students </a:t>
            </a:r>
            <a:endParaRPr lang="en-US" sz="2200" dirty="0">
              <a:solidFill>
                <a:schemeClr val="bg2">
                  <a:lumMod val="50000"/>
                </a:schemeClr>
              </a:solidFill>
              <a:cs typeface="Calibri"/>
            </a:endParaRPr>
          </a:p>
          <a:p>
            <a:pPr>
              <a:buClr>
                <a:srgbClr val="FFC72C"/>
              </a:buClr>
            </a:pPr>
            <a:endParaRPr lang="en-US" sz="2200" dirty="0">
              <a:solidFill>
                <a:schemeClr val="bg2">
                  <a:lumMod val="50000"/>
                </a:schemeClr>
              </a:solidFill>
              <a:cs typeface="Calibri"/>
            </a:endParaRPr>
          </a:p>
          <a:p>
            <a:pPr marL="342900" indent="-342900">
              <a:buClr>
                <a:srgbClr val="FFC72C"/>
              </a:buClr>
              <a:buChar char="•"/>
            </a:pPr>
            <a:r>
              <a:rPr lang="en-US" sz="2200" dirty="0">
                <a:solidFill>
                  <a:schemeClr val="bg2">
                    <a:lumMod val="50000"/>
                  </a:schemeClr>
                </a:solidFill>
                <a:cs typeface="Calibri"/>
              </a:rPr>
              <a:t>Emotional Labor   </a:t>
            </a:r>
          </a:p>
          <a:p>
            <a:pPr lvl="1" algn="l">
              <a:buChar char="•"/>
            </a:pPr>
            <a:r>
              <a:rPr lang="en-US" dirty="0">
                <a:solidFill>
                  <a:schemeClr val="bg2">
                    <a:lumMod val="50000"/>
                  </a:schemeClr>
                </a:solidFill>
                <a:cs typeface="Calibri"/>
              </a:rPr>
              <a:t>   Navigating Student Needs and Emotions </a:t>
            </a:r>
          </a:p>
          <a:p>
            <a:pPr lvl="1" algn="l">
              <a:buChar char="•"/>
            </a:pPr>
            <a:r>
              <a:rPr lang="en-US" dirty="0">
                <a:solidFill>
                  <a:schemeClr val="bg2">
                    <a:lumMod val="50000"/>
                  </a:schemeClr>
                </a:solidFill>
                <a:cs typeface="Calibri"/>
              </a:rPr>
              <a:t>   Navigating Role Conflict – Mom and Professor </a:t>
            </a:r>
          </a:p>
          <a:p>
            <a:pPr lvl="1">
              <a:buClr>
                <a:srgbClr val="8B5D3D"/>
              </a:buClr>
              <a:buChar char="•"/>
            </a:pPr>
            <a:endParaRPr lang="en-US" sz="2600" b="1" dirty="0">
              <a:solidFill>
                <a:schemeClr val="bg2">
                  <a:lumMod val="50000"/>
                </a:schemeClr>
              </a:solidFill>
              <a:cs typeface="Calibri"/>
            </a:endParaRPr>
          </a:p>
          <a:p>
            <a:pPr>
              <a:buClr>
                <a:srgbClr val="FFC72C"/>
              </a:buClr>
              <a:buChar char="•"/>
            </a:pPr>
            <a:r>
              <a:rPr lang="en-US" sz="2200" dirty="0">
                <a:solidFill>
                  <a:schemeClr val="bg2">
                    <a:lumMod val="50000"/>
                  </a:schemeClr>
                </a:solidFill>
                <a:cs typeface="Calibri"/>
              </a:rPr>
              <a:t>  Limited Memory of that Time </a:t>
            </a:r>
          </a:p>
          <a:p>
            <a:pPr lvl="1">
              <a:buClr>
                <a:srgbClr val="8B5D3D"/>
              </a:buClr>
            </a:pPr>
            <a:endParaRPr lang="en-US" sz="3400" dirty="0">
              <a:solidFill>
                <a:srgbClr val="6F6F6F"/>
              </a:solidFill>
              <a:cs typeface="Calibri"/>
            </a:endParaRPr>
          </a:p>
          <a:p>
            <a:pPr marL="342900" indent="-342900">
              <a:buClr>
                <a:srgbClr val="FFC72C"/>
              </a:buClr>
              <a:buFont typeface="Arial" pitchFamily="34" charset="0"/>
              <a:buChar char="•"/>
            </a:pPr>
            <a:endParaRPr lang="en-US" sz="3100" dirty="0">
              <a:solidFill>
                <a:srgbClr val="6F6F6F"/>
              </a:solidFill>
              <a:cs typeface="Calibri"/>
            </a:endParaRPr>
          </a:p>
          <a:p>
            <a:pPr marL="342900" indent="-342900">
              <a:buClr>
                <a:srgbClr val="FFC72C"/>
              </a:buClr>
              <a:buFontTx/>
              <a:buChar char="-"/>
            </a:pPr>
            <a:endParaRPr lang="en-US" sz="2400" dirty="0">
              <a:solidFill>
                <a:srgbClr val="898989"/>
              </a:solidFill>
              <a:cs typeface="Calibri"/>
            </a:endParaRPr>
          </a:p>
        </p:txBody>
      </p:sp>
    </p:spTree>
    <p:extLst>
      <p:ext uri="{BB962C8B-B14F-4D97-AF65-F5344CB8AC3E}">
        <p14:creationId xmlns:p14="http://schemas.microsoft.com/office/powerpoint/2010/main" val="16555334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WCU theme">
      <a:dk1>
        <a:sysClr val="windowText" lastClr="000000"/>
      </a:dk1>
      <a:lt1>
        <a:sysClr val="window" lastClr="FFFFFF"/>
      </a:lt1>
      <a:dk2>
        <a:srgbClr val="512D6D"/>
      </a:dk2>
      <a:lt2>
        <a:srgbClr val="DEDEDE"/>
      </a:lt2>
      <a:accent1>
        <a:srgbClr val="FFC72C"/>
      </a:accent1>
      <a:accent2>
        <a:srgbClr val="8B5D3D"/>
      </a:accent2>
      <a:accent3>
        <a:srgbClr val="C4652D"/>
      </a:accent3>
      <a:accent4>
        <a:srgbClr val="C4652D"/>
      </a:accent4>
      <a:accent5>
        <a:srgbClr val="8B5D3D"/>
      </a:accent5>
      <a:accent6>
        <a:srgbClr val="5C92B5"/>
      </a:accent6>
      <a:hlink>
        <a:srgbClr val="0070C0"/>
      </a:hlink>
      <a:folHlink>
        <a:srgbClr val="C2A87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4FB147-ED47-4E82-8197-56D11A6ED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3FCB95-C4C4-4A76-AD90-C710AFB9BA10}">
  <ds:schemaRefs>
    <ds:schemaRef ds:uri="http://schemas.microsoft.com/sharepoint/v3/contenttype/forms"/>
  </ds:schemaRefs>
</ds:datastoreItem>
</file>

<file path=customXml/itemProps3.xml><?xml version="1.0" encoding="utf-8"?>
<ds:datastoreItem xmlns:ds="http://schemas.openxmlformats.org/officeDocument/2006/customXml" ds:itemID="{FC499C7C-C474-41C5-8D56-A733E4832F5B}">
  <ds:schemaRefs>
    <ds:schemaRef ds:uri="http://schemas.openxmlformats.org/package/2006/metadata/core-properties"/>
    <ds:schemaRef ds:uri="http://schemas.microsoft.com/office/2006/documentManagement/types"/>
    <ds:schemaRef ds:uri="http://purl.org/dc/terms/"/>
    <ds:schemaRef ds:uri="http://purl.org/dc/elements/1.1/"/>
    <ds:schemaRef ds:uri="cd8c369e-ddd6-4fee-8136-828943a0a193"/>
    <ds:schemaRef ds:uri="http://schemas.microsoft.com/office/2006/metadata/properties"/>
    <ds:schemaRef ds:uri="http://purl.org/dc/dcmitype/"/>
    <ds:schemaRef ds:uri="http://schemas.microsoft.com/office/infopath/2007/PartnerControls"/>
    <ds:schemaRef ds:uri="http://www.w3.org/XML/1998/namespace"/>
    <ds:schemaRef ds:uri="8ba01db9-89e8-4dbd-b09b-f1bb22782f3e"/>
  </ds:schemaRefs>
</ds:datastoreItem>
</file>

<file path=docProps/app.xml><?xml version="1.0" encoding="utf-8"?>
<Properties xmlns="http://schemas.openxmlformats.org/officeDocument/2006/extended-properties" xmlns:vt="http://schemas.openxmlformats.org/officeDocument/2006/docPropsVTypes">
  <Template>ppt8AB7.tmp</Template>
  <TotalTime>204</TotalTime>
  <Words>3081</Words>
  <Application>Microsoft Office PowerPoint</Application>
  <PresentationFormat>Widescreen</PresentationFormat>
  <Paragraphs>174</Paragraphs>
  <Slides>15</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Cambria</vt:lpstr>
      <vt:lpstr>Times New Roman</vt:lpstr>
      <vt:lpstr>Adjacency</vt:lpstr>
      <vt:lpstr>Realities of a pandemic:  A qualitative study of women faculty</vt:lpstr>
      <vt:lpstr>Overview</vt:lpstr>
      <vt:lpstr>Background &amp; Significance</vt:lpstr>
      <vt:lpstr>Women Faculty in Higher Education</vt:lpstr>
      <vt:lpstr>Maslow’s Hierarchy of Needs</vt:lpstr>
      <vt:lpstr>Methodology – Data Collection</vt:lpstr>
      <vt:lpstr>Methodology - Sample</vt:lpstr>
      <vt:lpstr>Methodology - Analysis</vt:lpstr>
      <vt:lpstr>Findings</vt:lpstr>
      <vt:lpstr>PowerPoint Presentation</vt:lpstr>
      <vt:lpstr>PowerPoint Presentation</vt:lpstr>
      <vt:lpstr>Discussion </vt:lpstr>
      <vt:lpstr>Conclusion &amp; Future Research </vt:lpstr>
      <vt:lpstr>Next Steps </vt:lpstr>
      <vt:lpstr>References</vt:lpstr>
    </vt:vector>
  </TitlesOfParts>
  <Company>West Chester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Vassallo, Laura</dc:creator>
  <cp:lastModifiedBy>Smith, Andrea J</cp:lastModifiedBy>
  <cp:revision>19</cp:revision>
  <dcterms:created xsi:type="dcterms:W3CDTF">2016-08-15T18:08:23Z</dcterms:created>
  <dcterms:modified xsi:type="dcterms:W3CDTF">2021-04-19T17:46:31Z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