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5143500" type="screen16x9"/>
  <p:notesSz cx="6858000" cy="9144000"/>
  <p:embeddedFontLst>
    <p:embeddedFont>
      <p:font typeface="Open Sans" panose="020B0604020202020204" charset="0"/>
      <p:regular r:id="rId21"/>
      <p:bold r:id="rId22"/>
      <p:italic r:id="rId23"/>
      <p:boldItalic r:id="rId24"/>
    </p:embeddedFont>
    <p:embeddedFont>
      <p:font typeface="PT Sans Narrow" panose="020B0604020202020204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a2667d516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7a2667d516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Included for others (especially SLP students) who may be interested in learning more about different intelligibility measures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a2667d516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7a2667d516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a2667d516_1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a2667d516_1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7a2667d516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7a2667d516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a2667d516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7a2667d516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6b47fd9c17_0_4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6b47fd9c17_0_4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b47fd9c17_0_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b47fd9c17_0_4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(Background)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5cbb526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5cbb526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(Background)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Times New Roman"/>
              <a:buChar char="●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Can be used to track changes over the course of treatment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b47fd9c17_0_4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b47fd9c17_0_4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(Background)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6b47fd9c17_0_4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6b47fd9c17_0_4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(Background)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b47fd9c17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b47fd9c17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(Background)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6bdbf74f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6bdbf74f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(Study)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Logistics: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Times New Roman"/>
              <a:buChar char="○"/>
            </a:pPr>
            <a:r>
              <a:rPr lang="en" b="1">
                <a:latin typeface="Times New Roman"/>
                <a:ea typeface="Times New Roman"/>
                <a:cs typeface="Times New Roman"/>
                <a:sym typeface="Times New Roman"/>
              </a:rPr>
              <a:t>ASHA-certified SLPs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 working with </a:t>
            </a:r>
            <a:r>
              <a:rPr lang="en" b="1">
                <a:latin typeface="Times New Roman"/>
                <a:ea typeface="Times New Roman"/>
                <a:cs typeface="Times New Roman"/>
                <a:sym typeface="Times New Roman"/>
              </a:rPr>
              <a:t>adults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Nationwide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Accessed through ASHA and professional connections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/>
              <a:buChar char="○"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5 winners to receive $50 Amazon gift card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a2667d516_1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a2667d516_1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a2667d516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a2667d516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286350" y="5567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/>
              <a:t>Intelligibility as a Measure of Dysarthria</a:t>
            </a:r>
            <a:endParaRPr sz="4500"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4294967295"/>
          </p:nvPr>
        </p:nvSpPr>
        <p:spPr>
          <a:xfrm>
            <a:off x="286350" y="2986550"/>
            <a:ext cx="8571300" cy="16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Madeline Esch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Dr. Patricia Swasey Washington &amp; Dr. Elizabeth Grillo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2nd Annual Virtual Research &amp; Creative Activity Day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West Chester University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29. 2021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286350" y="140655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Survey of SLPs Working with Adult Populations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Dysarthria Assessment Cont.</a:t>
            </a:r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311700" y="11524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Frenchay Dysarthria Assessment (27)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Assessment of Intelligibility of Dysarthric Speech (18)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Tikofsky’s 50-Word Intelligibility Test (2)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Dysarthria Examination Battery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Newcastle Dysarthria Assessment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Radbound Dysarthria Assessment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Robertson Dysarthria Profile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Arizona Articulation Proficiency Scale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Fisher Logemann Test of Articulation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Languages</a:t>
            </a:r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1"/>
          </p:nvPr>
        </p:nvSpPr>
        <p:spPr>
          <a:xfrm>
            <a:off x="437750" y="1266325"/>
            <a:ext cx="82545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●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Clinicians: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○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96% of respondents reported English as their primary language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○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22% spoke one or more additional languages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○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Over 90% reported working with clients who speak other primary languages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●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Clients: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○"/>
            </a:pPr>
            <a:r>
              <a:rPr lang="en" sz="2100">
                <a:latin typeface="Times New Roman"/>
                <a:ea typeface="Times New Roman"/>
                <a:cs typeface="Times New Roman"/>
                <a:sym typeface="Times New Roman"/>
              </a:rPr>
              <a:t>Spanish is most common primary language other than English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Languages Cont.</a:t>
            </a:r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●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Strategies to overcome language mismatch: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○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Translator/interpreter (67%)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○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Family members who speak both languages (65%)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○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Translating/interpreting device (44%)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Technology</a:t>
            </a:r>
            <a:endParaRPr/>
          </a:p>
        </p:txBody>
      </p:sp>
      <p:sp>
        <p:nvSpPr>
          <p:cNvPr id="140" name="Google Shape;140;p2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56% of participants report being provided with an iPad/tablet through their workplace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○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An additional 11% report using their personal technology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77% reported “sometimes,” “very often,” or “always” using electronic devices while interacting with clients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16% indicated a preference for digital over printed tools/materials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○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41% indicated equal preference for digital/print 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Conclusions</a:t>
            </a:r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Potential for development of intelligibility assessment tool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Easy, quick administration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Accessible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Technologically-based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52" name="Google Shape;152;p2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American Speech-Language-Hearing Association. (n.d.) Dysarthria in adults. Retrieved from </a:t>
            </a:r>
            <a:r>
              <a:rPr lang="en" sz="14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https://www.asha.org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/PRPSpecificTopic.aspx?folderid=8589943481&amp;section=Assessment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Dagenais, P. A. &amp; Stallworth, J. A. (2014). The influence of dialect upon the perception of dysarthric speech. </a:t>
            </a:r>
            <a:r>
              <a:rPr lang="en" sz="14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Clinical Linguistics &amp; Phonetics, 28</a:t>
            </a: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(7-8), 573-589. 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Dykstra, A. D., Hakel, M. E., &amp; Adams, S. G. (2007). Application of the ICF in reduced speech intelligibility in dysarthria. </a:t>
            </a:r>
            <a:r>
              <a:rPr lang="en" sz="14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Seminars in Speech and Language, 28</a:t>
            </a: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(4), 301-311.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Gurevich, N. &amp; Scamihorn, S. L. (2017). Speech-language pathologists’ use of intelligibility measures in adults with dysarthria. </a:t>
            </a:r>
            <a:r>
              <a:rPr lang="en" sz="14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American Journal of Speech-Language Pathology, 26</a:t>
            </a: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873-892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Hustad, K. C. &amp; Cahill M. A. (2003). Effects of presentation mode and repeated familiarization on intelligibility of dysarthric speech. </a:t>
            </a:r>
            <a:r>
              <a:rPr lang="en" sz="14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American Journal of Speech-Language Pathology, 12</a:t>
            </a: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198-208.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Rampello, L., Rampello, L., Patti, F., &amp; Zappia, M. (2016). When the word doesn’t come out: A synthetic overview of dysarthria. </a:t>
            </a:r>
            <a:r>
              <a:rPr lang="en" sz="14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Journal of the Neurological Sciences, 369,</a:t>
            </a:r>
            <a:r>
              <a:rPr lang="en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354-360.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311700" y="21275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Dysarthria</a:t>
            </a: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311700" y="920400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Speech disorder impacting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strength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speed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tone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, and/or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accuracy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 of speech processes (Rampello et al., 2016)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Neurological disruption (Dykstra et al., 2007; Gurevich &amp; Scamihorn, 2016)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Amyotrophic Lateral Sclerosis (ALS)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Traumatic brain injury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Parkinson’s disease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Intelligibility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“the degree to which the listener (familiar/unfamiliar) understands the individual’s speech; typically reported as a percentage of words correctly identified by the listener” (ASHA, n.d.)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Why intelligibility?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Quantifies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 the impact of dysarthria on an individual’s speech (Hustad &amp; Cahill, 2003; Frearson, 1985)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Components of Intelligibility Measurement</a:t>
            </a: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Speech Tasks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Single-word, sentence, conversational levels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Listener Familiarity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Increased familiarity tends to result in increased intelligibility scores (Hustad &amp; Cahill, 2003)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Recording Method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Audiovisual vs. audio-only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Accents/Bilingualism + Intelligibility</a:t>
            </a:r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Dialect mismatch influences intelligibility perception regardless of dysarthria (Dagenais &amp; Stallworth, 2014)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Clinicians in the United States primarily speak Standard American English dialect, adding risk for communication breakdowns when working with speakers of other languages/dialects (Dagenais &amp; Stallworth, 2014)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4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D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 to Current Assessments</a:t>
            </a: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11700" y="1152425"/>
            <a:ext cx="8520600" cy="34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Few SLPs use current standardized intelligibility assessments (Gurevich &amp; Scamihorn, 2017)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Majority of formal assessments were created 25+ years ago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Assessments designed for one population may not be culturally/linguistically appropriate for all clients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One intelligibility rating does not represent all interactions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</a:t>
            </a:r>
            <a:endParaRPr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Survey of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ASHA-certified SLPs </a:t>
            </a: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working with </a:t>
            </a:r>
            <a:r>
              <a:rPr lang="en" sz="2400" b="1">
                <a:latin typeface="Times New Roman"/>
                <a:ea typeface="Times New Roman"/>
                <a:cs typeface="Times New Roman"/>
                <a:sym typeface="Times New Roman"/>
              </a:rPr>
              <a:t>adults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Incidence of dysarthria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Dysarthria assessment procedures (intelligibility)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Clinician/client languages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○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Availability of technology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●"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63 responses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Dysarthria</a:t>
            </a: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453375" y="1266325"/>
            <a:ext cx="82545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●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Only 4 out of 63 respondents reported never treating a client with dysarthria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●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63% of participants reported gaining a new client with dysarthria at least once every three months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○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37% at least once a month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Font typeface="Times New Roman"/>
              <a:buChar char="●"/>
            </a:pPr>
            <a:r>
              <a:rPr lang="en" sz="2300">
                <a:latin typeface="Times New Roman"/>
                <a:ea typeface="Times New Roman"/>
                <a:cs typeface="Times New Roman"/>
                <a:sym typeface="Times New Roman"/>
              </a:rPr>
              <a:t>68% have worked with clients with dysarthria who have spoken a language other than English</a:t>
            </a:r>
            <a:endParaRPr sz="23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Survey Results: Dysarthria Assessment</a:t>
            </a:r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●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Of those who have worked with clients with dysarthria (59 respondents):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○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89% reported tracking changes in intelligibility over the course of treatment “always” or “very often” 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○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Less than 7% reported complete satisfaction with current formal intelligibility assessments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Times New Roman"/>
              <a:buChar char="○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11% reported using technology-based tools to assess intelligibility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B02BFC-D66B-4CBF-AAF7-E21E3F2AD95D}">
  <ds:schemaRefs>
    <ds:schemaRef ds:uri="http://schemas.microsoft.com/office/2006/documentManagement/types"/>
    <ds:schemaRef ds:uri="cd8c369e-ddd6-4fee-8136-828943a0a193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8ba01db9-89e8-4dbd-b09b-f1bb22782f3e"/>
  </ds:schemaRefs>
</ds:datastoreItem>
</file>

<file path=customXml/itemProps2.xml><?xml version="1.0" encoding="utf-8"?>
<ds:datastoreItem xmlns:ds="http://schemas.openxmlformats.org/officeDocument/2006/customXml" ds:itemID="{883C5812-14F2-4F63-AA35-E2948A37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FF8453-DC52-4C9E-A728-B3AA9F0B94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951</Words>
  <Application>Microsoft Office PowerPoint</Application>
  <PresentationFormat>On-screen Show (16:9)</PresentationFormat>
  <Paragraphs>105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Open Sans</vt:lpstr>
      <vt:lpstr>PT Sans Narrow</vt:lpstr>
      <vt:lpstr>Arial</vt:lpstr>
      <vt:lpstr>Times New Roman</vt:lpstr>
      <vt:lpstr>Tropic</vt:lpstr>
      <vt:lpstr>Intelligibility as a Measure of Dysarthria</vt:lpstr>
      <vt:lpstr>Dysarthria</vt:lpstr>
      <vt:lpstr>Intelligibility</vt:lpstr>
      <vt:lpstr>Components of Intelligibility Measurement</vt:lpstr>
      <vt:lpstr>Accents/Bilingualism + Intelligibility</vt:lpstr>
      <vt:lpstr>Limitations to Current Assessments</vt:lpstr>
      <vt:lpstr>Survey</vt:lpstr>
      <vt:lpstr>Survey Results: Dysarthria</vt:lpstr>
      <vt:lpstr>Survey Results: Dysarthria Assessment</vt:lpstr>
      <vt:lpstr>Survey Results: Dysarthria Assessment Cont.</vt:lpstr>
      <vt:lpstr>Survey Results: Languages</vt:lpstr>
      <vt:lpstr>Survey Results: Languages Cont.</vt:lpstr>
      <vt:lpstr>Survey Results: Technology</vt:lpstr>
      <vt:lpstr>Survey Conclusions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Intelligibility as a Measure of Dysarthria</dc:title>
  <dc:creator>Smith, Andrea J</dc:creator>
  <cp:lastModifiedBy>Smith, Andrea J</cp:lastModifiedBy>
  <cp:revision>1</cp:revision>
  <dcterms:modified xsi:type="dcterms:W3CDTF">2021-04-23T11:58:31Z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