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Merriweather"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452687-B2AA-4EB8-8A01-83AF182FA885}">
  <a:tblStyle styleId="{96452687-B2AA-4EB8-8A01-83AF182FA8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013ecbd4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013ecbd4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f5dc4c6d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f5dc4c6d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f5600b1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f5600b1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this is really encouraging research, we need to investigate how people use psychedelic drugs under a recreational setting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f5600b1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f5600b1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013ecbd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013ecbd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013ecbd4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013ecbd4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38595060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38595060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36366d6b9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36366d6b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f5600b12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f5600b12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Differences Between Psychedelic Drug Users and Non Psychedelic Drug Users Among College Students</a:t>
            </a:r>
            <a:endParaRPr/>
          </a:p>
        </p:txBody>
      </p:sp>
      <p:sp>
        <p:nvSpPr>
          <p:cNvPr id="65" name="Google Shape;65;p13"/>
          <p:cNvSpPr txBox="1">
            <a:spLocks noGrp="1"/>
          </p:cNvSpPr>
          <p:nvPr>
            <p:ph type="subTitle" idx="1"/>
          </p:nvPr>
        </p:nvSpPr>
        <p:spPr>
          <a:xfrm>
            <a:off x="311700" y="2741685"/>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Samuel Colligan, Zachery Engle, </a:t>
            </a:r>
            <a:endParaRPr/>
          </a:p>
          <a:p>
            <a:pPr marL="0" lvl="0" indent="0" algn="l" rtl="0">
              <a:spcBef>
                <a:spcPts val="0"/>
              </a:spcBef>
              <a:spcAft>
                <a:spcPts val="0"/>
              </a:spcAft>
              <a:buNone/>
            </a:pPr>
            <a:r>
              <a:rPr lang="en"/>
              <a:t>Dr. Michael Gawrysiak</a:t>
            </a:r>
            <a:endParaRPr/>
          </a:p>
        </p:txBody>
      </p:sp>
      <p:pic>
        <p:nvPicPr>
          <p:cNvPr id="66" name="Google Shape;66;p13"/>
          <p:cNvPicPr preferRelativeResize="0"/>
          <p:nvPr/>
        </p:nvPicPr>
        <p:blipFill>
          <a:blip r:embed="rId3">
            <a:alphaModFix/>
          </a:blip>
          <a:stretch>
            <a:fillRect/>
          </a:stretch>
        </p:blipFill>
        <p:spPr>
          <a:xfrm>
            <a:off x="6318948" y="2490925"/>
            <a:ext cx="2676075" cy="253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121" name="Google Shape;121;p22"/>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Adamson SJ, Kay-Lambkin FJ, Baker AL, Lewin TJ, Thornton L, Kelly BJ, and Sellman JD. (2010). An Improved Brief Measure of Cannabis Misuse: The Cannabis Use Disorders Identification Test – Revised (CUDIT-R). Drug and Alcohol Dependence, 110:137-143</a:t>
            </a:r>
            <a:endParaRPr/>
          </a:p>
          <a:p>
            <a:pPr marL="0" lvl="0" indent="0" algn="l" rtl="0">
              <a:spcBef>
                <a:spcPts val="1200"/>
              </a:spcBef>
              <a:spcAft>
                <a:spcPts val="0"/>
              </a:spcAft>
              <a:buNone/>
            </a:pPr>
            <a:r>
              <a:rPr lang="en"/>
              <a:t>Fleming, M. F., Barry, K. L., &amp; Macdonald, R. (1991). The alcohol use disorders identification test (AUDIT) in a college sample. International Journal of the Addictions, 26(11), 1173-1185.</a:t>
            </a:r>
            <a:endParaRPr/>
          </a:p>
          <a:p>
            <a:pPr marL="0" lvl="0" indent="0" algn="l" rtl="0">
              <a:spcBef>
                <a:spcPts val="1200"/>
              </a:spcBef>
              <a:spcAft>
                <a:spcPts val="0"/>
              </a:spcAft>
              <a:buNone/>
            </a:pPr>
            <a:r>
              <a:rPr lang="en"/>
              <a:t>Lovibond, S.H. &amp; Lovibond, P.F. (1995). Manual for the Depression Anxiety &amp; Stress Scales. (2nd Ed.) Sydney: Psychological Foundation.</a:t>
            </a:r>
            <a:endParaRPr/>
          </a:p>
          <a:p>
            <a:pPr marL="0" lvl="0" indent="0" algn="l" rtl="0">
              <a:spcBef>
                <a:spcPts val="1200"/>
              </a:spcBef>
              <a:spcAft>
                <a:spcPts val="0"/>
              </a:spcAft>
              <a:buNone/>
            </a:pPr>
            <a:r>
              <a:rPr lang="en"/>
              <a:t>Mithoefer, M.C., Feduccia, A.A., Jerome, L. et al. MDMA-assisted psychotherapy for treatment of PTSD: study design and rationale for phase 3 trials based on pooled analysis of six phase 2 randomized controlled trials. Psychopharmacology 236, 2735–2745 (2019). https://doi.org/10.1007/s00213-019-05249-5</a:t>
            </a:r>
            <a:endParaRPr/>
          </a:p>
          <a:p>
            <a:pPr marL="0" lvl="0" indent="0" algn="l" rtl="0">
              <a:spcBef>
                <a:spcPts val="1200"/>
              </a:spcBef>
              <a:spcAft>
                <a:spcPts val="0"/>
              </a:spcAft>
              <a:buNone/>
            </a:pPr>
            <a:r>
              <a:rPr lang="en"/>
              <a:t>Schenberg EE (2018) Psychedelic-Assisted Psychotherapy: A Paradigm Shift in Psychiatric Research and Development. Front. Pharmacol. 9:733. doi: 10.3389/fphar.2018.00733</a:t>
            </a:r>
            <a:endParaRPr/>
          </a:p>
          <a:p>
            <a:pPr marL="0" lvl="0" indent="0" algn="l" rtl="0">
              <a:spcBef>
                <a:spcPts val="1200"/>
              </a:spcBef>
              <a:spcAft>
                <a:spcPts val="0"/>
              </a:spcAft>
              <a:buNone/>
            </a:pPr>
            <a:r>
              <a:rPr lang="en"/>
              <a:t>Verster, J., Haan, L. D., Kuipers, E., Kuerten, Y., Laar, M. V., &amp; Olivier, B. (2011). The RT-18: A new screening tool to assess young adult risk-taking behavior. International Journal of General Medicine, 575.</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a:t>
            </a:r>
            <a:endParaRPr/>
          </a:p>
        </p:txBody>
      </p:sp>
      <p:sp>
        <p:nvSpPr>
          <p:cNvPr id="72" name="Google Shape;72;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rgbClr val="000000"/>
                </a:solidFill>
              </a:rPr>
              <a:t>Certain psychedelic substances (e.g., LSD, psilocybin) have been tested more frequently for therapeutic applications. </a:t>
            </a:r>
            <a:endParaRPr>
              <a:solidFill>
                <a:srgbClr val="000000"/>
              </a:solidFill>
            </a:endParaRPr>
          </a:p>
          <a:p>
            <a:pPr marL="0" lvl="0" indent="0" algn="l" rtl="0">
              <a:spcBef>
                <a:spcPts val="1200"/>
              </a:spcBef>
              <a:spcAft>
                <a:spcPts val="0"/>
              </a:spcAft>
              <a:buNone/>
            </a:pPr>
            <a:r>
              <a:rPr lang="en">
                <a:solidFill>
                  <a:srgbClr val="000000"/>
                </a:solidFill>
              </a:rPr>
              <a:t>Emerging research suggests potential therapeutic benefits of psychedelic assisted therapy:</a:t>
            </a:r>
            <a:endParaRPr>
              <a:solidFill>
                <a:srgbClr val="000000"/>
              </a:solidFill>
            </a:endParaRPr>
          </a:p>
          <a:p>
            <a:pPr marL="457200" lvl="0" indent="-304958" algn="l" rtl="0">
              <a:spcBef>
                <a:spcPts val="1200"/>
              </a:spcBef>
              <a:spcAft>
                <a:spcPts val="0"/>
              </a:spcAft>
              <a:buClr>
                <a:srgbClr val="000000"/>
              </a:buClr>
              <a:buSzPct val="100000"/>
              <a:buChar char="●"/>
            </a:pPr>
            <a:r>
              <a:rPr lang="en" b="1">
                <a:solidFill>
                  <a:srgbClr val="000000"/>
                </a:solidFill>
              </a:rPr>
              <a:t>Psychedelic assisted therapy:</a:t>
            </a:r>
            <a:r>
              <a:rPr lang="en">
                <a:solidFill>
                  <a:srgbClr val="000000"/>
                </a:solidFill>
              </a:rPr>
              <a:t> therapist guided process under a specific substance (e.g., LSD, psilocybin, ibogaine, MDMA) over a few sessions which vary in amount of sessions dependant on the psychedelic, which also include non-drug sessions before and after the experience. (Schenberg, 2018)</a:t>
            </a:r>
            <a:endParaRPr>
              <a:solidFill>
                <a:srgbClr val="000000"/>
              </a:solidFill>
            </a:endParaRPr>
          </a:p>
          <a:p>
            <a:pPr marL="457200" lvl="0" indent="-304958" algn="l" rtl="0">
              <a:spcBef>
                <a:spcPts val="0"/>
              </a:spcBef>
              <a:spcAft>
                <a:spcPts val="0"/>
              </a:spcAft>
              <a:buClr>
                <a:srgbClr val="000000"/>
              </a:buClr>
              <a:buSzPct val="100000"/>
              <a:buChar char="●"/>
            </a:pPr>
            <a:r>
              <a:rPr lang="en">
                <a:solidFill>
                  <a:srgbClr val="000000"/>
                </a:solidFill>
              </a:rPr>
              <a:t>Psychedelics are serotonergic agonist compounds that occasion an altered state of consciousness. Certain psychedelics are classified as classical psychedelics such as LSD, psilocybin, mescaline, and DMT, and other psychedelic substances like MDMA can be considered non-classical psychedelics.(Mithoefer et al., 2019)</a:t>
            </a:r>
            <a:endParaRPr>
              <a:solidFill>
                <a:srgbClr val="ADADAD"/>
              </a:solidFill>
            </a:endParaRPr>
          </a:p>
        </p:txBody>
      </p:sp>
      <p:pic>
        <p:nvPicPr>
          <p:cNvPr id="73" name="Google Shape;73;p14"/>
          <p:cNvPicPr preferRelativeResize="0"/>
          <p:nvPr/>
        </p:nvPicPr>
        <p:blipFill>
          <a:blip r:embed="rId3">
            <a:alphaModFix/>
          </a:blip>
          <a:stretch>
            <a:fillRect/>
          </a:stretch>
        </p:blipFill>
        <p:spPr>
          <a:xfrm>
            <a:off x="232063" y="2022547"/>
            <a:ext cx="3865825" cy="29048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 Cont.</a:t>
            </a:r>
            <a:endParaRPr/>
          </a:p>
        </p:txBody>
      </p:sp>
      <p:sp>
        <p:nvSpPr>
          <p:cNvPr id="79" name="Google Shape;79;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Background Information:</a:t>
            </a:r>
            <a:endParaRPr/>
          </a:p>
          <a:p>
            <a:pPr marL="457200" lvl="0" indent="-311150" algn="l" rtl="0">
              <a:spcBef>
                <a:spcPts val="1200"/>
              </a:spcBef>
              <a:spcAft>
                <a:spcPts val="0"/>
              </a:spcAft>
              <a:buSzPts val="1300"/>
              <a:buChar char="●"/>
            </a:pPr>
            <a:r>
              <a:rPr lang="en"/>
              <a:t>In order for a psychedelic compound to be deemed a safe substance for the public by the FDA(Food and Drug Administration), three phases of trials need to be fulfilled that demonstrate the efficacy of the drug.</a:t>
            </a:r>
            <a:endParaRPr/>
          </a:p>
          <a:p>
            <a:pPr marL="457200" lvl="0" indent="-311150" algn="l" rtl="0">
              <a:spcBef>
                <a:spcPts val="0"/>
              </a:spcBef>
              <a:spcAft>
                <a:spcPts val="0"/>
              </a:spcAft>
              <a:buSzPts val="1300"/>
              <a:buChar char="●"/>
            </a:pPr>
            <a:r>
              <a:rPr lang="en"/>
              <a:t>While there are several phase two pooled trial analysis for several different compounds of psychedelics, there is not a sufficient amount of research pertaining to recreational use of psychedelics.</a:t>
            </a:r>
            <a:endParaRPr/>
          </a:p>
          <a:p>
            <a:pPr marL="457200" lvl="0" indent="-311150" algn="l" rtl="0">
              <a:spcBef>
                <a:spcPts val="0"/>
              </a:spcBef>
              <a:spcAft>
                <a:spcPts val="0"/>
              </a:spcAft>
              <a:buSzPts val="1300"/>
              <a:buChar char="●"/>
            </a:pPr>
            <a:r>
              <a:rPr lang="en"/>
              <a:t>Keeping in mind that these clinical results are highly encouraging and significant, we need to investigate how people use psychedelic drugs under a recreational setting.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Study</a:t>
            </a:r>
            <a:endParaRPr/>
          </a:p>
        </p:txBody>
      </p:sp>
      <p:sp>
        <p:nvSpPr>
          <p:cNvPr id="85" name="Google Shape;85;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present study used a dataset collected from a sample of undergraduate students that completed an assessment evaluating drug and alcohol use and mental health variables with a restricted focus to individuals who reported drug use (i.e., drugs and alcohol). </a:t>
            </a:r>
            <a:endParaRPr/>
          </a:p>
          <a:p>
            <a:pPr marL="0" lvl="0" indent="0" algn="l" rtl="0">
              <a:spcBef>
                <a:spcPts val="1200"/>
              </a:spcBef>
              <a:spcAft>
                <a:spcPts val="0"/>
              </a:spcAft>
              <a:buNone/>
            </a:pPr>
            <a:r>
              <a:rPr lang="en"/>
              <a:t>Comparisons: </a:t>
            </a:r>
            <a:endParaRPr/>
          </a:p>
          <a:p>
            <a:pPr marL="457200" lvl="0" indent="-311150" algn="l" rtl="0">
              <a:spcBef>
                <a:spcPts val="1200"/>
              </a:spcBef>
              <a:spcAft>
                <a:spcPts val="0"/>
              </a:spcAft>
              <a:buSzPts val="1300"/>
              <a:buChar char="●"/>
            </a:pPr>
            <a:r>
              <a:rPr lang="en"/>
              <a:t>38 participants endorsed prior use of psychedelics. These participants were compared to recreational drug/alcohol users that do not endorse psychedelic use. This group was comprised of 50 participants that were matched on age, sex, and ethnicity. </a:t>
            </a:r>
            <a:endParaRPr/>
          </a:p>
          <a:p>
            <a:pPr marL="457200" lvl="0" indent="-311150" algn="l" rtl="0">
              <a:spcBef>
                <a:spcPts val="0"/>
              </a:spcBef>
              <a:spcAft>
                <a:spcPts val="0"/>
              </a:spcAft>
              <a:buSzPts val="1300"/>
              <a:buChar char="●"/>
            </a:pPr>
            <a:r>
              <a:rPr lang="en"/>
              <a:t>Group comparisons examine differences between stress, depression, anxiety.</a:t>
            </a:r>
            <a:endParaRPr/>
          </a:p>
          <a:p>
            <a:pPr marL="45720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Study</a:t>
            </a:r>
            <a:endParaRPr/>
          </a:p>
        </p:txBody>
      </p:sp>
      <p:sp>
        <p:nvSpPr>
          <p:cNvPr id="91" name="Google Shape;91;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84615"/>
              <a:buFont typeface="Arial"/>
              <a:buNone/>
            </a:pPr>
            <a:r>
              <a:rPr lang="en"/>
              <a:t>Hypothesis: </a:t>
            </a:r>
            <a:endParaRPr/>
          </a:p>
          <a:p>
            <a:pPr marL="457200" lvl="0" indent="-292576" algn="l" rtl="0">
              <a:spcBef>
                <a:spcPts val="1200"/>
              </a:spcBef>
              <a:spcAft>
                <a:spcPts val="0"/>
              </a:spcAft>
              <a:buSzPct val="100000"/>
              <a:buChar char="●"/>
            </a:pPr>
            <a:r>
              <a:rPr lang="en"/>
              <a:t>Psychedelic group showing a significant difference in age, stress, and GPA as well as lower levels of depression and anxiety compared to the Recreational group.</a:t>
            </a:r>
            <a:endParaRPr/>
          </a:p>
          <a:p>
            <a:pPr marL="0" lvl="0" indent="0" algn="l" rtl="0">
              <a:spcBef>
                <a:spcPts val="1200"/>
              </a:spcBef>
              <a:spcAft>
                <a:spcPts val="0"/>
              </a:spcAft>
              <a:buClr>
                <a:schemeClr val="dk1"/>
              </a:buClr>
              <a:buSzPct val="84615"/>
              <a:buFont typeface="Arial"/>
              <a:buNone/>
            </a:pPr>
            <a:r>
              <a:rPr lang="en"/>
              <a:t>Measures:</a:t>
            </a:r>
            <a:endParaRPr/>
          </a:p>
          <a:p>
            <a:pPr marL="457200" lvl="0" indent="-292576" algn="l" rtl="0">
              <a:spcBef>
                <a:spcPts val="1200"/>
              </a:spcBef>
              <a:spcAft>
                <a:spcPts val="0"/>
              </a:spcAft>
              <a:buSzPct val="100000"/>
              <a:buChar char="●"/>
            </a:pPr>
            <a:r>
              <a:rPr lang="en"/>
              <a:t>Depression and Anxiety Stress Scale(DASS-21; Lovibond &amp; Lovibond, 1995) </a:t>
            </a:r>
            <a:endParaRPr/>
          </a:p>
          <a:p>
            <a:pPr marL="914400" lvl="1" indent="-282733" algn="l" rtl="0">
              <a:spcBef>
                <a:spcPts val="0"/>
              </a:spcBef>
              <a:spcAft>
                <a:spcPts val="0"/>
              </a:spcAft>
              <a:buSzPct val="100000"/>
              <a:buChar char="○"/>
            </a:pPr>
            <a:r>
              <a:rPr lang="en"/>
              <a:t>21 item self report measure assessing depression, anxiety, and stress.</a:t>
            </a:r>
            <a:endParaRPr/>
          </a:p>
          <a:p>
            <a:pPr marL="457200" lvl="0" indent="-292576" algn="l" rtl="0">
              <a:spcBef>
                <a:spcPts val="0"/>
              </a:spcBef>
              <a:spcAft>
                <a:spcPts val="0"/>
              </a:spcAft>
              <a:buSzPct val="100000"/>
              <a:buChar char="●"/>
            </a:pPr>
            <a:r>
              <a:rPr lang="en"/>
              <a:t>The Cannabis Use Disorders Identification Test-Revised (CUDIT-R; Adamson et al., 2010)</a:t>
            </a:r>
            <a:endParaRPr/>
          </a:p>
          <a:p>
            <a:pPr marL="914400" lvl="1" indent="-282733" algn="l" rtl="0">
              <a:spcBef>
                <a:spcPts val="0"/>
              </a:spcBef>
              <a:spcAft>
                <a:spcPts val="0"/>
              </a:spcAft>
              <a:buSzPct val="100000"/>
              <a:buChar char="○"/>
            </a:pPr>
            <a:r>
              <a:rPr lang="en"/>
              <a:t>8 item screening tool that assesses cannabis use and related problems associated with cannabis use.</a:t>
            </a:r>
            <a:endParaRPr/>
          </a:p>
          <a:p>
            <a:pPr marL="457200" lvl="0" indent="-292576" algn="l" rtl="0">
              <a:spcBef>
                <a:spcPts val="0"/>
              </a:spcBef>
              <a:spcAft>
                <a:spcPts val="0"/>
              </a:spcAft>
              <a:buSzPct val="100000"/>
              <a:buChar char="●"/>
            </a:pPr>
            <a:r>
              <a:rPr lang="en"/>
              <a:t>Alcohol Use Disorders Identification Test (AUDIT; Fleming et al., 1991)</a:t>
            </a:r>
            <a:endParaRPr/>
          </a:p>
          <a:p>
            <a:pPr marL="914400" lvl="1" indent="-282733" algn="l" rtl="0">
              <a:spcBef>
                <a:spcPts val="0"/>
              </a:spcBef>
              <a:spcAft>
                <a:spcPts val="0"/>
              </a:spcAft>
              <a:buSzPct val="100000"/>
              <a:buChar char="○"/>
            </a:pPr>
            <a:r>
              <a:rPr lang="en"/>
              <a:t>10 item screening tool used to assess drinking behaviors, alcohol consumption, and alcohol related problems. </a:t>
            </a:r>
            <a:endParaRPr/>
          </a:p>
          <a:p>
            <a:pPr marL="457200" lvl="0" indent="-292576" algn="l" rtl="0">
              <a:spcBef>
                <a:spcPts val="0"/>
              </a:spcBef>
              <a:spcAft>
                <a:spcPts val="0"/>
              </a:spcAft>
              <a:buSzPct val="100000"/>
              <a:buChar char="●"/>
            </a:pPr>
            <a:r>
              <a:rPr lang="en"/>
              <a:t>The RT-18 Risk Taking Questionnaire (RT-18; de Haan et al., 2011)</a:t>
            </a:r>
            <a:endParaRPr/>
          </a:p>
          <a:p>
            <a:pPr marL="914400" lvl="1" indent="-282733" algn="l" rtl="0">
              <a:spcBef>
                <a:spcPts val="0"/>
              </a:spcBef>
              <a:spcAft>
                <a:spcPts val="0"/>
              </a:spcAft>
              <a:buSzPct val="100000"/>
              <a:buChar char="○"/>
            </a:pPr>
            <a:r>
              <a:rPr lang="en"/>
              <a:t>A self-report screening tool assessing  risk-taking behavior across two risk-factors: risk assessment and level of risk-taking behavior.</a:t>
            </a:r>
            <a:endParaRPr/>
          </a:p>
          <a:p>
            <a:pPr marL="45720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Results</a:t>
            </a:r>
            <a:endParaRPr/>
          </a:p>
        </p:txBody>
      </p:sp>
      <p:graphicFrame>
        <p:nvGraphicFramePr>
          <p:cNvPr id="97" name="Google Shape;97;p18"/>
          <p:cNvGraphicFramePr/>
          <p:nvPr/>
        </p:nvGraphicFramePr>
        <p:xfrm>
          <a:off x="857025" y="1481350"/>
          <a:ext cx="3000000" cy="3000000"/>
        </p:xfrm>
        <a:graphic>
          <a:graphicData uri="http://schemas.openxmlformats.org/drawingml/2006/table">
            <a:tbl>
              <a:tblPr>
                <a:noFill/>
                <a:tableStyleId>{96452687-B2AA-4EB8-8A01-83AF182FA885}</a:tableStyleId>
              </a:tblPr>
              <a:tblGrid>
                <a:gridCol w="1044000">
                  <a:extLst>
                    <a:ext uri="{9D8B030D-6E8A-4147-A177-3AD203B41FA5}">
                      <a16:colId xmlns:a16="http://schemas.microsoft.com/office/drawing/2014/main" val="20000"/>
                    </a:ext>
                  </a:extLst>
                </a:gridCol>
                <a:gridCol w="2961275">
                  <a:extLst>
                    <a:ext uri="{9D8B030D-6E8A-4147-A177-3AD203B41FA5}">
                      <a16:colId xmlns:a16="http://schemas.microsoft.com/office/drawing/2014/main" val="20001"/>
                    </a:ext>
                  </a:extLst>
                </a:gridCol>
                <a:gridCol w="3173550">
                  <a:extLst>
                    <a:ext uri="{9D8B030D-6E8A-4147-A177-3AD203B41FA5}">
                      <a16:colId xmlns:a16="http://schemas.microsoft.com/office/drawing/2014/main" val="20002"/>
                    </a:ext>
                  </a:extLst>
                </a:gridCol>
              </a:tblGrid>
              <a:tr h="467475">
                <a:tc>
                  <a:txBody>
                    <a:bodyPr/>
                    <a:lstStyle/>
                    <a:p>
                      <a:pPr marL="0" lvl="0" indent="0" algn="l" rtl="0">
                        <a:spcBef>
                          <a:spcPts val="0"/>
                        </a:spcBef>
                        <a:spcAft>
                          <a:spcPts val="0"/>
                        </a:spcAft>
                        <a:buNone/>
                      </a:pPr>
                      <a:r>
                        <a:rPr lang="en" sz="1100"/>
                        <a:t>Table 1 :</a:t>
                      </a:r>
                      <a:endParaRPr sz="1100"/>
                    </a:p>
                    <a:p>
                      <a:pPr marL="0" lvl="0" indent="0" algn="l" rtl="0">
                        <a:spcBef>
                          <a:spcPts val="0"/>
                        </a:spcBef>
                        <a:spcAft>
                          <a:spcPts val="0"/>
                        </a:spcAft>
                        <a:buNone/>
                      </a:pPr>
                      <a:r>
                        <a:rPr lang="en" sz="1100"/>
                        <a:t>Demographics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Psychedelic Group</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Non Psychedelic Group</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7475">
                <a:tc>
                  <a:txBody>
                    <a:bodyPr/>
                    <a:lstStyle/>
                    <a:p>
                      <a:pPr marL="0" lvl="0" indent="0" algn="l" rtl="0">
                        <a:spcBef>
                          <a:spcPts val="0"/>
                        </a:spcBef>
                        <a:spcAft>
                          <a:spcPts val="0"/>
                        </a:spcAft>
                        <a:buNone/>
                      </a:pPr>
                      <a:r>
                        <a:rPr lang="en" sz="1100"/>
                        <a:t>Age</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m=19.53</a:t>
                      </a:r>
                      <a:endParaRPr sz="1100"/>
                    </a:p>
                    <a:p>
                      <a:pPr marL="0" lvl="0" indent="0" algn="l" rtl="0">
                        <a:spcBef>
                          <a:spcPts val="0"/>
                        </a:spcBef>
                        <a:spcAft>
                          <a:spcPts val="0"/>
                        </a:spcAft>
                        <a:buNone/>
                      </a:pPr>
                      <a:r>
                        <a:rPr lang="en" sz="1100"/>
                        <a:t>SD: 1.409</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m=19.72</a:t>
                      </a:r>
                      <a:endParaRPr sz="1100"/>
                    </a:p>
                    <a:p>
                      <a:pPr marL="0" lvl="0" indent="0" algn="l" rtl="0">
                        <a:spcBef>
                          <a:spcPts val="0"/>
                        </a:spcBef>
                        <a:spcAft>
                          <a:spcPts val="0"/>
                        </a:spcAft>
                        <a:buNone/>
                      </a:pPr>
                      <a:r>
                        <a:rPr lang="en" sz="1100"/>
                        <a:t>SD=1.457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475">
                <a:tc>
                  <a:txBody>
                    <a:bodyPr/>
                    <a:lstStyle/>
                    <a:p>
                      <a:pPr marL="0" lvl="0" indent="0" algn="l" rtl="0">
                        <a:spcBef>
                          <a:spcPts val="0"/>
                        </a:spcBef>
                        <a:spcAft>
                          <a:spcPts val="0"/>
                        </a:spcAft>
                        <a:buNone/>
                      </a:pPr>
                      <a:r>
                        <a:rPr lang="en" sz="1100"/>
                        <a:t>Race</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Asian/asian american: 5.3% (2)</a:t>
                      </a:r>
                      <a:endParaRPr sz="1100"/>
                    </a:p>
                    <a:p>
                      <a:pPr marL="0" lvl="0" indent="0" algn="l" rtl="0">
                        <a:lnSpc>
                          <a:spcPct val="115000"/>
                        </a:lnSpc>
                        <a:spcBef>
                          <a:spcPts val="0"/>
                        </a:spcBef>
                        <a:spcAft>
                          <a:spcPts val="0"/>
                        </a:spcAft>
                        <a:buNone/>
                      </a:pPr>
                      <a:r>
                        <a:rPr lang="en" sz="1100"/>
                        <a:t>Black or african american: 2.6% (1)</a:t>
                      </a:r>
                      <a:endParaRPr sz="1100"/>
                    </a:p>
                    <a:p>
                      <a:pPr marL="0" lvl="0" indent="0" algn="l" rtl="0">
                        <a:lnSpc>
                          <a:spcPct val="115000"/>
                        </a:lnSpc>
                        <a:spcBef>
                          <a:spcPts val="0"/>
                        </a:spcBef>
                        <a:spcAft>
                          <a:spcPts val="0"/>
                        </a:spcAft>
                        <a:buNone/>
                      </a:pPr>
                      <a:r>
                        <a:rPr lang="en" sz="1100"/>
                        <a:t>Hispanic or latino: 10.5% (4)</a:t>
                      </a:r>
                      <a:endParaRPr sz="1100"/>
                    </a:p>
                    <a:p>
                      <a:pPr marL="0" lvl="0" indent="0" algn="l" rtl="0">
                        <a:lnSpc>
                          <a:spcPct val="115000"/>
                        </a:lnSpc>
                        <a:spcBef>
                          <a:spcPts val="0"/>
                        </a:spcBef>
                        <a:spcAft>
                          <a:spcPts val="0"/>
                        </a:spcAft>
                        <a:buNone/>
                      </a:pPr>
                      <a:r>
                        <a:rPr lang="en" sz="1100"/>
                        <a:t>White: 76.3% (29)</a:t>
                      </a:r>
                      <a:endParaRPr sz="1100"/>
                    </a:p>
                    <a:p>
                      <a:pPr marL="0" lvl="0" indent="0" algn="l" rtl="0">
                        <a:lnSpc>
                          <a:spcPct val="115000"/>
                        </a:lnSpc>
                        <a:spcBef>
                          <a:spcPts val="0"/>
                        </a:spcBef>
                        <a:spcAft>
                          <a:spcPts val="0"/>
                        </a:spcAft>
                        <a:buNone/>
                      </a:pPr>
                      <a:r>
                        <a:rPr lang="en" sz="1100"/>
                        <a:t>Other: 5.3% (2)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Asian/asian american: 6% (3)</a:t>
                      </a:r>
                      <a:endParaRPr sz="1100"/>
                    </a:p>
                    <a:p>
                      <a:pPr marL="0" lvl="0" indent="0" algn="l" rtl="0">
                        <a:lnSpc>
                          <a:spcPct val="115000"/>
                        </a:lnSpc>
                        <a:spcBef>
                          <a:spcPts val="0"/>
                        </a:spcBef>
                        <a:spcAft>
                          <a:spcPts val="0"/>
                        </a:spcAft>
                        <a:buNone/>
                      </a:pPr>
                      <a:r>
                        <a:rPr lang="en" sz="1100"/>
                        <a:t>Black or african american: 4% (2)</a:t>
                      </a:r>
                      <a:endParaRPr sz="1100"/>
                    </a:p>
                    <a:p>
                      <a:pPr marL="0" lvl="0" indent="0" algn="l" rtl="0">
                        <a:lnSpc>
                          <a:spcPct val="115000"/>
                        </a:lnSpc>
                        <a:spcBef>
                          <a:spcPts val="0"/>
                        </a:spcBef>
                        <a:spcAft>
                          <a:spcPts val="0"/>
                        </a:spcAft>
                        <a:buNone/>
                      </a:pPr>
                      <a:r>
                        <a:rPr lang="en" sz="1100"/>
                        <a:t>Hispanic or latino: 10% (5)</a:t>
                      </a:r>
                      <a:endParaRPr sz="1100"/>
                    </a:p>
                    <a:p>
                      <a:pPr marL="0" lvl="0" indent="0" algn="l" rtl="0">
                        <a:lnSpc>
                          <a:spcPct val="115000"/>
                        </a:lnSpc>
                        <a:spcBef>
                          <a:spcPts val="0"/>
                        </a:spcBef>
                        <a:spcAft>
                          <a:spcPts val="0"/>
                        </a:spcAft>
                        <a:buNone/>
                      </a:pPr>
                      <a:r>
                        <a:rPr lang="en" sz="1100"/>
                        <a:t>White: 76% (38)</a:t>
                      </a:r>
                      <a:endParaRPr sz="1100"/>
                    </a:p>
                    <a:p>
                      <a:pPr marL="0" lvl="0" indent="0" algn="l" rtl="0">
                        <a:lnSpc>
                          <a:spcPct val="115000"/>
                        </a:lnSpc>
                        <a:spcBef>
                          <a:spcPts val="0"/>
                        </a:spcBef>
                        <a:spcAft>
                          <a:spcPts val="0"/>
                        </a:spcAft>
                        <a:buNone/>
                      </a:pPr>
                      <a:r>
                        <a:rPr lang="en" sz="1100"/>
                        <a:t>Other: 4% (2)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475">
                <a:tc>
                  <a:txBody>
                    <a:bodyPr/>
                    <a:lstStyle/>
                    <a:p>
                      <a:pPr marL="0" lvl="0" indent="0" algn="l" rtl="0">
                        <a:spcBef>
                          <a:spcPts val="0"/>
                        </a:spcBef>
                        <a:spcAft>
                          <a:spcPts val="0"/>
                        </a:spcAft>
                        <a:buNone/>
                      </a:pPr>
                      <a:r>
                        <a:rPr lang="en" sz="1100"/>
                        <a:t>Sex</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Male:47.4% (18)</a:t>
                      </a:r>
                      <a:endParaRPr sz="1100"/>
                    </a:p>
                    <a:p>
                      <a:pPr marL="0" lvl="0" indent="0" algn="l" rtl="0">
                        <a:spcBef>
                          <a:spcPts val="0"/>
                        </a:spcBef>
                        <a:spcAft>
                          <a:spcPts val="0"/>
                        </a:spcAft>
                        <a:buNone/>
                      </a:pPr>
                      <a:r>
                        <a:rPr lang="en" sz="1100"/>
                        <a:t>Female:52.6% (20)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Male:42% (21)</a:t>
                      </a:r>
                      <a:endParaRPr sz="1100"/>
                    </a:p>
                    <a:p>
                      <a:pPr marL="0" lvl="0" indent="0" algn="l" rtl="0">
                        <a:spcBef>
                          <a:spcPts val="0"/>
                        </a:spcBef>
                        <a:spcAft>
                          <a:spcPts val="0"/>
                        </a:spcAft>
                        <a:buNone/>
                      </a:pPr>
                      <a:r>
                        <a:rPr lang="en" sz="1100"/>
                        <a:t>Female:58% (29)</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7775">
                <a:tc>
                  <a:txBody>
                    <a:bodyPr/>
                    <a:lstStyle/>
                    <a:p>
                      <a:pPr marL="0" lvl="0" indent="0" algn="l" rtl="0">
                        <a:spcBef>
                          <a:spcPts val="0"/>
                        </a:spcBef>
                        <a:spcAft>
                          <a:spcPts val="0"/>
                        </a:spcAft>
                        <a:buNone/>
                      </a:pPr>
                      <a:r>
                        <a:rPr lang="en" sz="1100"/>
                        <a:t>GPA</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m=3.28</a:t>
                      </a:r>
                      <a:endParaRPr sz="1100"/>
                    </a:p>
                    <a:p>
                      <a:pPr marL="0" lvl="0" indent="0" algn="l" rtl="0">
                        <a:spcBef>
                          <a:spcPts val="0"/>
                        </a:spcBef>
                        <a:spcAft>
                          <a:spcPts val="0"/>
                        </a:spcAft>
                        <a:buNone/>
                      </a:pPr>
                      <a:r>
                        <a:rPr lang="en" sz="1100"/>
                        <a:t>SD:0.561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m=3.38</a:t>
                      </a:r>
                      <a:endParaRPr sz="1100"/>
                    </a:p>
                    <a:p>
                      <a:pPr marL="0" lvl="0" indent="0" algn="l" rtl="0">
                        <a:spcBef>
                          <a:spcPts val="0"/>
                        </a:spcBef>
                        <a:spcAft>
                          <a:spcPts val="0"/>
                        </a:spcAft>
                        <a:buNone/>
                      </a:pPr>
                      <a:r>
                        <a:rPr lang="en" sz="1100"/>
                        <a:t>SD:0.447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Results Cont. </a:t>
            </a:r>
            <a:endParaRPr/>
          </a:p>
        </p:txBody>
      </p:sp>
      <p:graphicFrame>
        <p:nvGraphicFramePr>
          <p:cNvPr id="103" name="Google Shape;103;p19"/>
          <p:cNvGraphicFramePr/>
          <p:nvPr/>
        </p:nvGraphicFramePr>
        <p:xfrm>
          <a:off x="674825" y="1407525"/>
          <a:ext cx="3000000" cy="3000000"/>
        </p:xfrm>
        <a:graphic>
          <a:graphicData uri="http://schemas.openxmlformats.org/drawingml/2006/table">
            <a:tbl>
              <a:tblPr>
                <a:noFill/>
                <a:tableStyleId>{96452687-B2AA-4EB8-8A01-83AF182FA885}</a:tableStyleId>
              </a:tblPr>
              <a:tblGrid>
                <a:gridCol w="1948600">
                  <a:extLst>
                    <a:ext uri="{9D8B030D-6E8A-4147-A177-3AD203B41FA5}">
                      <a16:colId xmlns:a16="http://schemas.microsoft.com/office/drawing/2014/main" val="20000"/>
                    </a:ext>
                  </a:extLst>
                </a:gridCol>
                <a:gridCol w="1948600">
                  <a:extLst>
                    <a:ext uri="{9D8B030D-6E8A-4147-A177-3AD203B41FA5}">
                      <a16:colId xmlns:a16="http://schemas.microsoft.com/office/drawing/2014/main" val="20001"/>
                    </a:ext>
                  </a:extLst>
                </a:gridCol>
                <a:gridCol w="1948600">
                  <a:extLst>
                    <a:ext uri="{9D8B030D-6E8A-4147-A177-3AD203B41FA5}">
                      <a16:colId xmlns:a16="http://schemas.microsoft.com/office/drawing/2014/main" val="20002"/>
                    </a:ext>
                  </a:extLst>
                </a:gridCol>
                <a:gridCol w="1948600">
                  <a:extLst>
                    <a:ext uri="{9D8B030D-6E8A-4147-A177-3AD203B41FA5}">
                      <a16:colId xmlns:a16="http://schemas.microsoft.com/office/drawing/2014/main" val="20003"/>
                    </a:ext>
                  </a:extLst>
                </a:gridCol>
              </a:tblGrid>
              <a:tr h="472550">
                <a:tc>
                  <a:txBody>
                    <a:bodyPr/>
                    <a:lstStyle/>
                    <a:p>
                      <a:pPr marL="0" lvl="0" indent="0" algn="l" rtl="0">
                        <a:spcBef>
                          <a:spcPts val="0"/>
                        </a:spcBef>
                        <a:spcAft>
                          <a:spcPts val="0"/>
                        </a:spcAft>
                        <a:buNone/>
                      </a:pPr>
                      <a:r>
                        <a:rPr lang="en" sz="1100"/>
                        <a:t>Table 2: Comparisons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Psychedelic Group</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Non Psychedelic Group</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Sig Diffs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51575">
                <a:tc>
                  <a:txBody>
                    <a:bodyPr/>
                    <a:lstStyle/>
                    <a:p>
                      <a:pPr marL="0" lvl="0" indent="0" algn="l" rtl="0">
                        <a:spcBef>
                          <a:spcPts val="0"/>
                        </a:spcBef>
                        <a:spcAft>
                          <a:spcPts val="0"/>
                        </a:spcAft>
                        <a:buNone/>
                      </a:pPr>
                      <a:r>
                        <a:rPr lang="en" sz="1100" b="1"/>
                        <a:t>DASS-21</a:t>
                      </a:r>
                      <a:endParaRPr sz="1100" b="1"/>
                    </a:p>
                    <a:p>
                      <a:pPr marL="0" lvl="0" indent="0" algn="l" rtl="0">
                        <a:spcBef>
                          <a:spcPts val="0"/>
                        </a:spcBef>
                        <a:spcAft>
                          <a:spcPts val="0"/>
                        </a:spcAft>
                        <a:buNone/>
                      </a:pPr>
                      <a:r>
                        <a:rPr lang="en" sz="1100" b="1"/>
                        <a:t>Depression</a:t>
                      </a:r>
                      <a:endParaRPr sz="1100" b="1"/>
                    </a:p>
                    <a:p>
                      <a:pPr marL="0" lvl="0" indent="0" algn="l" rtl="0">
                        <a:spcBef>
                          <a:spcPts val="0"/>
                        </a:spcBef>
                        <a:spcAft>
                          <a:spcPts val="0"/>
                        </a:spcAft>
                        <a:buNone/>
                      </a:pPr>
                      <a:r>
                        <a:rPr lang="en" sz="1100" b="1"/>
                        <a:t>Anxiety</a:t>
                      </a:r>
                      <a:endParaRPr sz="1100" b="1"/>
                    </a:p>
                    <a:p>
                      <a:pPr marL="0" lvl="0" indent="0" algn="l" rtl="0">
                        <a:spcBef>
                          <a:spcPts val="0"/>
                        </a:spcBef>
                        <a:spcAft>
                          <a:spcPts val="0"/>
                        </a:spcAft>
                        <a:buNone/>
                      </a:pPr>
                      <a:r>
                        <a:rPr lang="en" sz="1100"/>
                        <a:t>Stress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p>
                      <a:pPr marL="0" lvl="0" indent="0" algn="l" rtl="0">
                        <a:spcBef>
                          <a:spcPts val="0"/>
                        </a:spcBef>
                        <a:spcAft>
                          <a:spcPts val="0"/>
                        </a:spcAft>
                        <a:buNone/>
                      </a:pPr>
                      <a:r>
                        <a:rPr lang="en" sz="1100"/>
                        <a:t>m=6.625 SD:5.278</a:t>
                      </a:r>
                      <a:endParaRPr sz="1100"/>
                    </a:p>
                    <a:p>
                      <a:pPr marL="0" lvl="0" indent="0" algn="l" rtl="0">
                        <a:spcBef>
                          <a:spcPts val="0"/>
                        </a:spcBef>
                        <a:spcAft>
                          <a:spcPts val="0"/>
                        </a:spcAft>
                        <a:buNone/>
                      </a:pPr>
                      <a:r>
                        <a:rPr lang="en" sz="1100"/>
                        <a:t>m=6.750 SD:4.579</a:t>
                      </a:r>
                      <a:endParaRPr sz="1100"/>
                    </a:p>
                    <a:p>
                      <a:pPr marL="0" lvl="0" indent="0" algn="l" rtl="0">
                        <a:spcBef>
                          <a:spcPts val="0"/>
                        </a:spcBef>
                        <a:spcAft>
                          <a:spcPts val="0"/>
                        </a:spcAft>
                        <a:buNone/>
                      </a:pPr>
                      <a:r>
                        <a:rPr lang="en" sz="1100"/>
                        <a:t>m=6.603 SD:4.673</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p>
                      <a:pPr marL="0" lvl="0" indent="0" algn="l" rtl="0">
                        <a:spcBef>
                          <a:spcPts val="0"/>
                        </a:spcBef>
                        <a:spcAft>
                          <a:spcPts val="0"/>
                        </a:spcAft>
                        <a:buNone/>
                      </a:pPr>
                      <a:r>
                        <a:rPr lang="en" sz="1100"/>
                        <a:t>m=4.000 SD:4.046</a:t>
                      </a:r>
                      <a:endParaRPr sz="1100"/>
                    </a:p>
                    <a:p>
                      <a:pPr marL="0" lvl="0" indent="0" algn="l" rtl="0">
                        <a:spcBef>
                          <a:spcPts val="0"/>
                        </a:spcBef>
                        <a:spcAft>
                          <a:spcPts val="0"/>
                        </a:spcAft>
                        <a:buNone/>
                      </a:pPr>
                      <a:r>
                        <a:rPr lang="en" sz="1100"/>
                        <a:t>m=4.080 SD:3.422</a:t>
                      </a:r>
                      <a:endParaRPr sz="1100"/>
                    </a:p>
                    <a:p>
                      <a:pPr marL="0" lvl="0" indent="0" algn="l" rtl="0">
                        <a:spcBef>
                          <a:spcPts val="0"/>
                        </a:spcBef>
                        <a:spcAft>
                          <a:spcPts val="0"/>
                        </a:spcAft>
                        <a:buNone/>
                      </a:pPr>
                      <a:r>
                        <a:rPr lang="en" sz="1100"/>
                        <a:t>m=4.920 SD:4.085</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p>
                      <a:pPr marL="0" lvl="0" indent="0" algn="l" rtl="0">
                        <a:lnSpc>
                          <a:spcPct val="115000"/>
                        </a:lnSpc>
                        <a:spcBef>
                          <a:spcPts val="0"/>
                        </a:spcBef>
                        <a:spcAft>
                          <a:spcPts val="0"/>
                        </a:spcAft>
                        <a:buNone/>
                      </a:pPr>
                      <a:r>
                        <a:rPr lang="en" sz="1100" i="1"/>
                        <a:t>t</a:t>
                      </a:r>
                      <a:r>
                        <a:rPr lang="en" sz="1100"/>
                        <a:t>(53.879)= 2.398, </a:t>
                      </a:r>
                      <a:r>
                        <a:rPr lang="en" sz="1100" b="1" i="1"/>
                        <a:t>p</a:t>
                      </a:r>
                      <a:r>
                        <a:rPr lang="en" sz="1100" b="1"/>
                        <a:t>=.020</a:t>
                      </a:r>
                      <a:endParaRPr sz="1100" b="1"/>
                    </a:p>
                    <a:p>
                      <a:pPr marL="0" lvl="0" indent="0" algn="l" rtl="0">
                        <a:lnSpc>
                          <a:spcPct val="115000"/>
                        </a:lnSpc>
                        <a:spcBef>
                          <a:spcPts val="0"/>
                        </a:spcBef>
                        <a:spcAft>
                          <a:spcPts val="0"/>
                        </a:spcAft>
                        <a:buNone/>
                      </a:pPr>
                      <a:r>
                        <a:rPr lang="en" sz="1100" i="1"/>
                        <a:t>t</a:t>
                      </a:r>
                      <a:r>
                        <a:rPr lang="en" sz="1100"/>
                        <a:t>(52.845)=2.831, </a:t>
                      </a:r>
                      <a:r>
                        <a:rPr lang="en" sz="1100" b="1" i="1"/>
                        <a:t>p</a:t>
                      </a:r>
                      <a:r>
                        <a:rPr lang="en" sz="1100" b="1"/>
                        <a:t>=.007</a:t>
                      </a:r>
                      <a:endParaRPr sz="1100" b="1"/>
                    </a:p>
                    <a:p>
                      <a:pPr marL="0" lvl="0" indent="0" algn="l" rtl="0">
                        <a:lnSpc>
                          <a:spcPct val="115000"/>
                        </a:lnSpc>
                        <a:spcBef>
                          <a:spcPts val="0"/>
                        </a:spcBef>
                        <a:spcAft>
                          <a:spcPts val="0"/>
                        </a:spcAft>
                        <a:buNone/>
                      </a:pPr>
                      <a:r>
                        <a:rPr lang="en" sz="1100" i="1"/>
                        <a:t>t</a:t>
                      </a:r>
                      <a:r>
                        <a:rPr lang="en" sz="1100"/>
                        <a:t>(59.699)=1.670, </a:t>
                      </a:r>
                      <a:r>
                        <a:rPr lang="en" sz="1100" i="1"/>
                        <a:t>p</a:t>
                      </a:r>
                      <a:r>
                        <a:rPr lang="en" sz="1100"/>
                        <a:t>=.100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2550">
                <a:tc>
                  <a:txBody>
                    <a:bodyPr/>
                    <a:lstStyle/>
                    <a:p>
                      <a:pPr marL="0" lvl="0" indent="0" algn="l" rtl="0">
                        <a:spcBef>
                          <a:spcPts val="0"/>
                        </a:spcBef>
                        <a:spcAft>
                          <a:spcPts val="0"/>
                        </a:spcAft>
                        <a:buNone/>
                      </a:pPr>
                      <a:r>
                        <a:rPr lang="en" sz="1100" b="1"/>
                        <a:t>CUDIT-TOTAL</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m=11.970 SD:7.659</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m=2.640 SD:3.613</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i="1"/>
                        <a:t>t</a:t>
                      </a:r>
                      <a:r>
                        <a:rPr lang="en" sz="1100"/>
                        <a:t>(41.504)= 6.535, </a:t>
                      </a:r>
                      <a:r>
                        <a:rPr lang="en" sz="1100" b="1" i="1"/>
                        <a:t>p</a:t>
                      </a:r>
                      <a:r>
                        <a:rPr lang="en" sz="1100" b="1"/>
                        <a:t>&lt;.001</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2550">
                <a:tc>
                  <a:txBody>
                    <a:bodyPr/>
                    <a:lstStyle/>
                    <a:p>
                      <a:pPr marL="0" lvl="0" indent="0" algn="l" rtl="0">
                        <a:spcBef>
                          <a:spcPts val="0"/>
                        </a:spcBef>
                        <a:spcAft>
                          <a:spcPts val="0"/>
                        </a:spcAft>
                        <a:buNone/>
                      </a:pPr>
                      <a:r>
                        <a:rPr lang="en" sz="1100"/>
                        <a:t>AUDIT-TOTAL</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m=9.932 SD:7.603</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m=7.620 SD:4.485</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i="1"/>
                        <a:t>t</a:t>
                      </a:r>
                      <a:r>
                        <a:rPr lang="en" sz="1100"/>
                        <a:t>(48.632)= 1.595, </a:t>
                      </a:r>
                      <a:r>
                        <a:rPr lang="en" sz="1100" i="1"/>
                        <a:t>p</a:t>
                      </a:r>
                      <a:r>
                        <a:rPr lang="en" sz="1100"/>
                        <a:t>=.117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2550">
                <a:tc>
                  <a:txBody>
                    <a:bodyPr/>
                    <a:lstStyle/>
                    <a:p>
                      <a:pPr marL="0" lvl="0" indent="0" algn="l" rtl="0">
                        <a:spcBef>
                          <a:spcPts val="0"/>
                        </a:spcBef>
                        <a:spcAft>
                          <a:spcPts val="0"/>
                        </a:spcAft>
                        <a:buNone/>
                      </a:pPr>
                      <a:r>
                        <a:rPr lang="en" sz="1100" b="1"/>
                        <a:t>Total Risk Taking Behavio</a:t>
                      </a:r>
                      <a:r>
                        <a:rPr lang="en" sz="1100"/>
                        <a:t>r</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m=5.784 SD:2.658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m=4.602 SD:2.683</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i="1"/>
                        <a:t>t</a:t>
                      </a:r>
                      <a:r>
                        <a:rPr lang="en" sz="1100"/>
                        <a:t>(78.056)= 2.033,</a:t>
                      </a:r>
                      <a:r>
                        <a:rPr lang="en" sz="1100" b="1"/>
                        <a:t> </a:t>
                      </a:r>
                      <a:r>
                        <a:rPr lang="en" sz="1100" b="1" i="1"/>
                        <a:t>p</a:t>
                      </a:r>
                      <a:r>
                        <a:rPr lang="en" sz="1100" b="1"/>
                        <a:t>=.045</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2550">
                <a:tc>
                  <a:txBody>
                    <a:bodyPr/>
                    <a:lstStyle/>
                    <a:p>
                      <a:pPr marL="0" lvl="0" indent="0" algn="l" rtl="0">
                        <a:spcBef>
                          <a:spcPts val="0"/>
                        </a:spcBef>
                        <a:spcAft>
                          <a:spcPts val="0"/>
                        </a:spcAft>
                        <a:buNone/>
                      </a:pPr>
                      <a:r>
                        <a:rPr lang="en" sz="1100" b="1"/>
                        <a:t>Total Risk Assessment</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m=3.919 SD:2.241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m=2.979 SD:1.831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i="1"/>
                        <a:t>t</a:t>
                      </a:r>
                      <a:r>
                        <a:rPr lang="en" sz="1100"/>
                        <a:t>(68.419)= 2.079, </a:t>
                      </a:r>
                      <a:r>
                        <a:rPr lang="en" sz="1100" b="1" i="1"/>
                        <a:t>p</a:t>
                      </a:r>
                      <a:r>
                        <a:rPr lang="en" sz="1100" b="1"/>
                        <a:t>=.041</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61250" y="45847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Results Overview</a:t>
            </a:r>
            <a:endParaRPr/>
          </a:p>
        </p:txBody>
      </p:sp>
      <p:sp>
        <p:nvSpPr>
          <p:cNvPr id="109" name="Google Shape;109;p20"/>
          <p:cNvSpPr txBox="1">
            <a:spLocks noGrp="1"/>
          </p:cNvSpPr>
          <p:nvPr>
            <p:ph type="body" idx="1"/>
          </p:nvPr>
        </p:nvSpPr>
        <p:spPr>
          <a:xfrm>
            <a:off x="4623450"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No significant statistical differences were observed in variables between the Psychedelic and Recreational groups on age, stress, or GPA.</a:t>
            </a:r>
            <a:endParaRPr/>
          </a:p>
          <a:p>
            <a:pPr marL="457200" lvl="0" indent="-311150" algn="l" rtl="0">
              <a:spcBef>
                <a:spcPts val="0"/>
              </a:spcBef>
              <a:spcAft>
                <a:spcPts val="0"/>
              </a:spcAft>
              <a:buSzPts val="1300"/>
              <a:buChar char="●"/>
            </a:pPr>
            <a:r>
              <a:rPr lang="en"/>
              <a:t>No Significant statistical differences were observed between the Psychedelic and Recreational groups on alcohol consumption or stress.</a:t>
            </a:r>
            <a:endParaRPr/>
          </a:p>
          <a:p>
            <a:pPr marL="457200" lvl="0" indent="-311150" algn="l" rtl="0">
              <a:spcBef>
                <a:spcPts val="0"/>
              </a:spcBef>
              <a:spcAft>
                <a:spcPts val="0"/>
              </a:spcAft>
              <a:buSzPts val="1300"/>
              <a:buChar char="●"/>
            </a:pPr>
            <a:r>
              <a:rPr lang="en"/>
              <a:t>The Psychedelic group showed significantly higher levels of cannabis usage, depression and anxiety (p &lt; .05).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 &amp;</a:t>
            </a:r>
            <a:endParaRPr/>
          </a:p>
          <a:p>
            <a:pPr marL="0" lvl="0" indent="0" algn="l" rtl="0">
              <a:spcBef>
                <a:spcPts val="0"/>
              </a:spcBef>
              <a:spcAft>
                <a:spcPts val="0"/>
              </a:spcAft>
              <a:buNone/>
            </a:pPr>
            <a:r>
              <a:rPr lang="en"/>
              <a:t>Implications</a:t>
            </a:r>
            <a:endParaRPr/>
          </a:p>
        </p:txBody>
      </p:sp>
      <p:sp>
        <p:nvSpPr>
          <p:cNvPr id="115" name="Google Shape;115;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Result Inferences:</a:t>
            </a:r>
            <a:endParaRPr/>
          </a:p>
          <a:p>
            <a:pPr marL="457200" lvl="0" indent="-311150" algn="l" rtl="0">
              <a:spcBef>
                <a:spcPts val="1200"/>
              </a:spcBef>
              <a:spcAft>
                <a:spcPts val="0"/>
              </a:spcAft>
              <a:buSzPts val="1300"/>
              <a:buChar char="●"/>
            </a:pPr>
            <a:r>
              <a:rPr lang="en"/>
              <a:t>According to the results from this study, polysubstance abuse of psychedelics with other drugs may lead to worse outcomes. However, these are polysubstance users, therefore no signs of intention or motives can be evaluated for psychedelic use.</a:t>
            </a:r>
            <a:endParaRPr/>
          </a:p>
          <a:p>
            <a:pPr marL="457200" lvl="0" indent="-311150" algn="l" rtl="0">
              <a:spcBef>
                <a:spcPts val="0"/>
              </a:spcBef>
              <a:spcAft>
                <a:spcPts val="0"/>
              </a:spcAft>
              <a:buSzPts val="1300"/>
              <a:buChar char="●"/>
            </a:pPr>
            <a:r>
              <a:rPr lang="en"/>
              <a:t>These results are correlational, and do not suggest causation.</a:t>
            </a:r>
            <a:endParaRPr/>
          </a:p>
          <a:p>
            <a:pPr marL="0" lvl="0" indent="0" algn="l" rtl="0">
              <a:spcBef>
                <a:spcPts val="1200"/>
              </a:spcBef>
              <a:spcAft>
                <a:spcPts val="0"/>
              </a:spcAft>
              <a:buNone/>
            </a:pPr>
            <a:r>
              <a:rPr lang="en"/>
              <a:t>Future Research:</a:t>
            </a:r>
            <a:endParaRPr/>
          </a:p>
          <a:p>
            <a:pPr marL="457200" lvl="0" indent="-311150" algn="l" rtl="0">
              <a:spcBef>
                <a:spcPts val="1200"/>
              </a:spcBef>
              <a:spcAft>
                <a:spcPts val="0"/>
              </a:spcAft>
              <a:buSzPts val="1300"/>
              <a:buChar char="●"/>
            </a:pPr>
            <a:r>
              <a:rPr lang="en"/>
              <a:t>More research would be required on people using psychedelics only in a recreational setting.</a:t>
            </a:r>
            <a:endParaRPr/>
          </a:p>
          <a:p>
            <a:pPr marL="457200" lvl="0" indent="-311150" algn="l" rtl="0">
              <a:spcBef>
                <a:spcPts val="0"/>
              </a:spcBef>
              <a:spcAft>
                <a:spcPts val="0"/>
              </a:spcAft>
              <a:buSzPts val="1300"/>
              <a:buChar char="●"/>
            </a:pPr>
            <a:r>
              <a:rPr lang="en"/>
              <a:t>Motives for psychedelic use could also be assessed in order to solidify for accurate interpretations of the data.</a:t>
            </a: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92993B-C6D5-400B-B51F-AF26C8D24511}">
  <ds:schemaRefs>
    <ds:schemaRef ds:uri="http://schemas.microsoft.com/office/2006/documentManagement/types"/>
    <ds:schemaRef ds:uri="cd8c369e-ddd6-4fee-8136-828943a0a193"/>
    <ds:schemaRef ds:uri="http://purl.org/dc/dcmitype/"/>
    <ds:schemaRef ds:uri="http://purl.org/dc/terms/"/>
    <ds:schemaRef ds:uri="http://schemas.openxmlformats.org/package/2006/metadata/core-properties"/>
    <ds:schemaRef ds:uri="8ba01db9-89e8-4dbd-b09b-f1bb22782f3e"/>
    <ds:schemaRef ds:uri="http://www.w3.org/XML/1998/namespace"/>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6D5079D1-82A2-498C-8BFA-E1AD8DEFA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D38741-2C28-47BD-8C84-85C769701F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On-screen Show (16:9)</PresentationFormat>
  <Paragraphs>118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Merriweather</vt:lpstr>
      <vt:lpstr>Roboto</vt:lpstr>
      <vt:lpstr>Paradigm</vt:lpstr>
      <vt:lpstr>Evaluating Differences Between Psychedelic Drug Users and Non Psychedelic Drug Users Among College Students</vt:lpstr>
      <vt:lpstr>Introduction</vt:lpstr>
      <vt:lpstr>Introduction Cont.</vt:lpstr>
      <vt:lpstr>Present Study</vt:lpstr>
      <vt:lpstr>Present Study</vt:lpstr>
      <vt:lpstr>Results</vt:lpstr>
      <vt:lpstr>Results Cont. </vt:lpstr>
      <vt:lpstr>Results Overview</vt:lpstr>
      <vt:lpstr>Discussion &amp; Implications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Differences Between Psychedelic Drug Users and Non Psychedelic Drug Users Among College Students</dc:title>
  <dc:creator>Smith, Andrea J</dc:creator>
  <cp:lastModifiedBy>Smith, Andrea J</cp:lastModifiedBy>
  <cp:revision>1</cp:revision>
  <dcterms:modified xsi:type="dcterms:W3CDTF">2021-04-22T12:28:25Z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