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7"/>
  </p:notesMasterIdLst>
  <p:sldIdLst>
    <p:sldId id="256" r:id="rId5"/>
    <p:sldId id="257" r:id="rId6"/>
    <p:sldId id="264" r:id="rId7"/>
    <p:sldId id="289" r:id="rId8"/>
    <p:sldId id="297" r:id="rId9"/>
    <p:sldId id="258" r:id="rId10"/>
    <p:sldId id="305" r:id="rId11"/>
    <p:sldId id="267" r:id="rId12"/>
    <p:sldId id="335" r:id="rId13"/>
    <p:sldId id="306" r:id="rId14"/>
    <p:sldId id="307" r:id="rId15"/>
    <p:sldId id="308" r:id="rId16"/>
    <p:sldId id="324" r:id="rId17"/>
    <p:sldId id="325" r:id="rId18"/>
    <p:sldId id="312" r:id="rId19"/>
    <p:sldId id="321" r:id="rId20"/>
    <p:sldId id="322" r:id="rId21"/>
    <p:sldId id="326" r:id="rId22"/>
    <p:sldId id="331" r:id="rId23"/>
    <p:sldId id="314" r:id="rId24"/>
    <p:sldId id="318"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p:restoredTop sz="68298"/>
  </p:normalViewPr>
  <p:slideViewPr>
    <p:cSldViewPr snapToGrid="0" snapToObjects="1">
      <p:cViewPr varScale="1">
        <p:scale>
          <a:sx n="46" d="100"/>
          <a:sy n="46" d="100"/>
        </p:scale>
        <p:origin x="13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4CC48-706B-4982-AB56-BBDC1966220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55F734-0EEF-408D-85A5-920EC0DB4FE6}">
      <dgm:prSet custT="1"/>
      <dgm:spPr/>
      <dgm:t>
        <a:bodyPr/>
        <a:lstStyle/>
        <a:p>
          <a:pPr>
            <a:lnSpc>
              <a:spcPct val="100000"/>
            </a:lnSpc>
            <a:defRPr b="1"/>
          </a:pPr>
          <a:r>
            <a:rPr lang="en-US" sz="3200">
              <a:solidFill>
                <a:schemeClr val="accent4"/>
              </a:solidFill>
              <a:latin typeface="Times" pitchFamily="2" charset="0"/>
            </a:rPr>
            <a:t>Introduction </a:t>
          </a:r>
          <a:endParaRPr lang="en-US" sz="3200" dirty="0">
            <a:solidFill>
              <a:schemeClr val="accent4"/>
            </a:solidFill>
            <a:latin typeface="Times" pitchFamily="2" charset="0"/>
          </a:endParaRPr>
        </a:p>
      </dgm:t>
    </dgm:pt>
    <dgm:pt modelId="{2686B96E-F3F3-45C9-AE95-1C9F21642AED}" type="parTrans" cxnId="{2CC10895-6BAF-4E93-998C-6F9206F2E47C}">
      <dgm:prSet/>
      <dgm:spPr/>
      <dgm:t>
        <a:bodyPr/>
        <a:lstStyle/>
        <a:p>
          <a:endParaRPr lang="en-US"/>
        </a:p>
      </dgm:t>
    </dgm:pt>
    <dgm:pt modelId="{B37A48F7-2372-4BF7-A4CC-C4698DBAE4B0}" type="sibTrans" cxnId="{2CC10895-6BAF-4E93-998C-6F9206F2E47C}">
      <dgm:prSet/>
      <dgm:spPr/>
      <dgm:t>
        <a:bodyPr/>
        <a:lstStyle/>
        <a:p>
          <a:endParaRPr lang="en-US"/>
        </a:p>
      </dgm:t>
    </dgm:pt>
    <dgm:pt modelId="{D2138415-E936-4626-89DE-09E6256D76C5}">
      <dgm:prSet custT="1"/>
      <dgm:spPr/>
      <dgm:t>
        <a:bodyPr/>
        <a:lstStyle/>
        <a:p>
          <a:pPr>
            <a:lnSpc>
              <a:spcPct val="100000"/>
            </a:lnSpc>
          </a:pPr>
          <a:r>
            <a:rPr lang="en-US" sz="2800" dirty="0">
              <a:solidFill>
                <a:schemeClr val="accent4"/>
              </a:solidFill>
              <a:latin typeface="Times" pitchFamily="2" charset="0"/>
            </a:rPr>
            <a:t>Purpose </a:t>
          </a:r>
        </a:p>
      </dgm:t>
    </dgm:pt>
    <dgm:pt modelId="{12E58070-4788-4F3E-B0EB-9B3AB614E611}" type="parTrans" cxnId="{9B9538DF-46F0-413A-81BF-360EEA0E149A}">
      <dgm:prSet/>
      <dgm:spPr/>
      <dgm:t>
        <a:bodyPr/>
        <a:lstStyle/>
        <a:p>
          <a:endParaRPr lang="en-US"/>
        </a:p>
      </dgm:t>
    </dgm:pt>
    <dgm:pt modelId="{913BE350-6EC4-4B55-99A8-C06A795204FD}" type="sibTrans" cxnId="{9B9538DF-46F0-413A-81BF-360EEA0E149A}">
      <dgm:prSet/>
      <dgm:spPr/>
      <dgm:t>
        <a:bodyPr/>
        <a:lstStyle/>
        <a:p>
          <a:endParaRPr lang="en-US"/>
        </a:p>
      </dgm:t>
    </dgm:pt>
    <dgm:pt modelId="{54F52CE0-27E1-48F8-9C15-56DFEF8CF8E7}">
      <dgm:prSet custT="1"/>
      <dgm:spPr/>
      <dgm:t>
        <a:bodyPr/>
        <a:lstStyle/>
        <a:p>
          <a:pPr>
            <a:lnSpc>
              <a:spcPct val="100000"/>
            </a:lnSpc>
          </a:pPr>
          <a:r>
            <a:rPr lang="en-US" sz="2800">
              <a:solidFill>
                <a:schemeClr val="accent4"/>
              </a:solidFill>
              <a:latin typeface="Times" pitchFamily="2" charset="0"/>
            </a:rPr>
            <a:t>Research Questions </a:t>
          </a:r>
          <a:endParaRPr lang="en-US" sz="2800" dirty="0">
            <a:solidFill>
              <a:schemeClr val="accent4"/>
            </a:solidFill>
            <a:latin typeface="Times" pitchFamily="2" charset="0"/>
          </a:endParaRPr>
        </a:p>
      </dgm:t>
    </dgm:pt>
    <dgm:pt modelId="{3DC58A0A-1448-4A66-AB18-5CD247B913ED}" type="parTrans" cxnId="{A7E1759F-83A7-461F-9F3E-1310015CA5DC}">
      <dgm:prSet/>
      <dgm:spPr/>
      <dgm:t>
        <a:bodyPr/>
        <a:lstStyle/>
        <a:p>
          <a:endParaRPr lang="en-US"/>
        </a:p>
      </dgm:t>
    </dgm:pt>
    <dgm:pt modelId="{EEA7A6A9-34E3-4A54-8DC5-377CB483C2B1}" type="sibTrans" cxnId="{A7E1759F-83A7-461F-9F3E-1310015CA5DC}">
      <dgm:prSet/>
      <dgm:spPr/>
      <dgm:t>
        <a:bodyPr/>
        <a:lstStyle/>
        <a:p>
          <a:endParaRPr lang="en-US"/>
        </a:p>
      </dgm:t>
    </dgm:pt>
    <dgm:pt modelId="{94CFE119-7B5A-4B02-9C83-E608155285B7}">
      <dgm:prSet custT="1"/>
      <dgm:spPr/>
      <dgm:t>
        <a:bodyPr/>
        <a:lstStyle/>
        <a:p>
          <a:pPr>
            <a:lnSpc>
              <a:spcPct val="100000"/>
            </a:lnSpc>
            <a:defRPr b="1"/>
          </a:pPr>
          <a:r>
            <a:rPr lang="en-US" sz="3200">
              <a:solidFill>
                <a:schemeClr val="accent4"/>
              </a:solidFill>
              <a:latin typeface="Times" pitchFamily="2" charset="0"/>
            </a:rPr>
            <a:t>Methodology</a:t>
          </a:r>
          <a:r>
            <a:rPr lang="en-US" sz="3600"/>
            <a:t> </a:t>
          </a:r>
          <a:endParaRPr lang="en-US" sz="3600" dirty="0"/>
        </a:p>
      </dgm:t>
    </dgm:pt>
    <dgm:pt modelId="{8761C679-9F78-450C-B4BA-7DD66D5D4052}" type="parTrans" cxnId="{C46CB7E9-4058-4A6D-8F3E-74BA08BCB5A3}">
      <dgm:prSet/>
      <dgm:spPr/>
      <dgm:t>
        <a:bodyPr/>
        <a:lstStyle/>
        <a:p>
          <a:endParaRPr lang="en-US"/>
        </a:p>
      </dgm:t>
    </dgm:pt>
    <dgm:pt modelId="{DB4BBD41-74CA-4458-97C2-2AEA3E56A32C}" type="sibTrans" cxnId="{C46CB7E9-4058-4A6D-8F3E-74BA08BCB5A3}">
      <dgm:prSet/>
      <dgm:spPr/>
      <dgm:t>
        <a:bodyPr/>
        <a:lstStyle/>
        <a:p>
          <a:endParaRPr lang="en-US"/>
        </a:p>
      </dgm:t>
    </dgm:pt>
    <dgm:pt modelId="{6ED94331-90F0-4BAF-A7BE-63A17F079AFF}">
      <dgm:prSet custT="1"/>
      <dgm:spPr/>
      <dgm:t>
        <a:bodyPr/>
        <a:lstStyle/>
        <a:p>
          <a:pPr>
            <a:lnSpc>
              <a:spcPct val="100000"/>
            </a:lnSpc>
          </a:pPr>
          <a:r>
            <a:rPr lang="en-US" sz="2800" dirty="0">
              <a:solidFill>
                <a:schemeClr val="accent4"/>
              </a:solidFill>
              <a:latin typeface="Times" pitchFamily="2" charset="0"/>
            </a:rPr>
            <a:t>Participants </a:t>
          </a:r>
        </a:p>
      </dgm:t>
    </dgm:pt>
    <dgm:pt modelId="{2E8B0BAB-FE31-49FC-B6B0-BECA8051CA16}" type="parTrans" cxnId="{B5887A3D-9280-44C2-8D24-82F58CBAD22E}">
      <dgm:prSet/>
      <dgm:spPr/>
      <dgm:t>
        <a:bodyPr/>
        <a:lstStyle/>
        <a:p>
          <a:endParaRPr lang="en-US"/>
        </a:p>
      </dgm:t>
    </dgm:pt>
    <dgm:pt modelId="{18D576A9-4AE7-4652-AA07-C436469BCDC9}" type="sibTrans" cxnId="{B5887A3D-9280-44C2-8D24-82F58CBAD22E}">
      <dgm:prSet/>
      <dgm:spPr/>
      <dgm:t>
        <a:bodyPr/>
        <a:lstStyle/>
        <a:p>
          <a:endParaRPr lang="en-US"/>
        </a:p>
      </dgm:t>
    </dgm:pt>
    <dgm:pt modelId="{2D9B11AE-6A2D-4576-AFC6-ADB130085B89}">
      <dgm:prSet custT="1"/>
      <dgm:spPr/>
      <dgm:t>
        <a:bodyPr/>
        <a:lstStyle/>
        <a:p>
          <a:pPr>
            <a:lnSpc>
              <a:spcPct val="100000"/>
            </a:lnSpc>
          </a:pPr>
          <a:r>
            <a:rPr lang="en-US" sz="2800" dirty="0">
              <a:solidFill>
                <a:schemeClr val="accent4"/>
              </a:solidFill>
              <a:latin typeface="Times" pitchFamily="2" charset="0"/>
            </a:rPr>
            <a:t>Description of Setting </a:t>
          </a:r>
        </a:p>
      </dgm:t>
    </dgm:pt>
    <dgm:pt modelId="{FE078835-2B44-42B6-B4C0-BD116DCF4EAB}" type="parTrans" cxnId="{A8237B6D-730C-460B-8C95-A1911FF1F8FC}">
      <dgm:prSet/>
      <dgm:spPr/>
      <dgm:t>
        <a:bodyPr/>
        <a:lstStyle/>
        <a:p>
          <a:endParaRPr lang="en-US"/>
        </a:p>
      </dgm:t>
    </dgm:pt>
    <dgm:pt modelId="{CEA550AD-0683-4C7C-B40D-4AA8D5D76471}" type="sibTrans" cxnId="{A8237B6D-730C-460B-8C95-A1911FF1F8FC}">
      <dgm:prSet/>
      <dgm:spPr/>
      <dgm:t>
        <a:bodyPr/>
        <a:lstStyle/>
        <a:p>
          <a:endParaRPr lang="en-US"/>
        </a:p>
      </dgm:t>
    </dgm:pt>
    <dgm:pt modelId="{D0D4CE03-6F43-492B-9C74-F075E1C55ABC}">
      <dgm:prSet custT="1"/>
      <dgm:spPr/>
      <dgm:t>
        <a:bodyPr/>
        <a:lstStyle/>
        <a:p>
          <a:pPr>
            <a:lnSpc>
              <a:spcPct val="100000"/>
            </a:lnSpc>
          </a:pPr>
          <a:r>
            <a:rPr lang="en-US" sz="2800" dirty="0">
              <a:solidFill>
                <a:schemeClr val="accent4"/>
              </a:solidFill>
              <a:latin typeface="Times" pitchFamily="2" charset="0"/>
            </a:rPr>
            <a:t>Procedures</a:t>
          </a:r>
        </a:p>
      </dgm:t>
    </dgm:pt>
    <dgm:pt modelId="{425BE301-0F28-48FD-AAB9-4C2A630E953C}" type="parTrans" cxnId="{1A03781F-74A4-408A-A604-AEC18A3F02B7}">
      <dgm:prSet/>
      <dgm:spPr/>
      <dgm:t>
        <a:bodyPr/>
        <a:lstStyle/>
        <a:p>
          <a:endParaRPr lang="en-US"/>
        </a:p>
      </dgm:t>
    </dgm:pt>
    <dgm:pt modelId="{0B65B8C8-4A1C-4E73-B5EE-1B72D9283D65}" type="sibTrans" cxnId="{1A03781F-74A4-408A-A604-AEC18A3F02B7}">
      <dgm:prSet/>
      <dgm:spPr/>
      <dgm:t>
        <a:bodyPr/>
        <a:lstStyle/>
        <a:p>
          <a:endParaRPr lang="en-US"/>
        </a:p>
      </dgm:t>
    </dgm:pt>
    <dgm:pt modelId="{0396F6AB-3A0F-4D7F-804A-54F513108A0A}">
      <dgm:prSet custT="1"/>
      <dgm:spPr/>
      <dgm:t>
        <a:bodyPr/>
        <a:lstStyle/>
        <a:p>
          <a:pPr>
            <a:lnSpc>
              <a:spcPct val="100000"/>
            </a:lnSpc>
          </a:pPr>
          <a:r>
            <a:rPr lang="en-US" sz="2800">
              <a:solidFill>
                <a:schemeClr val="accent4"/>
              </a:solidFill>
              <a:latin typeface="Times" pitchFamily="2" charset="0"/>
            </a:rPr>
            <a:t>Instruments </a:t>
          </a:r>
          <a:endParaRPr lang="en-US" sz="2800" dirty="0">
            <a:solidFill>
              <a:schemeClr val="accent4"/>
            </a:solidFill>
            <a:latin typeface="Times" pitchFamily="2" charset="0"/>
          </a:endParaRPr>
        </a:p>
      </dgm:t>
    </dgm:pt>
    <dgm:pt modelId="{7C40B016-7586-45F0-BA4B-4F09E6282BE2}" type="parTrans" cxnId="{C52527C0-BA2F-4D3D-BA52-D646BB3CCEF0}">
      <dgm:prSet/>
      <dgm:spPr/>
      <dgm:t>
        <a:bodyPr/>
        <a:lstStyle/>
        <a:p>
          <a:endParaRPr lang="en-US"/>
        </a:p>
      </dgm:t>
    </dgm:pt>
    <dgm:pt modelId="{83580E22-D736-42A8-B641-8EE001EECBEC}" type="sibTrans" cxnId="{C52527C0-BA2F-4D3D-BA52-D646BB3CCEF0}">
      <dgm:prSet/>
      <dgm:spPr/>
      <dgm:t>
        <a:bodyPr/>
        <a:lstStyle/>
        <a:p>
          <a:endParaRPr lang="en-US"/>
        </a:p>
      </dgm:t>
    </dgm:pt>
    <dgm:pt modelId="{4A060263-6FB6-394E-8572-BDEDB8794D7D}">
      <dgm:prSet/>
      <dgm:spPr/>
      <dgm:t>
        <a:bodyPr/>
        <a:lstStyle/>
        <a:p>
          <a:pPr>
            <a:lnSpc>
              <a:spcPct val="100000"/>
            </a:lnSpc>
            <a:defRPr b="1"/>
          </a:pPr>
          <a:r>
            <a:rPr lang="en-US" dirty="0">
              <a:solidFill>
                <a:schemeClr val="accent4"/>
              </a:solidFill>
              <a:latin typeface="Times" pitchFamily="2" charset="0"/>
            </a:rPr>
            <a:t>Results </a:t>
          </a:r>
        </a:p>
      </dgm:t>
    </dgm:pt>
    <dgm:pt modelId="{D44BA863-BA5D-0343-BE4C-2BDE2CA437EB}" type="parTrans" cxnId="{5656BBD6-371C-6F42-BE86-68CB297185BB}">
      <dgm:prSet/>
      <dgm:spPr/>
      <dgm:t>
        <a:bodyPr/>
        <a:lstStyle/>
        <a:p>
          <a:endParaRPr lang="en-US"/>
        </a:p>
      </dgm:t>
    </dgm:pt>
    <dgm:pt modelId="{1F3EEDE8-52CB-124A-9CA0-5B850BDE49E3}" type="sibTrans" cxnId="{5656BBD6-371C-6F42-BE86-68CB297185BB}">
      <dgm:prSet/>
      <dgm:spPr/>
      <dgm:t>
        <a:bodyPr/>
        <a:lstStyle/>
        <a:p>
          <a:endParaRPr lang="en-US"/>
        </a:p>
      </dgm:t>
    </dgm:pt>
    <dgm:pt modelId="{0FB14292-C67C-6F45-A5E9-A92015F04555}">
      <dgm:prSet/>
      <dgm:spPr/>
      <dgm:t>
        <a:bodyPr/>
        <a:lstStyle/>
        <a:p>
          <a:pPr>
            <a:lnSpc>
              <a:spcPct val="100000"/>
            </a:lnSpc>
            <a:defRPr b="1"/>
          </a:pPr>
          <a:r>
            <a:rPr lang="en-US">
              <a:solidFill>
                <a:schemeClr val="accent4"/>
              </a:solidFill>
              <a:latin typeface="Times" pitchFamily="2" charset="0"/>
            </a:rPr>
            <a:t>Discussion</a:t>
          </a:r>
          <a:endParaRPr lang="en-US" dirty="0">
            <a:solidFill>
              <a:schemeClr val="accent4"/>
            </a:solidFill>
            <a:latin typeface="Times" pitchFamily="2" charset="0"/>
          </a:endParaRPr>
        </a:p>
      </dgm:t>
    </dgm:pt>
    <dgm:pt modelId="{DEAF17B6-62A8-9345-914B-5BEF7EEFAA0A}" type="parTrans" cxnId="{B307E490-2853-F04D-B7B7-E62361224C36}">
      <dgm:prSet/>
      <dgm:spPr/>
      <dgm:t>
        <a:bodyPr/>
        <a:lstStyle/>
        <a:p>
          <a:endParaRPr lang="en-US"/>
        </a:p>
      </dgm:t>
    </dgm:pt>
    <dgm:pt modelId="{21EC60B4-7343-E747-A1E8-DB4D5BA4B8E3}" type="sibTrans" cxnId="{B307E490-2853-F04D-B7B7-E62361224C36}">
      <dgm:prSet/>
      <dgm:spPr/>
      <dgm:t>
        <a:bodyPr/>
        <a:lstStyle/>
        <a:p>
          <a:endParaRPr lang="en-US"/>
        </a:p>
      </dgm:t>
    </dgm:pt>
    <dgm:pt modelId="{00F0B145-757C-4557-A755-655A352296FC}" type="pres">
      <dgm:prSet presAssocID="{ED54CC48-706B-4982-AB56-BBDC1966220D}" presName="root" presStyleCnt="0">
        <dgm:presLayoutVars>
          <dgm:dir/>
          <dgm:resizeHandles val="exact"/>
        </dgm:presLayoutVars>
      </dgm:prSet>
      <dgm:spPr/>
    </dgm:pt>
    <dgm:pt modelId="{A5D95708-1D15-44C5-9418-9CB593B7CF58}" type="pres">
      <dgm:prSet presAssocID="{1855F734-0EEF-408D-85A5-920EC0DB4FE6}" presName="compNode" presStyleCnt="0"/>
      <dgm:spPr/>
    </dgm:pt>
    <dgm:pt modelId="{8F2BC509-FE7F-4EE9-B902-5B82F57A2938}" type="pres">
      <dgm:prSet presAssocID="{1855F734-0EEF-408D-85A5-920EC0DB4FE6}" presName="iconRect" presStyleLbl="node1" presStyleIdx="0" presStyleCnt="4"/>
      <dgm:spPr>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FA5DF09F-1022-4880-A4BF-88087888B2AB}" type="pres">
      <dgm:prSet presAssocID="{1855F734-0EEF-408D-85A5-920EC0DB4FE6}" presName="iconSpace" presStyleCnt="0"/>
      <dgm:spPr/>
    </dgm:pt>
    <dgm:pt modelId="{CCA18765-8514-4084-8CE9-1D5FAFB94285}" type="pres">
      <dgm:prSet presAssocID="{1855F734-0EEF-408D-85A5-920EC0DB4FE6}" presName="parTx" presStyleLbl="revTx" presStyleIdx="0" presStyleCnt="8" custScaleX="123344">
        <dgm:presLayoutVars>
          <dgm:chMax val="0"/>
          <dgm:chPref val="0"/>
        </dgm:presLayoutVars>
      </dgm:prSet>
      <dgm:spPr/>
    </dgm:pt>
    <dgm:pt modelId="{F0AA6FB6-FE7A-4F84-8D49-87756B669B48}" type="pres">
      <dgm:prSet presAssocID="{1855F734-0EEF-408D-85A5-920EC0DB4FE6}" presName="txSpace" presStyleCnt="0"/>
      <dgm:spPr/>
    </dgm:pt>
    <dgm:pt modelId="{28DBC96E-C479-433E-9373-FF4904D1B7CC}" type="pres">
      <dgm:prSet presAssocID="{1855F734-0EEF-408D-85A5-920EC0DB4FE6}" presName="desTx" presStyleLbl="revTx" presStyleIdx="1" presStyleCnt="8">
        <dgm:presLayoutVars/>
      </dgm:prSet>
      <dgm:spPr/>
    </dgm:pt>
    <dgm:pt modelId="{D14B6C56-3D42-4AB2-8F17-F7E125E7E028}" type="pres">
      <dgm:prSet presAssocID="{B37A48F7-2372-4BF7-A4CC-C4698DBAE4B0}" presName="sibTrans" presStyleCnt="0"/>
      <dgm:spPr/>
    </dgm:pt>
    <dgm:pt modelId="{160BD35B-3706-468F-A6D1-7F6F4117788A}" type="pres">
      <dgm:prSet presAssocID="{94CFE119-7B5A-4B02-9C83-E608155285B7}" presName="compNode" presStyleCnt="0"/>
      <dgm:spPr/>
    </dgm:pt>
    <dgm:pt modelId="{FB842758-07F1-4849-A41C-21C155DBD8E1}" type="pres">
      <dgm:prSet presAssocID="{94CFE119-7B5A-4B02-9C83-E608155285B7}" presName="iconRect" presStyleLbl="node1" presStyleIdx="1" presStyleCnt="4" custLinFactNeighborX="11940" custLinFactNeighborY="6536"/>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0244AE0B-36B4-4A62-AD3C-A325A1851E6F}" type="pres">
      <dgm:prSet presAssocID="{94CFE119-7B5A-4B02-9C83-E608155285B7}" presName="iconSpace" presStyleCnt="0"/>
      <dgm:spPr/>
    </dgm:pt>
    <dgm:pt modelId="{8AF517D8-4673-4DD2-8EB4-33B29F30B34C}" type="pres">
      <dgm:prSet presAssocID="{94CFE119-7B5A-4B02-9C83-E608155285B7}" presName="parTx" presStyleLbl="revTx" presStyleIdx="2" presStyleCnt="8" custScaleX="128145">
        <dgm:presLayoutVars>
          <dgm:chMax val="0"/>
          <dgm:chPref val="0"/>
        </dgm:presLayoutVars>
      </dgm:prSet>
      <dgm:spPr/>
    </dgm:pt>
    <dgm:pt modelId="{D566B0AF-8AC3-4532-8C2E-526F679A44D2}" type="pres">
      <dgm:prSet presAssocID="{94CFE119-7B5A-4B02-9C83-E608155285B7}" presName="txSpace" presStyleCnt="0"/>
      <dgm:spPr/>
    </dgm:pt>
    <dgm:pt modelId="{9522061F-5A45-4A93-BAFB-A1D7D142661F}" type="pres">
      <dgm:prSet presAssocID="{94CFE119-7B5A-4B02-9C83-E608155285B7}" presName="desTx" presStyleLbl="revTx" presStyleIdx="3" presStyleCnt="8">
        <dgm:presLayoutVars/>
      </dgm:prSet>
      <dgm:spPr/>
    </dgm:pt>
    <dgm:pt modelId="{0B241A92-0501-434E-BF17-1F10070BEE1E}" type="pres">
      <dgm:prSet presAssocID="{DB4BBD41-74CA-4458-97C2-2AEA3E56A32C}" presName="sibTrans" presStyleCnt="0"/>
      <dgm:spPr/>
    </dgm:pt>
    <dgm:pt modelId="{1A0FF885-12EF-478A-B2FE-CB808EE91569}" type="pres">
      <dgm:prSet presAssocID="{4A060263-6FB6-394E-8572-BDEDB8794D7D}" presName="compNode" presStyleCnt="0"/>
      <dgm:spPr/>
    </dgm:pt>
    <dgm:pt modelId="{20023996-97B1-4B28-B0B3-5CD35D3E6EAA}" type="pres">
      <dgm:prSet presAssocID="{4A060263-6FB6-394E-8572-BDEDB8794D7D}" presName="iconRect" presStyleLbl="node1" presStyleIdx="2" presStyleCnt="4" custLinFactNeighborX="-14878" custLinFactNeighborY="-149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50AC6D23-4203-4DBE-B5D7-3C236A957267}" type="pres">
      <dgm:prSet presAssocID="{4A060263-6FB6-394E-8572-BDEDB8794D7D}" presName="iconSpace" presStyleCnt="0"/>
      <dgm:spPr/>
    </dgm:pt>
    <dgm:pt modelId="{3909CE93-5070-4E9F-A64C-742288091C30}" type="pres">
      <dgm:prSet presAssocID="{4A060263-6FB6-394E-8572-BDEDB8794D7D}" presName="parTx" presStyleLbl="revTx" presStyleIdx="4" presStyleCnt="8">
        <dgm:presLayoutVars>
          <dgm:chMax val="0"/>
          <dgm:chPref val="0"/>
        </dgm:presLayoutVars>
      </dgm:prSet>
      <dgm:spPr/>
    </dgm:pt>
    <dgm:pt modelId="{16478812-F568-4FE5-BA44-3A5B6B4B4F0B}" type="pres">
      <dgm:prSet presAssocID="{4A060263-6FB6-394E-8572-BDEDB8794D7D}" presName="txSpace" presStyleCnt="0"/>
      <dgm:spPr/>
    </dgm:pt>
    <dgm:pt modelId="{7C9C4016-ED56-4CDF-AA63-0FBD87F76BD9}" type="pres">
      <dgm:prSet presAssocID="{4A060263-6FB6-394E-8572-BDEDB8794D7D}" presName="desTx" presStyleLbl="revTx" presStyleIdx="5" presStyleCnt="8">
        <dgm:presLayoutVars/>
      </dgm:prSet>
      <dgm:spPr/>
    </dgm:pt>
    <dgm:pt modelId="{A5333506-C778-4216-9377-B8B58C74256F}" type="pres">
      <dgm:prSet presAssocID="{1F3EEDE8-52CB-124A-9CA0-5B850BDE49E3}" presName="sibTrans" presStyleCnt="0"/>
      <dgm:spPr/>
    </dgm:pt>
    <dgm:pt modelId="{19CADDA1-4B00-4C11-ABF3-E61D1D257B92}" type="pres">
      <dgm:prSet presAssocID="{0FB14292-C67C-6F45-A5E9-A92015F04555}" presName="compNode" presStyleCnt="0"/>
      <dgm:spPr/>
    </dgm:pt>
    <dgm:pt modelId="{0E8EF13F-EE08-4B6C-96AC-ACD215FE3D29}" type="pres">
      <dgm:prSet presAssocID="{0FB14292-C67C-6F45-A5E9-A92015F04555}" presName="iconRect" presStyleLbl="node1" presStyleIdx="3" presStyleCnt="4" custLinFactNeighborX="-17608" custLinFactNeighborY="-1862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accent1">
              <a:alpha val="0"/>
            </a:schemeClr>
          </a:solidFill>
        </a:ln>
      </dgm:spPr>
      <dgm:extLst>
        <a:ext uri="{E40237B7-FDA0-4F09-8148-C483321AD2D9}">
          <dgm14:cNvPr xmlns:dgm14="http://schemas.microsoft.com/office/drawing/2010/diagram" id="0" name="" descr="Chat"/>
        </a:ext>
      </dgm:extLst>
    </dgm:pt>
    <dgm:pt modelId="{48834C4D-AA61-4EEE-B50C-14E564994374}" type="pres">
      <dgm:prSet presAssocID="{0FB14292-C67C-6F45-A5E9-A92015F04555}" presName="iconSpace" presStyleCnt="0"/>
      <dgm:spPr/>
    </dgm:pt>
    <dgm:pt modelId="{4536035F-3954-4788-95F2-F27A4FDFB46F}" type="pres">
      <dgm:prSet presAssocID="{0FB14292-C67C-6F45-A5E9-A92015F04555}" presName="parTx" presStyleLbl="revTx" presStyleIdx="6" presStyleCnt="8">
        <dgm:presLayoutVars>
          <dgm:chMax val="0"/>
          <dgm:chPref val="0"/>
        </dgm:presLayoutVars>
      </dgm:prSet>
      <dgm:spPr/>
    </dgm:pt>
    <dgm:pt modelId="{7A891B64-4237-49BD-A620-206B23C8E84C}" type="pres">
      <dgm:prSet presAssocID="{0FB14292-C67C-6F45-A5E9-A92015F04555}" presName="txSpace" presStyleCnt="0"/>
      <dgm:spPr/>
    </dgm:pt>
    <dgm:pt modelId="{C786B500-AB50-4AD2-BEFE-78EBBA26381F}" type="pres">
      <dgm:prSet presAssocID="{0FB14292-C67C-6F45-A5E9-A92015F04555}" presName="desTx" presStyleLbl="revTx" presStyleIdx="7" presStyleCnt="8">
        <dgm:presLayoutVars/>
      </dgm:prSet>
      <dgm:spPr/>
    </dgm:pt>
  </dgm:ptLst>
  <dgm:cxnLst>
    <dgm:cxn modelId="{1A03781F-74A4-408A-A604-AEC18A3F02B7}" srcId="{94CFE119-7B5A-4B02-9C83-E608155285B7}" destId="{D0D4CE03-6F43-492B-9C74-F075E1C55ABC}" srcOrd="2" destOrd="0" parTransId="{425BE301-0F28-48FD-AAB9-4C2A630E953C}" sibTransId="{0B65B8C8-4A1C-4E73-B5EE-1B72D9283D65}"/>
    <dgm:cxn modelId="{51DCAC38-50A0-AB48-9AFE-712035AC12A9}" type="presOf" srcId="{2D9B11AE-6A2D-4576-AFC6-ADB130085B89}" destId="{9522061F-5A45-4A93-BAFB-A1D7D142661F}" srcOrd="0" destOrd="1" presId="urn:microsoft.com/office/officeart/2018/5/layout/CenteredIconLabelDescriptionList"/>
    <dgm:cxn modelId="{B5E0963C-F1E3-EC4E-8DD4-ED4BBC0D2C6C}" type="presOf" srcId="{6ED94331-90F0-4BAF-A7BE-63A17F079AFF}" destId="{9522061F-5A45-4A93-BAFB-A1D7D142661F}" srcOrd="0" destOrd="0" presId="urn:microsoft.com/office/officeart/2018/5/layout/CenteredIconLabelDescriptionList"/>
    <dgm:cxn modelId="{B5887A3D-9280-44C2-8D24-82F58CBAD22E}" srcId="{94CFE119-7B5A-4B02-9C83-E608155285B7}" destId="{6ED94331-90F0-4BAF-A7BE-63A17F079AFF}" srcOrd="0" destOrd="0" parTransId="{2E8B0BAB-FE31-49FC-B6B0-BECA8051CA16}" sibTransId="{18D576A9-4AE7-4652-AA07-C436469BCDC9}"/>
    <dgm:cxn modelId="{D29B105C-9620-F541-AE4D-96497B732274}" type="presOf" srcId="{D2138415-E936-4626-89DE-09E6256D76C5}" destId="{28DBC96E-C479-433E-9373-FF4904D1B7CC}" srcOrd="0" destOrd="0" presId="urn:microsoft.com/office/officeart/2018/5/layout/CenteredIconLabelDescriptionList"/>
    <dgm:cxn modelId="{A8237B6D-730C-460B-8C95-A1911FF1F8FC}" srcId="{94CFE119-7B5A-4B02-9C83-E608155285B7}" destId="{2D9B11AE-6A2D-4576-AFC6-ADB130085B89}" srcOrd="1" destOrd="0" parTransId="{FE078835-2B44-42B6-B4C0-BD116DCF4EAB}" sibTransId="{CEA550AD-0683-4C7C-B40D-4AA8D5D76471}"/>
    <dgm:cxn modelId="{DD954682-3710-B749-A020-E93260CFFE6E}" type="presOf" srcId="{0396F6AB-3A0F-4D7F-804A-54F513108A0A}" destId="{9522061F-5A45-4A93-BAFB-A1D7D142661F}" srcOrd="0" destOrd="3" presId="urn:microsoft.com/office/officeart/2018/5/layout/CenteredIconLabelDescriptionList"/>
    <dgm:cxn modelId="{59F49282-3039-A443-9D44-D58878BCE29E}" type="presOf" srcId="{54F52CE0-27E1-48F8-9C15-56DFEF8CF8E7}" destId="{28DBC96E-C479-433E-9373-FF4904D1B7CC}" srcOrd="0" destOrd="1" presId="urn:microsoft.com/office/officeart/2018/5/layout/CenteredIconLabelDescriptionList"/>
    <dgm:cxn modelId="{B307E490-2853-F04D-B7B7-E62361224C36}" srcId="{ED54CC48-706B-4982-AB56-BBDC1966220D}" destId="{0FB14292-C67C-6F45-A5E9-A92015F04555}" srcOrd="3" destOrd="0" parTransId="{DEAF17B6-62A8-9345-914B-5BEF7EEFAA0A}" sibTransId="{21EC60B4-7343-E747-A1E8-DB4D5BA4B8E3}"/>
    <dgm:cxn modelId="{2CC10895-6BAF-4E93-998C-6F9206F2E47C}" srcId="{ED54CC48-706B-4982-AB56-BBDC1966220D}" destId="{1855F734-0EEF-408D-85A5-920EC0DB4FE6}" srcOrd="0" destOrd="0" parTransId="{2686B96E-F3F3-45C9-AE95-1C9F21642AED}" sibTransId="{B37A48F7-2372-4BF7-A4CC-C4698DBAE4B0}"/>
    <dgm:cxn modelId="{A7E1759F-83A7-461F-9F3E-1310015CA5DC}" srcId="{1855F734-0EEF-408D-85A5-920EC0DB4FE6}" destId="{54F52CE0-27E1-48F8-9C15-56DFEF8CF8E7}" srcOrd="1" destOrd="0" parTransId="{3DC58A0A-1448-4A66-AB18-5CD247B913ED}" sibTransId="{EEA7A6A9-34E3-4A54-8DC5-377CB483C2B1}"/>
    <dgm:cxn modelId="{C52527C0-BA2F-4D3D-BA52-D646BB3CCEF0}" srcId="{94CFE119-7B5A-4B02-9C83-E608155285B7}" destId="{0396F6AB-3A0F-4D7F-804A-54F513108A0A}" srcOrd="3" destOrd="0" parTransId="{7C40B016-7586-45F0-BA4B-4F09E6282BE2}" sibTransId="{83580E22-D736-42A8-B641-8EE001EECBEC}"/>
    <dgm:cxn modelId="{9855ADC3-C263-2F4C-AB32-17AC550C73C6}" type="presOf" srcId="{1855F734-0EEF-408D-85A5-920EC0DB4FE6}" destId="{CCA18765-8514-4084-8CE9-1D5FAFB94285}" srcOrd="0" destOrd="0" presId="urn:microsoft.com/office/officeart/2018/5/layout/CenteredIconLabelDescriptionList"/>
    <dgm:cxn modelId="{135AC7C3-8E07-CC4F-ABE7-F526C617849D}" type="presOf" srcId="{0FB14292-C67C-6F45-A5E9-A92015F04555}" destId="{4536035F-3954-4788-95F2-F27A4FDFB46F}" srcOrd="0" destOrd="0" presId="urn:microsoft.com/office/officeart/2018/5/layout/CenteredIconLabelDescriptionList"/>
    <dgm:cxn modelId="{D237E8C5-397A-4542-976F-2AC36B656D02}" type="presOf" srcId="{D0D4CE03-6F43-492B-9C74-F075E1C55ABC}" destId="{9522061F-5A45-4A93-BAFB-A1D7D142661F}" srcOrd="0" destOrd="2" presId="urn:microsoft.com/office/officeart/2018/5/layout/CenteredIconLabelDescriptionList"/>
    <dgm:cxn modelId="{3AAB28C8-B099-DD4C-928D-4A2CD8C63E96}" type="presOf" srcId="{94CFE119-7B5A-4B02-9C83-E608155285B7}" destId="{8AF517D8-4673-4DD2-8EB4-33B29F30B34C}" srcOrd="0" destOrd="0" presId="urn:microsoft.com/office/officeart/2018/5/layout/CenteredIconLabelDescriptionList"/>
    <dgm:cxn modelId="{496EB2D6-92C2-074C-A0EA-3D29B618473F}" type="presOf" srcId="{ED54CC48-706B-4982-AB56-BBDC1966220D}" destId="{00F0B145-757C-4557-A755-655A352296FC}" srcOrd="0" destOrd="0" presId="urn:microsoft.com/office/officeart/2018/5/layout/CenteredIconLabelDescriptionList"/>
    <dgm:cxn modelId="{5656BBD6-371C-6F42-BE86-68CB297185BB}" srcId="{ED54CC48-706B-4982-AB56-BBDC1966220D}" destId="{4A060263-6FB6-394E-8572-BDEDB8794D7D}" srcOrd="2" destOrd="0" parTransId="{D44BA863-BA5D-0343-BE4C-2BDE2CA437EB}" sibTransId="{1F3EEDE8-52CB-124A-9CA0-5B850BDE49E3}"/>
    <dgm:cxn modelId="{9B9538DF-46F0-413A-81BF-360EEA0E149A}" srcId="{1855F734-0EEF-408D-85A5-920EC0DB4FE6}" destId="{D2138415-E936-4626-89DE-09E6256D76C5}" srcOrd="0" destOrd="0" parTransId="{12E58070-4788-4F3E-B0EB-9B3AB614E611}" sibTransId="{913BE350-6EC4-4B55-99A8-C06A795204FD}"/>
    <dgm:cxn modelId="{B9DA99E8-A59D-474B-9C3A-17B7E58CA5D6}" type="presOf" srcId="{4A060263-6FB6-394E-8572-BDEDB8794D7D}" destId="{3909CE93-5070-4E9F-A64C-742288091C30}" srcOrd="0" destOrd="0" presId="urn:microsoft.com/office/officeart/2018/5/layout/CenteredIconLabelDescriptionList"/>
    <dgm:cxn modelId="{C46CB7E9-4058-4A6D-8F3E-74BA08BCB5A3}" srcId="{ED54CC48-706B-4982-AB56-BBDC1966220D}" destId="{94CFE119-7B5A-4B02-9C83-E608155285B7}" srcOrd="1" destOrd="0" parTransId="{8761C679-9F78-450C-B4BA-7DD66D5D4052}" sibTransId="{DB4BBD41-74CA-4458-97C2-2AEA3E56A32C}"/>
    <dgm:cxn modelId="{11BEB92E-125B-1846-A633-39D8C69306E3}" type="presParOf" srcId="{00F0B145-757C-4557-A755-655A352296FC}" destId="{A5D95708-1D15-44C5-9418-9CB593B7CF58}" srcOrd="0" destOrd="0" presId="urn:microsoft.com/office/officeart/2018/5/layout/CenteredIconLabelDescriptionList"/>
    <dgm:cxn modelId="{5D8140AA-C00C-854D-B1FD-38A5907EE723}" type="presParOf" srcId="{A5D95708-1D15-44C5-9418-9CB593B7CF58}" destId="{8F2BC509-FE7F-4EE9-B902-5B82F57A2938}" srcOrd="0" destOrd="0" presId="urn:microsoft.com/office/officeart/2018/5/layout/CenteredIconLabelDescriptionList"/>
    <dgm:cxn modelId="{4E474492-B4F5-5A4B-B454-80569D4CB859}" type="presParOf" srcId="{A5D95708-1D15-44C5-9418-9CB593B7CF58}" destId="{FA5DF09F-1022-4880-A4BF-88087888B2AB}" srcOrd="1" destOrd="0" presId="urn:microsoft.com/office/officeart/2018/5/layout/CenteredIconLabelDescriptionList"/>
    <dgm:cxn modelId="{48F5D3D2-E39A-C849-BD99-618F9337E663}" type="presParOf" srcId="{A5D95708-1D15-44C5-9418-9CB593B7CF58}" destId="{CCA18765-8514-4084-8CE9-1D5FAFB94285}" srcOrd="2" destOrd="0" presId="urn:microsoft.com/office/officeart/2018/5/layout/CenteredIconLabelDescriptionList"/>
    <dgm:cxn modelId="{4E3855D2-D8E8-C640-A110-EA7AD6FB1CF7}" type="presParOf" srcId="{A5D95708-1D15-44C5-9418-9CB593B7CF58}" destId="{F0AA6FB6-FE7A-4F84-8D49-87756B669B48}" srcOrd="3" destOrd="0" presId="urn:microsoft.com/office/officeart/2018/5/layout/CenteredIconLabelDescriptionList"/>
    <dgm:cxn modelId="{6944B8CA-1496-D34B-99EF-C5F3DF1A9D22}" type="presParOf" srcId="{A5D95708-1D15-44C5-9418-9CB593B7CF58}" destId="{28DBC96E-C479-433E-9373-FF4904D1B7CC}" srcOrd="4" destOrd="0" presId="urn:microsoft.com/office/officeart/2018/5/layout/CenteredIconLabelDescriptionList"/>
    <dgm:cxn modelId="{EDBDC83D-9C07-FC4E-AEE0-A335A1C06F22}" type="presParOf" srcId="{00F0B145-757C-4557-A755-655A352296FC}" destId="{D14B6C56-3D42-4AB2-8F17-F7E125E7E028}" srcOrd="1" destOrd="0" presId="urn:microsoft.com/office/officeart/2018/5/layout/CenteredIconLabelDescriptionList"/>
    <dgm:cxn modelId="{95F52446-70CD-BB4C-AE10-3AA23DE7C538}" type="presParOf" srcId="{00F0B145-757C-4557-A755-655A352296FC}" destId="{160BD35B-3706-468F-A6D1-7F6F4117788A}" srcOrd="2" destOrd="0" presId="urn:microsoft.com/office/officeart/2018/5/layout/CenteredIconLabelDescriptionList"/>
    <dgm:cxn modelId="{4FAF43D9-9C59-FD47-8EE2-00B286260CFB}" type="presParOf" srcId="{160BD35B-3706-468F-A6D1-7F6F4117788A}" destId="{FB842758-07F1-4849-A41C-21C155DBD8E1}" srcOrd="0" destOrd="0" presId="urn:microsoft.com/office/officeart/2018/5/layout/CenteredIconLabelDescriptionList"/>
    <dgm:cxn modelId="{A6E2FE77-C508-9443-8350-FA29117AF46E}" type="presParOf" srcId="{160BD35B-3706-468F-A6D1-7F6F4117788A}" destId="{0244AE0B-36B4-4A62-AD3C-A325A1851E6F}" srcOrd="1" destOrd="0" presId="urn:microsoft.com/office/officeart/2018/5/layout/CenteredIconLabelDescriptionList"/>
    <dgm:cxn modelId="{DF81F195-50D4-B54C-A144-78B6971EA8F8}" type="presParOf" srcId="{160BD35B-3706-468F-A6D1-7F6F4117788A}" destId="{8AF517D8-4673-4DD2-8EB4-33B29F30B34C}" srcOrd="2" destOrd="0" presId="urn:microsoft.com/office/officeart/2018/5/layout/CenteredIconLabelDescriptionList"/>
    <dgm:cxn modelId="{7B39B123-FAAF-B649-8247-EF1EAA9D7AE2}" type="presParOf" srcId="{160BD35B-3706-468F-A6D1-7F6F4117788A}" destId="{D566B0AF-8AC3-4532-8C2E-526F679A44D2}" srcOrd="3" destOrd="0" presId="urn:microsoft.com/office/officeart/2018/5/layout/CenteredIconLabelDescriptionList"/>
    <dgm:cxn modelId="{8BBF1DFE-999B-C34D-9881-5D9913EECE69}" type="presParOf" srcId="{160BD35B-3706-468F-A6D1-7F6F4117788A}" destId="{9522061F-5A45-4A93-BAFB-A1D7D142661F}" srcOrd="4" destOrd="0" presId="urn:microsoft.com/office/officeart/2018/5/layout/CenteredIconLabelDescriptionList"/>
    <dgm:cxn modelId="{09A4598E-6118-F248-8198-1ED728CD4F24}" type="presParOf" srcId="{00F0B145-757C-4557-A755-655A352296FC}" destId="{0B241A92-0501-434E-BF17-1F10070BEE1E}" srcOrd="3" destOrd="0" presId="urn:microsoft.com/office/officeart/2018/5/layout/CenteredIconLabelDescriptionList"/>
    <dgm:cxn modelId="{09F1D727-0F25-AF48-AE98-C92CE0EA1BAB}" type="presParOf" srcId="{00F0B145-757C-4557-A755-655A352296FC}" destId="{1A0FF885-12EF-478A-B2FE-CB808EE91569}" srcOrd="4" destOrd="0" presId="urn:microsoft.com/office/officeart/2018/5/layout/CenteredIconLabelDescriptionList"/>
    <dgm:cxn modelId="{015132C1-60A6-3349-B04B-A4953C844E8F}" type="presParOf" srcId="{1A0FF885-12EF-478A-B2FE-CB808EE91569}" destId="{20023996-97B1-4B28-B0B3-5CD35D3E6EAA}" srcOrd="0" destOrd="0" presId="urn:microsoft.com/office/officeart/2018/5/layout/CenteredIconLabelDescriptionList"/>
    <dgm:cxn modelId="{03B2CC6E-A325-F74C-9C05-3A6C33804B80}" type="presParOf" srcId="{1A0FF885-12EF-478A-B2FE-CB808EE91569}" destId="{50AC6D23-4203-4DBE-B5D7-3C236A957267}" srcOrd="1" destOrd="0" presId="urn:microsoft.com/office/officeart/2018/5/layout/CenteredIconLabelDescriptionList"/>
    <dgm:cxn modelId="{1A63DACC-A7FC-9040-8BF0-46996746F32C}" type="presParOf" srcId="{1A0FF885-12EF-478A-B2FE-CB808EE91569}" destId="{3909CE93-5070-4E9F-A64C-742288091C30}" srcOrd="2" destOrd="0" presId="urn:microsoft.com/office/officeart/2018/5/layout/CenteredIconLabelDescriptionList"/>
    <dgm:cxn modelId="{A57E479F-0398-6248-A452-7B406FCE1CE0}" type="presParOf" srcId="{1A0FF885-12EF-478A-B2FE-CB808EE91569}" destId="{16478812-F568-4FE5-BA44-3A5B6B4B4F0B}" srcOrd="3" destOrd="0" presId="urn:microsoft.com/office/officeart/2018/5/layout/CenteredIconLabelDescriptionList"/>
    <dgm:cxn modelId="{9652B61C-E1DC-3F44-B909-99F6D5EA1665}" type="presParOf" srcId="{1A0FF885-12EF-478A-B2FE-CB808EE91569}" destId="{7C9C4016-ED56-4CDF-AA63-0FBD87F76BD9}" srcOrd="4" destOrd="0" presId="urn:microsoft.com/office/officeart/2018/5/layout/CenteredIconLabelDescriptionList"/>
    <dgm:cxn modelId="{9EC92FA6-E848-C747-82C2-B88FE3418575}" type="presParOf" srcId="{00F0B145-757C-4557-A755-655A352296FC}" destId="{A5333506-C778-4216-9377-B8B58C74256F}" srcOrd="5" destOrd="0" presId="urn:microsoft.com/office/officeart/2018/5/layout/CenteredIconLabelDescriptionList"/>
    <dgm:cxn modelId="{E378DC4A-9D80-E842-82B7-BD0DE2C703BF}" type="presParOf" srcId="{00F0B145-757C-4557-A755-655A352296FC}" destId="{19CADDA1-4B00-4C11-ABF3-E61D1D257B92}" srcOrd="6" destOrd="0" presId="urn:microsoft.com/office/officeart/2018/5/layout/CenteredIconLabelDescriptionList"/>
    <dgm:cxn modelId="{E13F30E7-276C-AA4C-97E7-785F7F209753}" type="presParOf" srcId="{19CADDA1-4B00-4C11-ABF3-E61D1D257B92}" destId="{0E8EF13F-EE08-4B6C-96AC-ACD215FE3D29}" srcOrd="0" destOrd="0" presId="urn:microsoft.com/office/officeart/2018/5/layout/CenteredIconLabelDescriptionList"/>
    <dgm:cxn modelId="{80F4996A-201B-A641-9862-8540171A21BB}" type="presParOf" srcId="{19CADDA1-4B00-4C11-ABF3-E61D1D257B92}" destId="{48834C4D-AA61-4EEE-B50C-14E564994374}" srcOrd="1" destOrd="0" presId="urn:microsoft.com/office/officeart/2018/5/layout/CenteredIconLabelDescriptionList"/>
    <dgm:cxn modelId="{3F06EAED-B7C8-654F-B178-A579416515B3}" type="presParOf" srcId="{19CADDA1-4B00-4C11-ABF3-E61D1D257B92}" destId="{4536035F-3954-4788-95F2-F27A4FDFB46F}" srcOrd="2" destOrd="0" presId="urn:microsoft.com/office/officeart/2018/5/layout/CenteredIconLabelDescriptionList"/>
    <dgm:cxn modelId="{1B1A5ED8-8A21-3748-BDA1-8B2B99B16094}" type="presParOf" srcId="{19CADDA1-4B00-4C11-ABF3-E61D1D257B92}" destId="{7A891B64-4237-49BD-A620-206B23C8E84C}" srcOrd="3" destOrd="0" presId="urn:microsoft.com/office/officeart/2018/5/layout/CenteredIconLabelDescriptionList"/>
    <dgm:cxn modelId="{E56E82F9-20DB-234F-BC27-3CF6B0897EEA}" type="presParOf" srcId="{19CADDA1-4B00-4C11-ABF3-E61D1D257B92}" destId="{C786B500-AB50-4AD2-BEFE-78EBBA26381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291CD-909B-8349-BF42-E9C677BA3E1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88F475F-A046-654D-82D8-980DEAE193DD}">
      <dgm:prSet phldrT="[Text]" custT="1"/>
      <dgm:spPr>
        <a:solidFill>
          <a:schemeClr val="tx1"/>
        </a:solidFill>
      </dgm:spPr>
      <dgm:t>
        <a:bodyPr/>
        <a:lstStyle/>
        <a:p>
          <a:pPr algn="ctr"/>
          <a:r>
            <a:rPr lang="en-US" sz="3600" dirty="0" err="1">
              <a:solidFill>
                <a:schemeClr val="accent4"/>
              </a:solidFill>
              <a:latin typeface="Times" pitchFamily="2" charset="0"/>
            </a:rPr>
            <a:t>quan</a:t>
          </a:r>
          <a:endParaRPr lang="en-US" sz="3600" dirty="0">
            <a:solidFill>
              <a:schemeClr val="accent4"/>
            </a:solidFill>
            <a:latin typeface="Times" pitchFamily="2" charset="0"/>
          </a:endParaRPr>
        </a:p>
      </dgm:t>
    </dgm:pt>
    <dgm:pt modelId="{97BBE744-9FF8-0F47-A2DF-4F1378F5499F}" type="parTrans" cxnId="{F6E216D7-E46B-474E-A8EA-8463522FA612}">
      <dgm:prSet/>
      <dgm:spPr/>
      <dgm:t>
        <a:bodyPr/>
        <a:lstStyle/>
        <a:p>
          <a:endParaRPr lang="en-US"/>
        </a:p>
      </dgm:t>
    </dgm:pt>
    <dgm:pt modelId="{CAAFC2D5-3A1E-9042-9D89-CDDEBBF82FBC}" type="sibTrans" cxnId="{F6E216D7-E46B-474E-A8EA-8463522FA612}">
      <dgm:prSet/>
      <dgm:spPr>
        <a:solidFill>
          <a:schemeClr val="accent4"/>
        </a:solidFill>
      </dgm:spPr>
      <dgm:t>
        <a:bodyPr/>
        <a:lstStyle/>
        <a:p>
          <a:endParaRPr lang="en-US"/>
        </a:p>
      </dgm:t>
    </dgm:pt>
    <dgm:pt modelId="{25244C93-267B-E443-8292-F895A43B2C34}">
      <dgm:prSet phldrT="[Text]" custT="1"/>
      <dgm:spPr>
        <a:ln>
          <a:solidFill>
            <a:schemeClr val="tx2"/>
          </a:solidFill>
        </a:ln>
      </dgm:spPr>
      <dgm:t>
        <a:bodyPr/>
        <a:lstStyle/>
        <a:p>
          <a:pPr>
            <a:buFont typeface="+mj-lt"/>
            <a:buNone/>
          </a:pPr>
          <a:r>
            <a:rPr lang="en-US" sz="1600" dirty="0">
              <a:solidFill>
                <a:schemeClr val="accent4"/>
              </a:solidFill>
            </a:rPr>
            <a:t>1</a:t>
          </a:r>
          <a:r>
            <a:rPr lang="en-US" sz="1600" dirty="0">
              <a:solidFill>
                <a:schemeClr val="accent4"/>
              </a:solidFill>
              <a:latin typeface="Times" pitchFamily="2" charset="0"/>
            </a:rPr>
            <a:t>. </a:t>
          </a:r>
          <a:r>
            <a:rPr lang="en-US" sz="1800" dirty="0">
              <a:solidFill>
                <a:schemeClr val="accent4"/>
              </a:solidFill>
              <a:latin typeface="Times" pitchFamily="2" charset="0"/>
            </a:rPr>
            <a:t>How does a pre-professional soft skills curriculum associate with students’ development of empathy?</a:t>
          </a:r>
        </a:p>
      </dgm:t>
    </dgm:pt>
    <dgm:pt modelId="{DE23F882-C9C8-4F4E-81EC-3BA86C74C769}" type="parTrans" cxnId="{BD1B4815-1BA5-3F4E-B817-20EC0609D5A3}">
      <dgm:prSet/>
      <dgm:spPr/>
      <dgm:t>
        <a:bodyPr/>
        <a:lstStyle/>
        <a:p>
          <a:endParaRPr lang="en-US"/>
        </a:p>
      </dgm:t>
    </dgm:pt>
    <dgm:pt modelId="{FDA3FA08-CCDA-EB46-86E4-3B8036F16FF2}" type="sibTrans" cxnId="{BD1B4815-1BA5-3F4E-B817-20EC0609D5A3}">
      <dgm:prSet/>
      <dgm:spPr/>
      <dgm:t>
        <a:bodyPr/>
        <a:lstStyle/>
        <a:p>
          <a:endParaRPr lang="en-US"/>
        </a:p>
      </dgm:t>
    </dgm:pt>
    <dgm:pt modelId="{71BA1636-EDB8-5646-9F6B-FE17FC6C5B65}">
      <dgm:prSet phldrT="[Text]" custT="1"/>
      <dgm:spPr>
        <a:solidFill>
          <a:schemeClr val="tx1"/>
        </a:solidFill>
      </dgm:spPr>
      <dgm:t>
        <a:bodyPr/>
        <a:lstStyle/>
        <a:p>
          <a:pPr algn="ctr"/>
          <a:r>
            <a:rPr lang="en-US" sz="3600" dirty="0">
              <a:solidFill>
                <a:schemeClr val="accent4"/>
              </a:solidFill>
              <a:latin typeface="Times" pitchFamily="2" charset="0"/>
            </a:rPr>
            <a:t>QUAL</a:t>
          </a:r>
        </a:p>
      </dgm:t>
    </dgm:pt>
    <dgm:pt modelId="{F5861BCE-AD86-3449-B135-82CB1033874B}" type="parTrans" cxnId="{100AF5AD-E690-9448-8755-E81FF15F2B55}">
      <dgm:prSet/>
      <dgm:spPr/>
      <dgm:t>
        <a:bodyPr/>
        <a:lstStyle/>
        <a:p>
          <a:endParaRPr lang="en-US"/>
        </a:p>
      </dgm:t>
    </dgm:pt>
    <dgm:pt modelId="{20469069-E106-9B4C-94DD-AA1CB9A4ED38}" type="sibTrans" cxnId="{100AF5AD-E690-9448-8755-E81FF15F2B55}">
      <dgm:prSet/>
      <dgm:spPr>
        <a:solidFill>
          <a:schemeClr val="bg1"/>
        </a:solidFill>
      </dgm:spPr>
      <dgm:t>
        <a:bodyPr/>
        <a:lstStyle/>
        <a:p>
          <a:endParaRPr lang="en-US" dirty="0"/>
        </a:p>
      </dgm:t>
    </dgm:pt>
    <dgm:pt modelId="{C363E27C-3F40-7F4B-AE3B-B4BC148244A6}">
      <dgm:prSet phldrT="[Text]" custT="1"/>
      <dgm:spPr>
        <a:ln>
          <a:solidFill>
            <a:schemeClr val="tx2"/>
          </a:solidFill>
        </a:ln>
      </dgm:spPr>
      <dgm:t>
        <a:bodyPr/>
        <a:lstStyle/>
        <a:p>
          <a:pPr>
            <a:buFont typeface="+mj-lt"/>
            <a:buAutoNum type="arabicPeriod"/>
          </a:pPr>
          <a:r>
            <a:rPr lang="en-US" sz="1600" dirty="0">
              <a:solidFill>
                <a:schemeClr val="accent4"/>
              </a:solidFill>
              <a:latin typeface="Times" pitchFamily="2" charset="0"/>
            </a:rPr>
            <a:t>In what ways do athletic training students perceive they transferred soft skills into clinical practice?</a:t>
          </a:r>
        </a:p>
      </dgm:t>
    </dgm:pt>
    <dgm:pt modelId="{00CAC4B2-ECF6-6A4F-98E6-16F50158C2A5}" type="parTrans" cxnId="{9D4A09C6-6887-D84B-962F-1EE38EDCC55A}">
      <dgm:prSet/>
      <dgm:spPr/>
      <dgm:t>
        <a:bodyPr/>
        <a:lstStyle/>
        <a:p>
          <a:endParaRPr lang="en-US"/>
        </a:p>
      </dgm:t>
    </dgm:pt>
    <dgm:pt modelId="{2130FCDB-5B9F-B447-B6C6-BA30B651C36D}" type="sibTrans" cxnId="{9D4A09C6-6887-D84B-962F-1EE38EDCC55A}">
      <dgm:prSet/>
      <dgm:spPr/>
      <dgm:t>
        <a:bodyPr/>
        <a:lstStyle/>
        <a:p>
          <a:endParaRPr lang="en-US"/>
        </a:p>
      </dgm:t>
    </dgm:pt>
    <dgm:pt modelId="{B1FCE727-287F-D644-87DF-30739AECA871}">
      <dgm:prSet phldrT="[Text]" custT="1"/>
      <dgm:spPr>
        <a:solidFill>
          <a:schemeClr val="tx1"/>
        </a:solidFill>
      </dgm:spPr>
      <dgm:t>
        <a:bodyPr/>
        <a:lstStyle/>
        <a:p>
          <a:pPr algn="ctr"/>
          <a:r>
            <a:rPr lang="en-US" sz="3600" dirty="0">
              <a:solidFill>
                <a:schemeClr val="accent4"/>
              </a:solidFill>
              <a:latin typeface="Times" pitchFamily="2" charset="0"/>
            </a:rPr>
            <a:t>[qual]</a:t>
          </a:r>
        </a:p>
      </dgm:t>
    </dgm:pt>
    <dgm:pt modelId="{0916DE95-E27C-2E45-99AB-08C29C7AFACD}" type="parTrans" cxnId="{7FDA5EA3-5CA2-9141-8984-B5CF86CB7A47}">
      <dgm:prSet/>
      <dgm:spPr/>
      <dgm:t>
        <a:bodyPr/>
        <a:lstStyle/>
        <a:p>
          <a:endParaRPr lang="en-US"/>
        </a:p>
      </dgm:t>
    </dgm:pt>
    <dgm:pt modelId="{10515F5C-C372-7D46-A6BD-23A575BF6C88}" type="sibTrans" cxnId="{7FDA5EA3-5CA2-9141-8984-B5CF86CB7A47}">
      <dgm:prSet/>
      <dgm:spPr/>
      <dgm:t>
        <a:bodyPr/>
        <a:lstStyle/>
        <a:p>
          <a:endParaRPr lang="en-US"/>
        </a:p>
      </dgm:t>
    </dgm:pt>
    <dgm:pt modelId="{5C8B1BD5-852E-F54D-B87B-A38CE07FA62F}">
      <dgm:prSet phldrT="[Text]" custT="1"/>
      <dgm:spPr>
        <a:ln>
          <a:solidFill>
            <a:schemeClr val="tx2"/>
          </a:solidFill>
        </a:ln>
      </dgm:spPr>
      <dgm:t>
        <a:bodyPr/>
        <a:lstStyle/>
        <a:p>
          <a:pPr>
            <a:buFont typeface="+mj-lt"/>
            <a:buAutoNum type="arabicPeriod"/>
          </a:pPr>
          <a:r>
            <a:rPr lang="en-US" sz="1800" b="0" dirty="0">
              <a:solidFill>
                <a:schemeClr val="accent4"/>
              </a:solidFill>
              <a:latin typeface="Times" pitchFamily="2" charset="0"/>
            </a:rPr>
            <a:t>H</a:t>
          </a:r>
          <a:r>
            <a:rPr lang="en-US" sz="1800" dirty="0">
              <a:solidFill>
                <a:schemeClr val="accent4"/>
              </a:solidFill>
              <a:latin typeface="Times" pitchFamily="2" charset="0"/>
            </a:rPr>
            <a:t>ow do athletic training students describe their emotional response to utilizing soft skills during clinical practice? </a:t>
          </a:r>
        </a:p>
      </dgm:t>
    </dgm:pt>
    <dgm:pt modelId="{A26DA5E3-1FCA-A646-8BB1-536DE356693F}" type="parTrans" cxnId="{E927736D-AEA8-4642-B884-E98C7264D9DF}">
      <dgm:prSet/>
      <dgm:spPr/>
      <dgm:t>
        <a:bodyPr/>
        <a:lstStyle/>
        <a:p>
          <a:endParaRPr lang="en-US"/>
        </a:p>
      </dgm:t>
    </dgm:pt>
    <dgm:pt modelId="{B27FB58C-B3DD-364D-853B-9C0CBDD0DD59}" type="sibTrans" cxnId="{E927736D-AEA8-4642-B884-E98C7264D9DF}">
      <dgm:prSet/>
      <dgm:spPr/>
      <dgm:t>
        <a:bodyPr/>
        <a:lstStyle/>
        <a:p>
          <a:endParaRPr lang="en-US"/>
        </a:p>
      </dgm:t>
    </dgm:pt>
    <dgm:pt modelId="{4148A914-9BAE-384C-909D-7B406E3D32DC}">
      <dgm:prSet phldrT="[Text]" custT="1"/>
      <dgm:spPr>
        <a:ln>
          <a:solidFill>
            <a:schemeClr val="tx2"/>
          </a:solidFill>
        </a:ln>
      </dgm:spPr>
      <dgm:t>
        <a:bodyPr/>
        <a:lstStyle/>
        <a:p>
          <a:pPr>
            <a:buFont typeface="+mj-lt"/>
            <a:buAutoNum type="arabicPeriod"/>
          </a:pPr>
          <a:endParaRPr lang="en-US" sz="2000" dirty="0"/>
        </a:p>
      </dgm:t>
    </dgm:pt>
    <dgm:pt modelId="{9C2A97D4-3735-8B48-83D4-36961532B5D5}" type="parTrans" cxnId="{B24351A7-844A-BE40-B2A0-E8DFF61F695E}">
      <dgm:prSet/>
      <dgm:spPr/>
      <dgm:t>
        <a:bodyPr/>
        <a:lstStyle/>
        <a:p>
          <a:endParaRPr lang="en-US"/>
        </a:p>
      </dgm:t>
    </dgm:pt>
    <dgm:pt modelId="{0AA82D07-1FB1-FB42-8C8C-FE6C0E13E900}" type="sibTrans" cxnId="{B24351A7-844A-BE40-B2A0-E8DFF61F695E}">
      <dgm:prSet/>
      <dgm:spPr/>
      <dgm:t>
        <a:bodyPr/>
        <a:lstStyle/>
        <a:p>
          <a:endParaRPr lang="en-US"/>
        </a:p>
      </dgm:t>
    </dgm:pt>
    <dgm:pt modelId="{E2C8B1E8-46B3-F943-906C-E73825BB5B9D}">
      <dgm:prSet phldrT="[Text]" custT="1"/>
      <dgm:spPr>
        <a:ln>
          <a:solidFill>
            <a:schemeClr val="tx2"/>
          </a:solidFill>
        </a:ln>
      </dgm:spPr>
      <dgm:t>
        <a:bodyPr/>
        <a:lstStyle/>
        <a:p>
          <a:pPr>
            <a:buFont typeface="+mj-lt"/>
            <a:buNone/>
          </a:pPr>
          <a:r>
            <a:rPr lang="en-US" sz="1800" dirty="0">
              <a:solidFill>
                <a:schemeClr val="accent4"/>
              </a:solidFill>
              <a:latin typeface="Times" pitchFamily="2" charset="0"/>
            </a:rPr>
            <a:t>2. How does a pre-professional soft skills curriculum associate with students’ development of compassion?</a:t>
          </a:r>
        </a:p>
      </dgm:t>
    </dgm:pt>
    <dgm:pt modelId="{6D5209A4-D18B-6B43-8061-E9565C33EAF1}" type="parTrans" cxnId="{648CDD1B-A547-944E-978B-5E10831DDC09}">
      <dgm:prSet/>
      <dgm:spPr/>
      <dgm:t>
        <a:bodyPr/>
        <a:lstStyle/>
        <a:p>
          <a:endParaRPr lang="en-US"/>
        </a:p>
      </dgm:t>
    </dgm:pt>
    <dgm:pt modelId="{4B965AE8-4B68-B74A-AE3E-F0B36D7B07AC}" type="sibTrans" cxnId="{648CDD1B-A547-944E-978B-5E10831DDC09}">
      <dgm:prSet/>
      <dgm:spPr/>
      <dgm:t>
        <a:bodyPr/>
        <a:lstStyle/>
        <a:p>
          <a:endParaRPr lang="en-US"/>
        </a:p>
      </dgm:t>
    </dgm:pt>
    <dgm:pt modelId="{F7857FE3-DC8C-CF4C-B980-88DFCF387969}">
      <dgm:prSet phldrT="[Text]" custT="1"/>
      <dgm:spPr>
        <a:ln>
          <a:solidFill>
            <a:schemeClr val="tx2"/>
          </a:solidFill>
        </a:ln>
      </dgm:spPr>
      <dgm:t>
        <a:bodyPr/>
        <a:lstStyle/>
        <a:p>
          <a:pPr>
            <a:buFont typeface="+mj-lt"/>
            <a:buNone/>
          </a:pPr>
          <a:r>
            <a:rPr lang="en-US" sz="1800" dirty="0">
              <a:solidFill>
                <a:schemeClr val="accent4"/>
              </a:solidFill>
              <a:latin typeface="Times" pitchFamily="2" charset="0"/>
            </a:rPr>
            <a:t> </a:t>
          </a:r>
        </a:p>
      </dgm:t>
    </dgm:pt>
    <dgm:pt modelId="{E594D6D2-7CB1-7640-8A76-ED8DE90DE6E1}" type="parTrans" cxnId="{8B826F14-1F08-5249-B6D8-06F5B777C923}">
      <dgm:prSet/>
      <dgm:spPr/>
      <dgm:t>
        <a:bodyPr/>
        <a:lstStyle/>
        <a:p>
          <a:endParaRPr lang="en-US"/>
        </a:p>
      </dgm:t>
    </dgm:pt>
    <dgm:pt modelId="{A4E399DB-FB21-FE43-B5B2-122F5B703C96}" type="sibTrans" cxnId="{8B826F14-1F08-5249-B6D8-06F5B777C923}">
      <dgm:prSet/>
      <dgm:spPr/>
      <dgm:t>
        <a:bodyPr/>
        <a:lstStyle/>
        <a:p>
          <a:endParaRPr lang="en-US"/>
        </a:p>
      </dgm:t>
    </dgm:pt>
    <dgm:pt modelId="{40790947-9F60-0440-B4A8-9D29C45EBDEB}">
      <dgm:prSet phldrT="[Text]" custT="1"/>
      <dgm:spPr>
        <a:ln>
          <a:solidFill>
            <a:schemeClr val="tx2"/>
          </a:solidFill>
        </a:ln>
      </dgm:spPr>
      <dgm:t>
        <a:bodyPr/>
        <a:lstStyle/>
        <a:p>
          <a:pPr>
            <a:buFont typeface="+mj-lt"/>
            <a:buAutoNum type="arabicPeriod"/>
          </a:pPr>
          <a:r>
            <a:rPr lang="en-US" sz="1800" dirty="0">
              <a:solidFill>
                <a:schemeClr val="accent4"/>
              </a:solidFill>
              <a:latin typeface="Times" pitchFamily="2" charset="0"/>
            </a:rPr>
            <a:t> In what ways are the development of soft skills associated with athletic training students’ subjective well-being? </a:t>
          </a:r>
        </a:p>
      </dgm:t>
    </dgm:pt>
    <dgm:pt modelId="{28B3DA3C-28AF-144D-86CC-F2525308143B}" type="parTrans" cxnId="{EE2A1522-EA02-E94D-8D8F-03A90AD741B0}">
      <dgm:prSet/>
      <dgm:spPr/>
      <dgm:t>
        <a:bodyPr/>
        <a:lstStyle/>
        <a:p>
          <a:endParaRPr lang="en-US"/>
        </a:p>
      </dgm:t>
    </dgm:pt>
    <dgm:pt modelId="{67202747-3A11-8F4C-874A-3B5BA1B38D42}" type="sibTrans" cxnId="{EE2A1522-EA02-E94D-8D8F-03A90AD741B0}">
      <dgm:prSet/>
      <dgm:spPr/>
      <dgm:t>
        <a:bodyPr/>
        <a:lstStyle/>
        <a:p>
          <a:endParaRPr lang="en-US"/>
        </a:p>
      </dgm:t>
    </dgm:pt>
    <dgm:pt modelId="{A587B95D-C83F-0B47-A408-09E7081D3D66}">
      <dgm:prSet phldrT="[Text]" custT="1"/>
      <dgm:spPr>
        <a:ln>
          <a:solidFill>
            <a:schemeClr val="tx2"/>
          </a:solidFill>
        </a:ln>
      </dgm:spPr>
      <dgm:t>
        <a:bodyPr/>
        <a:lstStyle/>
        <a:p>
          <a:pPr>
            <a:buFont typeface="+mj-lt"/>
            <a:buAutoNum type="arabicPeriod"/>
          </a:pPr>
          <a:endParaRPr lang="en-US" sz="1800" dirty="0">
            <a:solidFill>
              <a:schemeClr val="accent4"/>
            </a:solidFill>
            <a:latin typeface="Times" pitchFamily="2" charset="0"/>
          </a:endParaRPr>
        </a:p>
      </dgm:t>
    </dgm:pt>
    <dgm:pt modelId="{718DD898-E2C9-AF43-AC36-A13367774840}" type="parTrans" cxnId="{C93AD243-9671-484A-ABB7-F5F8474EFEA4}">
      <dgm:prSet/>
      <dgm:spPr/>
      <dgm:t>
        <a:bodyPr/>
        <a:lstStyle/>
        <a:p>
          <a:endParaRPr lang="en-US"/>
        </a:p>
      </dgm:t>
    </dgm:pt>
    <dgm:pt modelId="{6F595192-0073-4547-8FD4-8EC4C24C4D1D}" type="sibTrans" cxnId="{C93AD243-9671-484A-ABB7-F5F8474EFEA4}">
      <dgm:prSet/>
      <dgm:spPr/>
      <dgm:t>
        <a:bodyPr/>
        <a:lstStyle/>
        <a:p>
          <a:endParaRPr lang="en-US"/>
        </a:p>
      </dgm:t>
    </dgm:pt>
    <dgm:pt modelId="{C4DD0612-0715-3F46-9E18-93DC8BA7ED81}">
      <dgm:prSet phldrT="[Text]" custT="1"/>
      <dgm:spPr>
        <a:ln>
          <a:solidFill>
            <a:schemeClr val="tx2"/>
          </a:solidFill>
        </a:ln>
      </dgm:spPr>
      <dgm:t>
        <a:bodyPr/>
        <a:lstStyle/>
        <a:p>
          <a:pPr>
            <a:buFont typeface="+mj-lt"/>
            <a:buAutoNum type="arabicPeriod"/>
          </a:pPr>
          <a:endParaRPr lang="en-US" sz="900" dirty="0">
            <a:solidFill>
              <a:schemeClr val="accent4"/>
            </a:solidFill>
          </a:endParaRPr>
        </a:p>
      </dgm:t>
    </dgm:pt>
    <dgm:pt modelId="{6C81F07E-5E22-004E-910C-FA583721C159}" type="parTrans" cxnId="{BA534487-D2F3-054B-AF6B-FD5001A75D44}">
      <dgm:prSet/>
      <dgm:spPr/>
      <dgm:t>
        <a:bodyPr/>
        <a:lstStyle/>
        <a:p>
          <a:endParaRPr lang="en-US"/>
        </a:p>
      </dgm:t>
    </dgm:pt>
    <dgm:pt modelId="{19BBF759-C75F-8C45-9DAE-E5AA503AA2A9}" type="sibTrans" cxnId="{BA534487-D2F3-054B-AF6B-FD5001A75D44}">
      <dgm:prSet/>
      <dgm:spPr/>
      <dgm:t>
        <a:bodyPr/>
        <a:lstStyle/>
        <a:p>
          <a:endParaRPr lang="en-US"/>
        </a:p>
      </dgm:t>
    </dgm:pt>
    <dgm:pt modelId="{9E541095-FAA1-4F49-B5C6-70CB01109806}">
      <dgm:prSet phldrT="[Text]" custT="1"/>
      <dgm:spPr>
        <a:ln>
          <a:solidFill>
            <a:schemeClr val="tx2"/>
          </a:solidFill>
        </a:ln>
      </dgm:spPr>
      <dgm:t>
        <a:bodyPr/>
        <a:lstStyle/>
        <a:p>
          <a:pPr>
            <a:buFont typeface="+mj-lt"/>
            <a:buAutoNum type="arabicPeriod"/>
          </a:pPr>
          <a:r>
            <a:rPr lang="en-US" sz="1600" dirty="0">
              <a:solidFill>
                <a:schemeClr val="accent4"/>
              </a:solidFill>
              <a:latin typeface="Times" pitchFamily="2" charset="0"/>
            </a:rPr>
            <a:t>In what ways are the development of soft skills associated with athletic training students’ subjective well-being? </a:t>
          </a:r>
        </a:p>
      </dgm:t>
    </dgm:pt>
    <dgm:pt modelId="{793D7D43-AE7A-D84F-8803-721F1A2E0300}" type="parTrans" cxnId="{970A2DC3-A7C6-E144-9B96-D60BA7886A8E}">
      <dgm:prSet/>
      <dgm:spPr/>
      <dgm:t>
        <a:bodyPr/>
        <a:lstStyle/>
        <a:p>
          <a:endParaRPr lang="en-US"/>
        </a:p>
      </dgm:t>
    </dgm:pt>
    <dgm:pt modelId="{C1FB0E18-F12D-EA4C-884F-EE8B62A8B874}" type="sibTrans" cxnId="{970A2DC3-A7C6-E144-9B96-D60BA7886A8E}">
      <dgm:prSet/>
      <dgm:spPr/>
      <dgm:t>
        <a:bodyPr/>
        <a:lstStyle/>
        <a:p>
          <a:endParaRPr lang="en-US"/>
        </a:p>
      </dgm:t>
    </dgm:pt>
    <dgm:pt modelId="{F205A333-6AA1-BC44-9EF0-AFE032E025DC}" type="pres">
      <dgm:prSet presAssocID="{01E291CD-909B-8349-BF42-E9C677BA3E14}" presName="linearFlow" presStyleCnt="0">
        <dgm:presLayoutVars>
          <dgm:dir/>
          <dgm:animLvl val="lvl"/>
          <dgm:resizeHandles val="exact"/>
        </dgm:presLayoutVars>
      </dgm:prSet>
      <dgm:spPr/>
    </dgm:pt>
    <dgm:pt modelId="{F8D9A8A1-6A12-CE43-B175-E6927BBC37DE}" type="pres">
      <dgm:prSet presAssocID="{888F475F-A046-654D-82D8-980DEAE193DD}" presName="composite" presStyleCnt="0"/>
      <dgm:spPr/>
    </dgm:pt>
    <dgm:pt modelId="{C4AE4C3B-800A-504E-A417-FBDDDC4BA040}" type="pres">
      <dgm:prSet presAssocID="{888F475F-A046-654D-82D8-980DEAE193DD}" presName="parTx" presStyleLbl="node1" presStyleIdx="0" presStyleCnt="3">
        <dgm:presLayoutVars>
          <dgm:chMax val="0"/>
          <dgm:chPref val="0"/>
          <dgm:bulletEnabled val="1"/>
        </dgm:presLayoutVars>
      </dgm:prSet>
      <dgm:spPr/>
    </dgm:pt>
    <dgm:pt modelId="{E4A5A6F6-AAE1-E040-9CB5-F4C5DBC28C1B}" type="pres">
      <dgm:prSet presAssocID="{888F475F-A046-654D-82D8-980DEAE193DD}" presName="parSh" presStyleLbl="node1" presStyleIdx="0" presStyleCnt="3" custScaleX="83651" custScaleY="79346" custLinFactNeighborX="-1147" custLinFactNeighborY="-11860"/>
      <dgm:spPr/>
    </dgm:pt>
    <dgm:pt modelId="{EEE1D7E7-3ACC-2544-BF42-B8BE77A71E5E}" type="pres">
      <dgm:prSet presAssocID="{888F475F-A046-654D-82D8-980DEAE193DD}" presName="desTx" presStyleLbl="fgAcc1" presStyleIdx="0" presStyleCnt="3" custScaleX="159557" custScaleY="71518">
        <dgm:presLayoutVars>
          <dgm:bulletEnabled val="1"/>
        </dgm:presLayoutVars>
      </dgm:prSet>
      <dgm:spPr/>
    </dgm:pt>
    <dgm:pt modelId="{83535B89-7E40-AA47-9E5A-490317131C2A}" type="pres">
      <dgm:prSet presAssocID="{CAAFC2D5-3A1E-9042-9D89-CDDEBBF82FBC}" presName="sibTrans" presStyleLbl="sibTrans2D1" presStyleIdx="0" presStyleCnt="2" custAng="21585550" custScaleX="95549" custScaleY="102734" custLinFactNeighborX="-8244" custLinFactNeighborY="27703"/>
      <dgm:spPr/>
    </dgm:pt>
    <dgm:pt modelId="{61F8F1FC-C68B-904A-AEBF-607AD286E3F4}" type="pres">
      <dgm:prSet presAssocID="{CAAFC2D5-3A1E-9042-9D89-CDDEBBF82FBC}" presName="connTx" presStyleLbl="sibTrans2D1" presStyleIdx="0" presStyleCnt="2"/>
      <dgm:spPr/>
    </dgm:pt>
    <dgm:pt modelId="{B00AB3E1-5854-EC44-8E44-0ECC79907A1F}" type="pres">
      <dgm:prSet presAssocID="{71BA1636-EDB8-5646-9F6B-FE17FC6C5B65}" presName="composite" presStyleCnt="0"/>
      <dgm:spPr/>
    </dgm:pt>
    <dgm:pt modelId="{3E307CC9-0447-9046-BA90-1BAC0A4EBCF2}" type="pres">
      <dgm:prSet presAssocID="{71BA1636-EDB8-5646-9F6B-FE17FC6C5B65}" presName="parTx" presStyleLbl="node1" presStyleIdx="0" presStyleCnt="3">
        <dgm:presLayoutVars>
          <dgm:chMax val="0"/>
          <dgm:chPref val="0"/>
          <dgm:bulletEnabled val="1"/>
        </dgm:presLayoutVars>
      </dgm:prSet>
      <dgm:spPr/>
    </dgm:pt>
    <dgm:pt modelId="{72824A1E-3274-0D46-94E6-744056494240}" type="pres">
      <dgm:prSet presAssocID="{71BA1636-EDB8-5646-9F6B-FE17FC6C5B65}" presName="parSh" presStyleLbl="node1" presStyleIdx="1" presStyleCnt="3" custScaleX="89718" custScaleY="110232" custLinFactNeighborX="611" custLinFactNeighborY="-38083"/>
      <dgm:spPr/>
    </dgm:pt>
    <dgm:pt modelId="{141E5A0E-9C63-3048-AFF3-19ACF10771A7}" type="pres">
      <dgm:prSet presAssocID="{71BA1636-EDB8-5646-9F6B-FE17FC6C5B65}" presName="desTx" presStyleLbl="fgAcc1" presStyleIdx="1" presStyleCnt="3" custScaleX="107170" custScaleY="67524" custLinFactNeighborX="-21346" custLinFactNeighborY="-2690">
        <dgm:presLayoutVars>
          <dgm:bulletEnabled val="1"/>
        </dgm:presLayoutVars>
      </dgm:prSet>
      <dgm:spPr/>
    </dgm:pt>
    <dgm:pt modelId="{FFEB008C-C393-7A41-BA53-FBEDD035146A}" type="pres">
      <dgm:prSet presAssocID="{20469069-E106-9B4C-94DD-AA1CB9A4ED38}" presName="sibTrans" presStyleLbl="sibTrans2D1" presStyleIdx="1" presStyleCnt="2" custFlipVert="0" custFlipHor="1" custScaleX="6254" custScaleY="8073" custLinFactY="200000" custLinFactNeighborX="9581" custLinFactNeighborY="207060"/>
      <dgm:spPr>
        <a:prstGeom prst="bracketPair">
          <a:avLst/>
        </a:prstGeom>
      </dgm:spPr>
    </dgm:pt>
    <dgm:pt modelId="{F5BB32BE-3EEC-E643-803B-7BE591FEF8EF}" type="pres">
      <dgm:prSet presAssocID="{20469069-E106-9B4C-94DD-AA1CB9A4ED38}" presName="connTx" presStyleLbl="sibTrans2D1" presStyleIdx="1" presStyleCnt="2"/>
      <dgm:spPr/>
    </dgm:pt>
    <dgm:pt modelId="{14E03565-D16E-2041-8C1D-52534274AF3E}" type="pres">
      <dgm:prSet presAssocID="{B1FCE727-287F-D644-87DF-30739AECA871}" presName="composite" presStyleCnt="0"/>
      <dgm:spPr/>
    </dgm:pt>
    <dgm:pt modelId="{865E6A62-1AD8-C04F-973B-2B1E3361D3AD}" type="pres">
      <dgm:prSet presAssocID="{B1FCE727-287F-D644-87DF-30739AECA871}" presName="parTx" presStyleLbl="node1" presStyleIdx="1" presStyleCnt="3">
        <dgm:presLayoutVars>
          <dgm:chMax val="0"/>
          <dgm:chPref val="0"/>
          <dgm:bulletEnabled val="1"/>
        </dgm:presLayoutVars>
      </dgm:prSet>
      <dgm:spPr/>
    </dgm:pt>
    <dgm:pt modelId="{A18CC579-8E4E-8444-A2B8-EFBE382234E0}" type="pres">
      <dgm:prSet presAssocID="{B1FCE727-287F-D644-87DF-30739AECA871}" presName="parSh" presStyleLbl="node1" presStyleIdx="2" presStyleCnt="3" custScaleX="83286" custScaleY="94668" custLinFactNeighborX="18047" custLinFactNeighborY="-28187"/>
      <dgm:spPr/>
    </dgm:pt>
    <dgm:pt modelId="{6D5EC15A-EA03-D74D-A9FA-5C1904312EDC}" type="pres">
      <dgm:prSet presAssocID="{B1FCE727-287F-D644-87DF-30739AECA871}" presName="desTx" presStyleLbl="fgAcc1" presStyleIdx="2" presStyleCnt="3" custScaleX="128338" custScaleY="72625" custLinFactNeighborX="-460" custLinFactNeighborY="-2262">
        <dgm:presLayoutVars>
          <dgm:bulletEnabled val="1"/>
        </dgm:presLayoutVars>
      </dgm:prSet>
      <dgm:spPr/>
    </dgm:pt>
  </dgm:ptLst>
  <dgm:cxnLst>
    <dgm:cxn modelId="{ACDE5502-8CD1-B047-87AF-0F763CEEE057}" type="presOf" srcId="{71BA1636-EDB8-5646-9F6B-FE17FC6C5B65}" destId="{3E307CC9-0447-9046-BA90-1BAC0A4EBCF2}" srcOrd="0" destOrd="0" presId="urn:microsoft.com/office/officeart/2005/8/layout/process3"/>
    <dgm:cxn modelId="{8B826F14-1F08-5249-B6D8-06F5B777C923}" srcId="{888F475F-A046-654D-82D8-980DEAE193DD}" destId="{F7857FE3-DC8C-CF4C-B980-88DFCF387969}" srcOrd="1" destOrd="0" parTransId="{E594D6D2-7CB1-7640-8A76-ED8DE90DE6E1}" sibTransId="{A4E399DB-FB21-FE43-B5B2-122F5B703C96}"/>
    <dgm:cxn modelId="{BD1B4815-1BA5-3F4E-B817-20EC0609D5A3}" srcId="{888F475F-A046-654D-82D8-980DEAE193DD}" destId="{25244C93-267B-E443-8292-F895A43B2C34}" srcOrd="0" destOrd="0" parTransId="{DE23F882-C9C8-4F4E-81EC-3BA86C74C769}" sibTransId="{FDA3FA08-CCDA-EB46-86E4-3B8036F16FF2}"/>
    <dgm:cxn modelId="{648CDD1B-A547-944E-978B-5E10831DDC09}" srcId="{888F475F-A046-654D-82D8-980DEAE193DD}" destId="{E2C8B1E8-46B3-F943-906C-E73825BB5B9D}" srcOrd="2" destOrd="0" parTransId="{6D5209A4-D18B-6B43-8061-E9565C33EAF1}" sibTransId="{4B965AE8-4B68-B74A-AE3E-F0B36D7B07AC}"/>
    <dgm:cxn modelId="{EE2A1522-EA02-E94D-8D8F-03A90AD741B0}" srcId="{B1FCE727-287F-D644-87DF-30739AECA871}" destId="{40790947-9F60-0440-B4A8-9D29C45EBDEB}" srcOrd="2" destOrd="0" parTransId="{28B3DA3C-28AF-144D-86CC-F2525308143B}" sibTransId="{67202747-3A11-8F4C-874A-3B5BA1B38D42}"/>
    <dgm:cxn modelId="{6089143B-8D77-1F42-B2CA-1B10146D491C}" type="presOf" srcId="{888F475F-A046-654D-82D8-980DEAE193DD}" destId="{E4A5A6F6-AAE1-E040-9CB5-F4C5DBC28C1B}" srcOrd="1" destOrd="0" presId="urn:microsoft.com/office/officeart/2005/8/layout/process3"/>
    <dgm:cxn modelId="{6DFBFD5C-C467-8544-98EA-5DDF8766F2B1}" type="presOf" srcId="{20469069-E106-9B4C-94DD-AA1CB9A4ED38}" destId="{F5BB32BE-3EEC-E643-803B-7BE591FEF8EF}" srcOrd="1" destOrd="0" presId="urn:microsoft.com/office/officeart/2005/8/layout/process3"/>
    <dgm:cxn modelId="{C93AD243-9671-484A-ABB7-F5F8474EFEA4}" srcId="{B1FCE727-287F-D644-87DF-30739AECA871}" destId="{A587B95D-C83F-0B47-A408-09E7081D3D66}" srcOrd="1" destOrd="0" parTransId="{718DD898-E2C9-AF43-AC36-A13367774840}" sibTransId="{6F595192-0073-4547-8FD4-8EC4C24C4D1D}"/>
    <dgm:cxn modelId="{01E20B4A-BF80-B641-AE78-846996170C29}" type="presOf" srcId="{F7857FE3-DC8C-CF4C-B980-88DFCF387969}" destId="{EEE1D7E7-3ACC-2544-BF42-B8BE77A71E5E}" srcOrd="0" destOrd="1" presId="urn:microsoft.com/office/officeart/2005/8/layout/process3"/>
    <dgm:cxn modelId="{97B6386B-F0FF-DA44-8987-86123B446CB1}" type="presOf" srcId="{5C8B1BD5-852E-F54D-B87B-A38CE07FA62F}" destId="{6D5EC15A-EA03-D74D-A9FA-5C1904312EDC}" srcOrd="0" destOrd="0" presId="urn:microsoft.com/office/officeart/2005/8/layout/process3"/>
    <dgm:cxn modelId="{E927736D-AEA8-4642-B884-E98C7264D9DF}" srcId="{B1FCE727-287F-D644-87DF-30739AECA871}" destId="{5C8B1BD5-852E-F54D-B87B-A38CE07FA62F}" srcOrd="0" destOrd="0" parTransId="{A26DA5E3-1FCA-A646-8BB1-536DE356693F}" sibTransId="{B27FB58C-B3DD-364D-853B-9C0CBDD0DD59}"/>
    <dgm:cxn modelId="{8C07EA4D-C8E7-344F-B3A7-AE6BB33B3D11}" type="presOf" srcId="{A587B95D-C83F-0B47-A408-09E7081D3D66}" destId="{6D5EC15A-EA03-D74D-A9FA-5C1904312EDC}" srcOrd="0" destOrd="1" presId="urn:microsoft.com/office/officeart/2005/8/layout/process3"/>
    <dgm:cxn modelId="{8C1C9C50-2A95-3E48-8981-270ED7343A8E}" type="presOf" srcId="{9E541095-FAA1-4F49-B5C6-70CB01109806}" destId="{141E5A0E-9C63-3048-AFF3-19ACF10771A7}" srcOrd="0" destOrd="1" presId="urn:microsoft.com/office/officeart/2005/8/layout/process3"/>
    <dgm:cxn modelId="{08CF2174-0FDB-754F-886C-427210F6BD56}" type="presOf" srcId="{C363E27C-3F40-7F4B-AE3B-B4BC148244A6}" destId="{141E5A0E-9C63-3048-AFF3-19ACF10771A7}" srcOrd="0" destOrd="0" presId="urn:microsoft.com/office/officeart/2005/8/layout/process3"/>
    <dgm:cxn modelId="{76A92F74-C0D5-934F-8D9C-E2CDFCC97F4E}" type="presOf" srcId="{4148A914-9BAE-384C-909D-7B406E3D32DC}" destId="{EEE1D7E7-3ACC-2544-BF42-B8BE77A71E5E}" srcOrd="0" destOrd="3" presId="urn:microsoft.com/office/officeart/2005/8/layout/process3"/>
    <dgm:cxn modelId="{BDAACC78-08B8-134C-B992-D51D27FC946B}" type="presOf" srcId="{01E291CD-909B-8349-BF42-E9C677BA3E14}" destId="{F205A333-6AA1-BC44-9EF0-AFE032E025DC}" srcOrd="0" destOrd="0" presId="urn:microsoft.com/office/officeart/2005/8/layout/process3"/>
    <dgm:cxn modelId="{3C7F767F-0AFA-3047-966D-ABD2BE2BC146}" type="presOf" srcId="{E2C8B1E8-46B3-F943-906C-E73825BB5B9D}" destId="{EEE1D7E7-3ACC-2544-BF42-B8BE77A71E5E}" srcOrd="0" destOrd="2" presId="urn:microsoft.com/office/officeart/2005/8/layout/process3"/>
    <dgm:cxn modelId="{827C9582-63CD-6E44-85B7-59C7B5389DE4}" type="presOf" srcId="{CAAFC2D5-3A1E-9042-9D89-CDDEBBF82FBC}" destId="{61F8F1FC-C68B-904A-AEBF-607AD286E3F4}" srcOrd="1" destOrd="0" presId="urn:microsoft.com/office/officeart/2005/8/layout/process3"/>
    <dgm:cxn modelId="{68019683-02D1-6146-B849-4D183B742165}" type="presOf" srcId="{25244C93-267B-E443-8292-F895A43B2C34}" destId="{EEE1D7E7-3ACC-2544-BF42-B8BE77A71E5E}" srcOrd="0" destOrd="0" presId="urn:microsoft.com/office/officeart/2005/8/layout/process3"/>
    <dgm:cxn modelId="{BA534487-D2F3-054B-AF6B-FD5001A75D44}" srcId="{71BA1636-EDB8-5646-9F6B-FE17FC6C5B65}" destId="{C4DD0612-0715-3F46-9E18-93DC8BA7ED81}" srcOrd="2" destOrd="0" parTransId="{6C81F07E-5E22-004E-910C-FA583721C159}" sibTransId="{19BBF759-C75F-8C45-9DAE-E5AA503AA2A9}"/>
    <dgm:cxn modelId="{7FDA5EA3-5CA2-9141-8984-B5CF86CB7A47}" srcId="{01E291CD-909B-8349-BF42-E9C677BA3E14}" destId="{B1FCE727-287F-D644-87DF-30739AECA871}" srcOrd="2" destOrd="0" parTransId="{0916DE95-E27C-2E45-99AB-08C29C7AFACD}" sibTransId="{10515F5C-C372-7D46-A6BD-23A575BF6C88}"/>
    <dgm:cxn modelId="{B24351A7-844A-BE40-B2A0-E8DFF61F695E}" srcId="{888F475F-A046-654D-82D8-980DEAE193DD}" destId="{4148A914-9BAE-384C-909D-7B406E3D32DC}" srcOrd="3" destOrd="0" parTransId="{9C2A97D4-3735-8B48-83D4-36961532B5D5}" sibTransId="{0AA82D07-1FB1-FB42-8C8C-FE6C0E13E900}"/>
    <dgm:cxn modelId="{D4FC9CAA-7D4A-7F41-B818-A70B189F9F84}" type="presOf" srcId="{C4DD0612-0715-3F46-9E18-93DC8BA7ED81}" destId="{141E5A0E-9C63-3048-AFF3-19ACF10771A7}" srcOrd="0" destOrd="2" presId="urn:microsoft.com/office/officeart/2005/8/layout/process3"/>
    <dgm:cxn modelId="{100AF5AD-E690-9448-8755-E81FF15F2B55}" srcId="{01E291CD-909B-8349-BF42-E9C677BA3E14}" destId="{71BA1636-EDB8-5646-9F6B-FE17FC6C5B65}" srcOrd="1" destOrd="0" parTransId="{F5861BCE-AD86-3449-B135-82CB1033874B}" sibTransId="{20469069-E106-9B4C-94DD-AA1CB9A4ED38}"/>
    <dgm:cxn modelId="{7722D6B5-E7FC-8941-AAFB-13BB26A83D20}" type="presOf" srcId="{40790947-9F60-0440-B4A8-9D29C45EBDEB}" destId="{6D5EC15A-EA03-D74D-A9FA-5C1904312EDC}" srcOrd="0" destOrd="2" presId="urn:microsoft.com/office/officeart/2005/8/layout/process3"/>
    <dgm:cxn modelId="{D1392BB8-B8AB-A744-A54E-EE53BDA01DC3}" type="presOf" srcId="{CAAFC2D5-3A1E-9042-9D89-CDDEBBF82FBC}" destId="{83535B89-7E40-AA47-9E5A-490317131C2A}" srcOrd="0" destOrd="0" presId="urn:microsoft.com/office/officeart/2005/8/layout/process3"/>
    <dgm:cxn modelId="{251A24B9-1285-BB46-9699-EFBA7C53FB79}" type="presOf" srcId="{20469069-E106-9B4C-94DD-AA1CB9A4ED38}" destId="{FFEB008C-C393-7A41-BA53-FBEDD035146A}" srcOrd="0" destOrd="0" presId="urn:microsoft.com/office/officeart/2005/8/layout/process3"/>
    <dgm:cxn modelId="{087EA9C0-7729-9547-8DC0-6EB9D9BA45FD}" type="presOf" srcId="{B1FCE727-287F-D644-87DF-30739AECA871}" destId="{A18CC579-8E4E-8444-A2B8-EFBE382234E0}" srcOrd="1" destOrd="0" presId="urn:microsoft.com/office/officeart/2005/8/layout/process3"/>
    <dgm:cxn modelId="{970A2DC3-A7C6-E144-9B96-D60BA7886A8E}" srcId="{71BA1636-EDB8-5646-9F6B-FE17FC6C5B65}" destId="{9E541095-FAA1-4F49-B5C6-70CB01109806}" srcOrd="1" destOrd="0" parTransId="{793D7D43-AE7A-D84F-8803-721F1A2E0300}" sibTransId="{C1FB0E18-F12D-EA4C-884F-EE8B62A8B874}"/>
    <dgm:cxn modelId="{9D4A09C6-6887-D84B-962F-1EE38EDCC55A}" srcId="{71BA1636-EDB8-5646-9F6B-FE17FC6C5B65}" destId="{C363E27C-3F40-7F4B-AE3B-B4BC148244A6}" srcOrd="0" destOrd="0" parTransId="{00CAC4B2-ECF6-6A4F-98E6-16F50158C2A5}" sibTransId="{2130FCDB-5B9F-B447-B6C6-BA30B651C36D}"/>
    <dgm:cxn modelId="{F6E216D7-E46B-474E-A8EA-8463522FA612}" srcId="{01E291CD-909B-8349-BF42-E9C677BA3E14}" destId="{888F475F-A046-654D-82D8-980DEAE193DD}" srcOrd="0" destOrd="0" parTransId="{97BBE744-9FF8-0F47-A2DF-4F1378F5499F}" sibTransId="{CAAFC2D5-3A1E-9042-9D89-CDDEBBF82FBC}"/>
    <dgm:cxn modelId="{C21DC6EF-03C3-E947-80B5-9814FE932C46}" type="presOf" srcId="{B1FCE727-287F-D644-87DF-30739AECA871}" destId="{865E6A62-1AD8-C04F-973B-2B1E3361D3AD}" srcOrd="0" destOrd="0" presId="urn:microsoft.com/office/officeart/2005/8/layout/process3"/>
    <dgm:cxn modelId="{10DEB1F0-DB39-A24A-8EEA-81F5BC5E8C7F}" type="presOf" srcId="{888F475F-A046-654D-82D8-980DEAE193DD}" destId="{C4AE4C3B-800A-504E-A417-FBDDDC4BA040}" srcOrd="0" destOrd="0" presId="urn:microsoft.com/office/officeart/2005/8/layout/process3"/>
    <dgm:cxn modelId="{4FAF24F4-4484-AB4E-878C-0519BE3985C6}" type="presOf" srcId="{71BA1636-EDB8-5646-9F6B-FE17FC6C5B65}" destId="{72824A1E-3274-0D46-94E6-744056494240}" srcOrd="1" destOrd="0" presId="urn:microsoft.com/office/officeart/2005/8/layout/process3"/>
    <dgm:cxn modelId="{FCE91428-59FB-DD41-83EF-2C46D1C744B9}" type="presParOf" srcId="{F205A333-6AA1-BC44-9EF0-AFE032E025DC}" destId="{F8D9A8A1-6A12-CE43-B175-E6927BBC37DE}" srcOrd="0" destOrd="0" presId="urn:microsoft.com/office/officeart/2005/8/layout/process3"/>
    <dgm:cxn modelId="{B6603CB4-6C52-3341-8A52-02E7D1B1A006}" type="presParOf" srcId="{F8D9A8A1-6A12-CE43-B175-E6927BBC37DE}" destId="{C4AE4C3B-800A-504E-A417-FBDDDC4BA040}" srcOrd="0" destOrd="0" presId="urn:microsoft.com/office/officeart/2005/8/layout/process3"/>
    <dgm:cxn modelId="{7880B7E0-0876-E64B-B007-8AFD4A0185CA}" type="presParOf" srcId="{F8D9A8A1-6A12-CE43-B175-E6927BBC37DE}" destId="{E4A5A6F6-AAE1-E040-9CB5-F4C5DBC28C1B}" srcOrd="1" destOrd="0" presId="urn:microsoft.com/office/officeart/2005/8/layout/process3"/>
    <dgm:cxn modelId="{ED3BF016-F30A-6C49-B686-DE4AEA3D7AE7}" type="presParOf" srcId="{F8D9A8A1-6A12-CE43-B175-E6927BBC37DE}" destId="{EEE1D7E7-3ACC-2544-BF42-B8BE77A71E5E}" srcOrd="2" destOrd="0" presId="urn:microsoft.com/office/officeart/2005/8/layout/process3"/>
    <dgm:cxn modelId="{8FDEF0E9-7C56-114D-83B2-F6C048ECE0ED}" type="presParOf" srcId="{F205A333-6AA1-BC44-9EF0-AFE032E025DC}" destId="{83535B89-7E40-AA47-9E5A-490317131C2A}" srcOrd="1" destOrd="0" presId="urn:microsoft.com/office/officeart/2005/8/layout/process3"/>
    <dgm:cxn modelId="{5C7C96CD-63A7-3B47-A1E9-EBD2A8CD1DEE}" type="presParOf" srcId="{83535B89-7E40-AA47-9E5A-490317131C2A}" destId="{61F8F1FC-C68B-904A-AEBF-607AD286E3F4}" srcOrd="0" destOrd="0" presId="urn:microsoft.com/office/officeart/2005/8/layout/process3"/>
    <dgm:cxn modelId="{E8525072-5D7B-A54C-90B5-BA75748F1ACD}" type="presParOf" srcId="{F205A333-6AA1-BC44-9EF0-AFE032E025DC}" destId="{B00AB3E1-5854-EC44-8E44-0ECC79907A1F}" srcOrd="2" destOrd="0" presId="urn:microsoft.com/office/officeart/2005/8/layout/process3"/>
    <dgm:cxn modelId="{2831F8CD-476D-1849-BF62-773C1118F516}" type="presParOf" srcId="{B00AB3E1-5854-EC44-8E44-0ECC79907A1F}" destId="{3E307CC9-0447-9046-BA90-1BAC0A4EBCF2}" srcOrd="0" destOrd="0" presId="urn:microsoft.com/office/officeart/2005/8/layout/process3"/>
    <dgm:cxn modelId="{E95F8946-6876-8646-A3B7-527F4A360611}" type="presParOf" srcId="{B00AB3E1-5854-EC44-8E44-0ECC79907A1F}" destId="{72824A1E-3274-0D46-94E6-744056494240}" srcOrd="1" destOrd="0" presId="urn:microsoft.com/office/officeart/2005/8/layout/process3"/>
    <dgm:cxn modelId="{458866BB-B313-3743-9370-488CBAE1D8CA}" type="presParOf" srcId="{B00AB3E1-5854-EC44-8E44-0ECC79907A1F}" destId="{141E5A0E-9C63-3048-AFF3-19ACF10771A7}" srcOrd="2" destOrd="0" presId="urn:microsoft.com/office/officeart/2005/8/layout/process3"/>
    <dgm:cxn modelId="{8D464B4F-2662-BA40-9F7A-D1CBDABFA3E4}" type="presParOf" srcId="{F205A333-6AA1-BC44-9EF0-AFE032E025DC}" destId="{FFEB008C-C393-7A41-BA53-FBEDD035146A}" srcOrd="3" destOrd="0" presId="urn:microsoft.com/office/officeart/2005/8/layout/process3"/>
    <dgm:cxn modelId="{791A7958-A9D2-5E4D-B005-743E740C7288}" type="presParOf" srcId="{FFEB008C-C393-7A41-BA53-FBEDD035146A}" destId="{F5BB32BE-3EEC-E643-803B-7BE591FEF8EF}" srcOrd="0" destOrd="0" presId="urn:microsoft.com/office/officeart/2005/8/layout/process3"/>
    <dgm:cxn modelId="{5CB69905-6DAB-1B48-BE7E-00257A39A075}" type="presParOf" srcId="{F205A333-6AA1-BC44-9EF0-AFE032E025DC}" destId="{14E03565-D16E-2041-8C1D-52534274AF3E}" srcOrd="4" destOrd="0" presId="urn:microsoft.com/office/officeart/2005/8/layout/process3"/>
    <dgm:cxn modelId="{42D3FD9B-76F0-BD42-8561-FB3FFFCB4C1F}" type="presParOf" srcId="{14E03565-D16E-2041-8C1D-52534274AF3E}" destId="{865E6A62-1AD8-C04F-973B-2B1E3361D3AD}" srcOrd="0" destOrd="0" presId="urn:microsoft.com/office/officeart/2005/8/layout/process3"/>
    <dgm:cxn modelId="{D785E87A-4CC8-1945-90C1-8BC90992E44A}" type="presParOf" srcId="{14E03565-D16E-2041-8C1D-52534274AF3E}" destId="{A18CC579-8E4E-8444-A2B8-EFBE382234E0}" srcOrd="1" destOrd="0" presId="urn:microsoft.com/office/officeart/2005/8/layout/process3"/>
    <dgm:cxn modelId="{5876AEED-D096-EE46-B4A9-7B13EC81ECB8}" type="presParOf" srcId="{14E03565-D16E-2041-8C1D-52534274AF3E}" destId="{6D5EC15A-EA03-D74D-A9FA-5C1904312ED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8BB9B-22F8-AE47-B031-477152210FDA}" type="doc">
      <dgm:prSet loTypeId="urn:microsoft.com/office/officeart/2005/8/layout/venn3" loCatId="icon" qsTypeId="urn:microsoft.com/office/officeart/2005/8/quickstyle/simple3" qsCatId="simple" csTypeId="urn:microsoft.com/office/officeart/2005/8/colors/colorful4" csCatId="colorful" phldr="1"/>
      <dgm:spPr/>
      <dgm:t>
        <a:bodyPr/>
        <a:lstStyle/>
        <a:p>
          <a:endParaRPr lang="en-US"/>
        </a:p>
      </dgm:t>
    </dgm:pt>
    <dgm:pt modelId="{820D5081-8CD8-8D4C-8250-4666397B20C1}">
      <dgm:prSet/>
      <dgm:spPr/>
      <dgm:t>
        <a:bodyPr/>
        <a:lstStyle/>
        <a:p>
          <a:r>
            <a:rPr lang="en-US" dirty="0">
              <a:solidFill>
                <a:schemeClr val="accent4"/>
              </a:solidFill>
              <a:latin typeface="Times" pitchFamily="2" charset="0"/>
            </a:rPr>
            <a:t>Class Activities:</a:t>
          </a:r>
        </a:p>
        <a:p>
          <a:r>
            <a:rPr lang="en-US" dirty="0">
              <a:solidFill>
                <a:schemeClr val="accent4"/>
              </a:solidFill>
              <a:latin typeface="Times" pitchFamily="2" charset="0"/>
            </a:rPr>
            <a:t>Practice Discussing Emotions </a:t>
          </a:r>
        </a:p>
        <a:p>
          <a:r>
            <a:rPr lang="en-US" dirty="0">
              <a:solidFill>
                <a:schemeClr val="accent4"/>
              </a:solidFill>
              <a:latin typeface="Times" pitchFamily="2" charset="0"/>
            </a:rPr>
            <a:t>Self-awareness</a:t>
          </a:r>
        </a:p>
      </dgm:t>
    </dgm:pt>
    <dgm:pt modelId="{17009E38-BC02-EF42-B233-E31600CECDBC}" type="parTrans" cxnId="{3D886F9C-7004-BF43-9D93-18184B6E49CD}">
      <dgm:prSet/>
      <dgm:spPr/>
      <dgm:t>
        <a:bodyPr/>
        <a:lstStyle/>
        <a:p>
          <a:endParaRPr lang="en-US"/>
        </a:p>
      </dgm:t>
    </dgm:pt>
    <dgm:pt modelId="{9E5F1E88-1B5C-7041-80A9-B64A97DF4FD7}" type="sibTrans" cxnId="{3D886F9C-7004-BF43-9D93-18184B6E49CD}">
      <dgm:prSet/>
      <dgm:spPr/>
      <dgm:t>
        <a:bodyPr/>
        <a:lstStyle/>
        <a:p>
          <a:endParaRPr lang="en-US"/>
        </a:p>
      </dgm:t>
    </dgm:pt>
    <dgm:pt modelId="{17FB6350-38B1-EB45-870E-AA0BF8B8E98C}">
      <dgm:prSet/>
      <dgm:spPr/>
      <dgm:t>
        <a:bodyPr/>
        <a:lstStyle/>
        <a:p>
          <a:r>
            <a:rPr lang="en-US" dirty="0">
              <a:solidFill>
                <a:schemeClr val="accent4"/>
              </a:solidFill>
              <a:latin typeface="Times" pitchFamily="2" charset="0"/>
            </a:rPr>
            <a:t>Patient- Centered Care  </a:t>
          </a:r>
        </a:p>
      </dgm:t>
    </dgm:pt>
    <dgm:pt modelId="{80EBABA3-D626-CB40-BE87-C24D149E4AD2}" type="parTrans" cxnId="{69238CBD-628C-C042-A814-88B4B00C3984}">
      <dgm:prSet/>
      <dgm:spPr/>
      <dgm:t>
        <a:bodyPr/>
        <a:lstStyle/>
        <a:p>
          <a:endParaRPr lang="en-US"/>
        </a:p>
      </dgm:t>
    </dgm:pt>
    <dgm:pt modelId="{03ABFF90-F769-3143-BE43-289C9726A9FF}" type="sibTrans" cxnId="{69238CBD-628C-C042-A814-88B4B00C3984}">
      <dgm:prSet/>
      <dgm:spPr/>
      <dgm:t>
        <a:bodyPr/>
        <a:lstStyle/>
        <a:p>
          <a:endParaRPr lang="en-US"/>
        </a:p>
      </dgm:t>
    </dgm:pt>
    <dgm:pt modelId="{AF6409D0-35AD-4545-BF75-EC545AE52CFF}">
      <dgm:prSet/>
      <dgm:spPr/>
      <dgm:t>
        <a:bodyPr/>
        <a:lstStyle/>
        <a:p>
          <a:r>
            <a:rPr lang="en-US" dirty="0">
              <a:solidFill>
                <a:schemeClr val="accent4"/>
              </a:solidFill>
              <a:latin typeface="Times" pitchFamily="2" charset="0"/>
              <a:cs typeface="Arial" panose="020B0604020202020204" pitchFamily="34" charset="0"/>
            </a:rPr>
            <a:t>Clinical Experience:</a:t>
          </a:r>
        </a:p>
        <a:p>
          <a:r>
            <a:rPr lang="en-US" dirty="0">
              <a:solidFill>
                <a:schemeClr val="accent4"/>
              </a:solidFill>
              <a:latin typeface="Times" pitchFamily="2" charset="0"/>
              <a:cs typeface="Arial" panose="020B0604020202020204" pitchFamily="34" charset="0"/>
            </a:rPr>
            <a:t>Mentorship</a:t>
          </a:r>
        </a:p>
      </dgm:t>
    </dgm:pt>
    <dgm:pt modelId="{136A150E-EA58-0946-ACB3-E9822AB8580D}" type="parTrans" cxnId="{6DF23628-FCA5-9840-A652-844F52C28100}">
      <dgm:prSet/>
      <dgm:spPr/>
      <dgm:t>
        <a:bodyPr/>
        <a:lstStyle/>
        <a:p>
          <a:endParaRPr lang="en-US"/>
        </a:p>
      </dgm:t>
    </dgm:pt>
    <dgm:pt modelId="{78224C40-4A64-F24C-8097-435012865C4C}" type="sibTrans" cxnId="{6DF23628-FCA5-9840-A652-844F52C28100}">
      <dgm:prSet/>
      <dgm:spPr/>
      <dgm:t>
        <a:bodyPr/>
        <a:lstStyle/>
        <a:p>
          <a:endParaRPr lang="en-US"/>
        </a:p>
      </dgm:t>
    </dgm:pt>
    <dgm:pt modelId="{84F020BB-15C3-B74C-A45A-F50FBDE91008}" type="pres">
      <dgm:prSet presAssocID="{2368BB9B-22F8-AE47-B031-477152210FDA}" presName="Name0" presStyleCnt="0">
        <dgm:presLayoutVars>
          <dgm:dir/>
          <dgm:resizeHandles val="exact"/>
        </dgm:presLayoutVars>
      </dgm:prSet>
      <dgm:spPr/>
    </dgm:pt>
    <dgm:pt modelId="{D3D64A38-6FAB-A046-815A-A8ACA3A9A06F}" type="pres">
      <dgm:prSet presAssocID="{820D5081-8CD8-8D4C-8250-4666397B20C1}" presName="Name5" presStyleLbl="vennNode1" presStyleIdx="0" presStyleCnt="3">
        <dgm:presLayoutVars>
          <dgm:bulletEnabled val="1"/>
        </dgm:presLayoutVars>
      </dgm:prSet>
      <dgm:spPr/>
    </dgm:pt>
    <dgm:pt modelId="{C9ACE5C5-46B0-774C-B699-600CD1174E38}" type="pres">
      <dgm:prSet presAssocID="{9E5F1E88-1B5C-7041-80A9-B64A97DF4FD7}" presName="space" presStyleCnt="0"/>
      <dgm:spPr/>
    </dgm:pt>
    <dgm:pt modelId="{A515D90D-9DDE-E743-AA30-D63CE5685BC3}" type="pres">
      <dgm:prSet presAssocID="{17FB6350-38B1-EB45-870E-AA0BF8B8E98C}" presName="Name5" presStyleLbl="vennNode1" presStyleIdx="1" presStyleCnt="3">
        <dgm:presLayoutVars>
          <dgm:bulletEnabled val="1"/>
        </dgm:presLayoutVars>
      </dgm:prSet>
      <dgm:spPr/>
    </dgm:pt>
    <dgm:pt modelId="{88EF32B4-4FE4-2049-B580-6E9C368B328C}" type="pres">
      <dgm:prSet presAssocID="{03ABFF90-F769-3143-BE43-289C9726A9FF}" presName="space" presStyleCnt="0"/>
      <dgm:spPr/>
    </dgm:pt>
    <dgm:pt modelId="{D029EA35-565D-7145-937A-DE891F089ADC}" type="pres">
      <dgm:prSet presAssocID="{AF6409D0-35AD-4545-BF75-EC545AE52CFF}" presName="Name5" presStyleLbl="vennNode1" presStyleIdx="2" presStyleCnt="3">
        <dgm:presLayoutVars>
          <dgm:bulletEnabled val="1"/>
        </dgm:presLayoutVars>
      </dgm:prSet>
      <dgm:spPr/>
    </dgm:pt>
  </dgm:ptLst>
  <dgm:cxnLst>
    <dgm:cxn modelId="{727F4109-730C-1045-BCFB-78908F0296F9}" type="presOf" srcId="{820D5081-8CD8-8D4C-8250-4666397B20C1}" destId="{D3D64A38-6FAB-A046-815A-A8ACA3A9A06F}" srcOrd="0" destOrd="0" presId="urn:microsoft.com/office/officeart/2005/8/layout/venn3"/>
    <dgm:cxn modelId="{6DF23628-FCA5-9840-A652-844F52C28100}" srcId="{2368BB9B-22F8-AE47-B031-477152210FDA}" destId="{AF6409D0-35AD-4545-BF75-EC545AE52CFF}" srcOrd="2" destOrd="0" parTransId="{136A150E-EA58-0946-ACB3-E9822AB8580D}" sibTransId="{78224C40-4A64-F24C-8097-435012865C4C}"/>
    <dgm:cxn modelId="{B671756D-62BB-C041-9E8B-5F396685ED13}" type="presOf" srcId="{17FB6350-38B1-EB45-870E-AA0BF8B8E98C}" destId="{A515D90D-9DDE-E743-AA30-D63CE5685BC3}" srcOrd="0" destOrd="0" presId="urn:microsoft.com/office/officeart/2005/8/layout/venn3"/>
    <dgm:cxn modelId="{A31B918E-53CD-444E-8013-A1E586308AB2}" type="presOf" srcId="{2368BB9B-22F8-AE47-B031-477152210FDA}" destId="{84F020BB-15C3-B74C-A45A-F50FBDE91008}" srcOrd="0" destOrd="0" presId="urn:microsoft.com/office/officeart/2005/8/layout/venn3"/>
    <dgm:cxn modelId="{3D886F9C-7004-BF43-9D93-18184B6E49CD}" srcId="{2368BB9B-22F8-AE47-B031-477152210FDA}" destId="{820D5081-8CD8-8D4C-8250-4666397B20C1}" srcOrd="0" destOrd="0" parTransId="{17009E38-BC02-EF42-B233-E31600CECDBC}" sibTransId="{9E5F1E88-1B5C-7041-80A9-B64A97DF4FD7}"/>
    <dgm:cxn modelId="{69238CBD-628C-C042-A814-88B4B00C3984}" srcId="{2368BB9B-22F8-AE47-B031-477152210FDA}" destId="{17FB6350-38B1-EB45-870E-AA0BF8B8E98C}" srcOrd="1" destOrd="0" parTransId="{80EBABA3-D626-CB40-BE87-C24D149E4AD2}" sibTransId="{03ABFF90-F769-3143-BE43-289C9726A9FF}"/>
    <dgm:cxn modelId="{DF5690E2-E845-BD41-BD13-DABD066EBDD2}" type="presOf" srcId="{AF6409D0-35AD-4545-BF75-EC545AE52CFF}" destId="{D029EA35-565D-7145-937A-DE891F089ADC}" srcOrd="0" destOrd="0" presId="urn:microsoft.com/office/officeart/2005/8/layout/venn3"/>
    <dgm:cxn modelId="{28BA4918-2308-6F46-909C-2E7DE91600C9}" type="presParOf" srcId="{84F020BB-15C3-B74C-A45A-F50FBDE91008}" destId="{D3D64A38-6FAB-A046-815A-A8ACA3A9A06F}" srcOrd="0" destOrd="0" presId="urn:microsoft.com/office/officeart/2005/8/layout/venn3"/>
    <dgm:cxn modelId="{CD6B9C7E-1505-144A-8FCC-31D2B9896ED1}" type="presParOf" srcId="{84F020BB-15C3-B74C-A45A-F50FBDE91008}" destId="{C9ACE5C5-46B0-774C-B699-600CD1174E38}" srcOrd="1" destOrd="0" presId="urn:microsoft.com/office/officeart/2005/8/layout/venn3"/>
    <dgm:cxn modelId="{FEB64CF2-7C45-4546-AA3F-42B49F17BA68}" type="presParOf" srcId="{84F020BB-15C3-B74C-A45A-F50FBDE91008}" destId="{A515D90D-9DDE-E743-AA30-D63CE5685BC3}" srcOrd="2" destOrd="0" presId="urn:microsoft.com/office/officeart/2005/8/layout/venn3"/>
    <dgm:cxn modelId="{67243763-C65E-654A-A358-AA57760E60DF}" type="presParOf" srcId="{84F020BB-15C3-B74C-A45A-F50FBDE91008}" destId="{88EF32B4-4FE4-2049-B580-6E9C368B328C}" srcOrd="3" destOrd="0" presId="urn:microsoft.com/office/officeart/2005/8/layout/venn3"/>
    <dgm:cxn modelId="{595ABAA3-D6A3-3740-A526-3269D5B75E03}" type="presParOf" srcId="{84F020BB-15C3-B74C-A45A-F50FBDE91008}" destId="{D029EA35-565D-7145-937A-DE891F089ADC}"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E7A46-C67D-9944-943A-D4CE2823538A}" type="doc">
      <dgm:prSet loTypeId="urn:microsoft.com/office/officeart/2005/8/layout/hList1" loCatId="list" qsTypeId="urn:microsoft.com/office/officeart/2005/8/quickstyle/simple2" qsCatId="simple" csTypeId="urn:microsoft.com/office/officeart/2005/8/colors/accent4_1" csCatId="accent4" phldr="1"/>
      <dgm:spPr/>
      <dgm:t>
        <a:bodyPr/>
        <a:lstStyle/>
        <a:p>
          <a:endParaRPr lang="en-US"/>
        </a:p>
      </dgm:t>
    </dgm:pt>
    <dgm:pt modelId="{EE4139EA-BB1F-3F40-BB43-02507368677B}">
      <dgm:prSet/>
      <dgm:spPr/>
      <dgm:t>
        <a:bodyPr/>
        <a:lstStyle/>
        <a:p>
          <a:r>
            <a:rPr lang="en-US" dirty="0">
              <a:solidFill>
                <a:schemeClr val="accent4"/>
              </a:solidFill>
              <a:latin typeface="Times" pitchFamily="2" charset="0"/>
            </a:rPr>
            <a:t>Challenges</a:t>
          </a:r>
          <a:r>
            <a:rPr lang="en-US" dirty="0"/>
            <a:t> </a:t>
          </a:r>
        </a:p>
      </dgm:t>
    </dgm:pt>
    <dgm:pt modelId="{0DC84FBE-12EC-0F49-9A74-805E92C53A38}" type="parTrans" cxnId="{957BFB0D-C5F5-4046-91CE-21E78BDA3707}">
      <dgm:prSet/>
      <dgm:spPr/>
      <dgm:t>
        <a:bodyPr/>
        <a:lstStyle/>
        <a:p>
          <a:endParaRPr lang="en-US"/>
        </a:p>
      </dgm:t>
    </dgm:pt>
    <dgm:pt modelId="{9D5C68BE-07FD-7847-AC0D-93632C93AEE1}" type="sibTrans" cxnId="{957BFB0D-C5F5-4046-91CE-21E78BDA3707}">
      <dgm:prSet/>
      <dgm:spPr/>
      <dgm:t>
        <a:bodyPr/>
        <a:lstStyle/>
        <a:p>
          <a:endParaRPr lang="en-US"/>
        </a:p>
      </dgm:t>
    </dgm:pt>
    <dgm:pt modelId="{1E5C15F4-1290-274E-8137-5FF097A70D6C}">
      <dgm:prSet/>
      <dgm:spPr/>
      <dgm:t>
        <a:bodyPr/>
        <a:lstStyle/>
        <a:p>
          <a:r>
            <a:rPr lang="en-US" dirty="0">
              <a:solidFill>
                <a:schemeClr val="accent4"/>
              </a:solidFill>
              <a:latin typeface="Times" pitchFamily="2" charset="0"/>
            </a:rPr>
            <a:t>Face masks made communication challenging </a:t>
          </a:r>
        </a:p>
      </dgm:t>
    </dgm:pt>
    <dgm:pt modelId="{29963E7E-70A7-A84A-9FE6-17A2E82B5D9A}" type="parTrans" cxnId="{EF2A8DE7-6B75-1642-85BD-C8E9B43CA85C}">
      <dgm:prSet/>
      <dgm:spPr/>
      <dgm:t>
        <a:bodyPr/>
        <a:lstStyle/>
        <a:p>
          <a:endParaRPr lang="en-US"/>
        </a:p>
      </dgm:t>
    </dgm:pt>
    <dgm:pt modelId="{81A207E7-2A42-FB43-80FF-E1DC842479DF}" type="sibTrans" cxnId="{EF2A8DE7-6B75-1642-85BD-C8E9B43CA85C}">
      <dgm:prSet/>
      <dgm:spPr/>
      <dgm:t>
        <a:bodyPr/>
        <a:lstStyle/>
        <a:p>
          <a:endParaRPr lang="en-US"/>
        </a:p>
      </dgm:t>
    </dgm:pt>
    <dgm:pt modelId="{1F3BB572-AFB4-BD45-AA0D-CE21DC45BE40}">
      <dgm:prSet/>
      <dgm:spPr/>
      <dgm:t>
        <a:bodyPr/>
        <a:lstStyle/>
        <a:p>
          <a:r>
            <a:rPr lang="en-US" dirty="0">
              <a:solidFill>
                <a:schemeClr val="accent4"/>
              </a:solidFill>
              <a:latin typeface="Times" pitchFamily="2" charset="0"/>
            </a:rPr>
            <a:t>Policy Changes </a:t>
          </a:r>
        </a:p>
      </dgm:t>
    </dgm:pt>
    <dgm:pt modelId="{4C446392-9FCA-0546-8C86-E3C3E67BEE8C}" type="parTrans" cxnId="{C2943B0B-FA2C-B344-86A5-467F7AA35B49}">
      <dgm:prSet/>
      <dgm:spPr/>
      <dgm:t>
        <a:bodyPr/>
        <a:lstStyle/>
        <a:p>
          <a:endParaRPr lang="en-US"/>
        </a:p>
      </dgm:t>
    </dgm:pt>
    <dgm:pt modelId="{5BF9E207-A668-8646-B417-0074555BBC9C}" type="sibTrans" cxnId="{C2943B0B-FA2C-B344-86A5-467F7AA35B49}">
      <dgm:prSet/>
      <dgm:spPr/>
      <dgm:t>
        <a:bodyPr/>
        <a:lstStyle/>
        <a:p>
          <a:endParaRPr lang="en-US"/>
        </a:p>
      </dgm:t>
    </dgm:pt>
    <dgm:pt modelId="{28FC70C3-E5B2-CE4A-9EAC-4BFCF27E5C20}">
      <dgm:prSet/>
      <dgm:spPr/>
      <dgm:t>
        <a:bodyPr/>
        <a:lstStyle/>
        <a:p>
          <a:r>
            <a:rPr lang="en-US" dirty="0">
              <a:solidFill>
                <a:schemeClr val="accent4"/>
              </a:solidFill>
              <a:latin typeface="Times" pitchFamily="2" charset="0"/>
            </a:rPr>
            <a:t>Schedules Appointments</a:t>
          </a:r>
        </a:p>
      </dgm:t>
    </dgm:pt>
    <dgm:pt modelId="{C3664A39-9491-7747-972C-3CD43A9358D0}" type="parTrans" cxnId="{6408C260-4903-B74F-9AB6-75C1DFB530DC}">
      <dgm:prSet/>
      <dgm:spPr/>
      <dgm:t>
        <a:bodyPr/>
        <a:lstStyle/>
        <a:p>
          <a:endParaRPr lang="en-US"/>
        </a:p>
      </dgm:t>
    </dgm:pt>
    <dgm:pt modelId="{8B16B962-5F74-3144-8651-A1FF6CDAAF24}" type="sibTrans" cxnId="{6408C260-4903-B74F-9AB6-75C1DFB530DC}">
      <dgm:prSet/>
      <dgm:spPr/>
      <dgm:t>
        <a:bodyPr/>
        <a:lstStyle/>
        <a:p>
          <a:endParaRPr lang="en-US"/>
        </a:p>
      </dgm:t>
    </dgm:pt>
    <dgm:pt modelId="{3991F317-1F15-B049-BACF-1215891DC284}">
      <dgm:prSet/>
      <dgm:spPr/>
      <dgm:t>
        <a:bodyPr/>
        <a:lstStyle/>
        <a:p>
          <a:r>
            <a:rPr lang="en-US" dirty="0">
              <a:solidFill>
                <a:schemeClr val="accent4"/>
              </a:solidFill>
              <a:latin typeface="Times" pitchFamily="2" charset="0"/>
            </a:rPr>
            <a:t>Altruism</a:t>
          </a:r>
          <a:r>
            <a:rPr lang="en-US" dirty="0"/>
            <a:t> </a:t>
          </a:r>
        </a:p>
      </dgm:t>
    </dgm:pt>
    <dgm:pt modelId="{1ED18E75-7573-5C43-8B47-8B3F47C83203}" type="parTrans" cxnId="{52888CC8-649C-FE49-A705-8109520E62F7}">
      <dgm:prSet/>
      <dgm:spPr/>
      <dgm:t>
        <a:bodyPr/>
        <a:lstStyle/>
        <a:p>
          <a:endParaRPr lang="en-US"/>
        </a:p>
      </dgm:t>
    </dgm:pt>
    <dgm:pt modelId="{8666FF52-5DB8-694D-9712-9D688A523A8D}" type="sibTrans" cxnId="{52888CC8-649C-FE49-A705-8109520E62F7}">
      <dgm:prSet/>
      <dgm:spPr/>
      <dgm:t>
        <a:bodyPr/>
        <a:lstStyle/>
        <a:p>
          <a:endParaRPr lang="en-US"/>
        </a:p>
      </dgm:t>
    </dgm:pt>
    <dgm:pt modelId="{B6695B2C-4FBB-7F40-9172-2AFD1D5B4125}">
      <dgm:prSet/>
      <dgm:spPr/>
      <dgm:t>
        <a:bodyPr/>
        <a:lstStyle/>
        <a:p>
          <a:r>
            <a:rPr lang="en-US" dirty="0">
              <a:solidFill>
                <a:schemeClr val="accent4"/>
              </a:solidFill>
              <a:latin typeface="Times" pitchFamily="2" charset="0"/>
            </a:rPr>
            <a:t>more understanding when interacting with their patients in order to provide patient-centered care (Participant 1) </a:t>
          </a:r>
        </a:p>
      </dgm:t>
    </dgm:pt>
    <dgm:pt modelId="{DD5EDB46-EF04-F048-BB1C-A31311502A2E}" type="parTrans" cxnId="{B8C4D2BC-A96F-DD47-B1F4-78D191D847E2}">
      <dgm:prSet/>
      <dgm:spPr/>
      <dgm:t>
        <a:bodyPr/>
        <a:lstStyle/>
        <a:p>
          <a:endParaRPr lang="en-US"/>
        </a:p>
      </dgm:t>
    </dgm:pt>
    <dgm:pt modelId="{67F882FE-2976-5947-8FE9-739E8C9B9FD4}" type="sibTrans" cxnId="{B8C4D2BC-A96F-DD47-B1F4-78D191D847E2}">
      <dgm:prSet/>
      <dgm:spPr/>
      <dgm:t>
        <a:bodyPr/>
        <a:lstStyle/>
        <a:p>
          <a:endParaRPr lang="en-US"/>
        </a:p>
      </dgm:t>
    </dgm:pt>
    <dgm:pt modelId="{F2BBD490-71FF-2740-823A-87EBB86E7915}">
      <dgm:prSet/>
      <dgm:spPr/>
      <dgm:t>
        <a:bodyPr/>
        <a:lstStyle/>
        <a:p>
          <a:r>
            <a:rPr lang="en-US" dirty="0">
              <a:solidFill>
                <a:schemeClr val="accent4"/>
              </a:solidFill>
              <a:latin typeface="Times" pitchFamily="2" charset="0"/>
            </a:rPr>
            <a:t>Needed to rely on body language and non-verbal communication </a:t>
          </a:r>
        </a:p>
      </dgm:t>
    </dgm:pt>
    <dgm:pt modelId="{8110B1E0-8F46-1444-9645-3380A6C5F998}" type="parTrans" cxnId="{C8662B0B-4CDB-1443-B960-98F668A5E7AD}">
      <dgm:prSet/>
      <dgm:spPr/>
    </dgm:pt>
    <dgm:pt modelId="{31860C28-CD71-1448-8C49-39F54DAFD70D}" type="sibTrans" cxnId="{C8662B0B-4CDB-1443-B960-98F668A5E7AD}">
      <dgm:prSet/>
      <dgm:spPr/>
    </dgm:pt>
    <dgm:pt modelId="{12493297-E66A-BD41-AD7A-E170EB866316}">
      <dgm:prSet/>
      <dgm:spPr/>
      <dgm:t>
        <a:bodyPr/>
        <a:lstStyle/>
        <a:p>
          <a:endParaRPr lang="en-US" dirty="0">
            <a:solidFill>
              <a:schemeClr val="accent4"/>
            </a:solidFill>
            <a:latin typeface="Times" pitchFamily="2" charset="0"/>
          </a:endParaRPr>
        </a:p>
      </dgm:t>
    </dgm:pt>
    <dgm:pt modelId="{30FA2A41-5EF9-2A48-BF6A-E472DE62A393}" type="parTrans" cxnId="{B1C4EB06-E1FB-C449-B33C-CA10615055BB}">
      <dgm:prSet/>
      <dgm:spPr/>
    </dgm:pt>
    <dgm:pt modelId="{F45253B4-163C-5A4C-A473-A86194A4500C}" type="sibTrans" cxnId="{B1C4EB06-E1FB-C449-B33C-CA10615055BB}">
      <dgm:prSet/>
      <dgm:spPr/>
    </dgm:pt>
    <dgm:pt modelId="{BEA4878D-3185-8B4A-9F7D-1E03D4C30FD2}">
      <dgm:prSet/>
      <dgm:spPr/>
      <dgm:t>
        <a:bodyPr/>
        <a:lstStyle/>
        <a:p>
          <a:r>
            <a:rPr lang="en-US" dirty="0">
              <a:solidFill>
                <a:schemeClr val="accent4"/>
              </a:solidFill>
              <a:latin typeface="Times" pitchFamily="2" charset="0"/>
            </a:rPr>
            <a:t>“Due to the pandemic, I feel as though we are able to give better patient-centered care than before (from what I can imagine). Many of these are one-on-one sessions and there is more time to get to know the athlete as an individual and how these injuries are affecting their lives” (Participant 5).</a:t>
          </a:r>
        </a:p>
      </dgm:t>
    </dgm:pt>
    <dgm:pt modelId="{59227D7F-B295-4A4E-AF44-A3188335410F}" type="parTrans" cxnId="{06F59F9A-720A-2940-B9BA-A80E91C0E926}">
      <dgm:prSet/>
      <dgm:spPr/>
    </dgm:pt>
    <dgm:pt modelId="{1010AD99-9E39-AF4E-9F48-26B0A774A5C5}" type="sibTrans" cxnId="{06F59F9A-720A-2940-B9BA-A80E91C0E926}">
      <dgm:prSet/>
      <dgm:spPr/>
    </dgm:pt>
    <dgm:pt modelId="{71D711E2-2D53-9941-8EA8-1BE6215C8C71}">
      <dgm:prSet/>
      <dgm:spPr/>
      <dgm:t>
        <a:bodyPr/>
        <a:lstStyle/>
        <a:p>
          <a:endParaRPr lang="en-US" dirty="0">
            <a:solidFill>
              <a:schemeClr val="accent4"/>
            </a:solidFill>
            <a:latin typeface="Times" pitchFamily="2" charset="0"/>
          </a:endParaRPr>
        </a:p>
      </dgm:t>
    </dgm:pt>
    <dgm:pt modelId="{52E70D15-3295-004B-A7FF-B4CA83BE4706}" type="parTrans" cxnId="{9BE7972E-EF60-6F4F-960A-EE5420711C61}">
      <dgm:prSet/>
      <dgm:spPr/>
    </dgm:pt>
    <dgm:pt modelId="{B026B07D-23B8-DA49-9B03-903DE41A680F}" type="sibTrans" cxnId="{9BE7972E-EF60-6F4F-960A-EE5420711C61}">
      <dgm:prSet/>
      <dgm:spPr/>
    </dgm:pt>
    <dgm:pt modelId="{2DEDB095-8AA9-4A47-A05A-39E635DD9052}">
      <dgm:prSet/>
      <dgm:spPr/>
      <dgm:t>
        <a:bodyPr/>
        <a:lstStyle/>
        <a:p>
          <a:r>
            <a:rPr lang="en-US" dirty="0">
              <a:solidFill>
                <a:schemeClr val="accent4"/>
              </a:solidFill>
              <a:latin typeface="Times" pitchFamily="2" charset="0"/>
            </a:rPr>
            <a:t>“We are all in this together and everyone’s situation is different, so it’s even more important to be considerate and kind in your care for others” (Participant 19).</a:t>
          </a:r>
        </a:p>
      </dgm:t>
    </dgm:pt>
    <dgm:pt modelId="{72F2556C-92F9-934D-BAC2-8718491E1E39}" type="parTrans" cxnId="{1D61281B-32DD-B34D-98BD-F532C57E247F}">
      <dgm:prSet/>
      <dgm:spPr/>
    </dgm:pt>
    <dgm:pt modelId="{2096417B-FA44-6A41-9DDD-F9CE993A6B83}" type="sibTrans" cxnId="{1D61281B-32DD-B34D-98BD-F532C57E247F}">
      <dgm:prSet/>
      <dgm:spPr/>
    </dgm:pt>
    <dgm:pt modelId="{19642D6B-8647-2D47-9D8C-DE3F1E765181}">
      <dgm:prSet/>
      <dgm:spPr/>
      <dgm:t>
        <a:bodyPr/>
        <a:lstStyle/>
        <a:p>
          <a:endParaRPr lang="en-US" dirty="0">
            <a:solidFill>
              <a:schemeClr val="accent4"/>
            </a:solidFill>
            <a:latin typeface="Times" pitchFamily="2" charset="0"/>
          </a:endParaRPr>
        </a:p>
      </dgm:t>
    </dgm:pt>
    <dgm:pt modelId="{D2F99DA0-EB73-474D-8494-52B12192D5B4}" type="parTrans" cxnId="{1C3393FE-7723-3842-9356-5C1DD5780F53}">
      <dgm:prSet/>
      <dgm:spPr/>
    </dgm:pt>
    <dgm:pt modelId="{542B6543-A553-C949-BECB-D716A50AAEE4}" type="sibTrans" cxnId="{1C3393FE-7723-3842-9356-5C1DD5780F53}">
      <dgm:prSet/>
      <dgm:spPr/>
    </dgm:pt>
    <dgm:pt modelId="{BB2F14DC-6804-EE40-A0D9-584F113BAFCB}" type="pres">
      <dgm:prSet presAssocID="{64AE7A46-C67D-9944-943A-D4CE2823538A}" presName="Name0" presStyleCnt="0">
        <dgm:presLayoutVars>
          <dgm:dir/>
          <dgm:animLvl val="lvl"/>
          <dgm:resizeHandles val="exact"/>
        </dgm:presLayoutVars>
      </dgm:prSet>
      <dgm:spPr/>
    </dgm:pt>
    <dgm:pt modelId="{E66F148B-E0C3-A74D-9535-B8F35EEC4026}" type="pres">
      <dgm:prSet presAssocID="{EE4139EA-BB1F-3F40-BB43-02507368677B}" presName="composite" presStyleCnt="0"/>
      <dgm:spPr/>
    </dgm:pt>
    <dgm:pt modelId="{30E86949-E1FA-5E4B-AD9E-3B2866A9E7FC}" type="pres">
      <dgm:prSet presAssocID="{EE4139EA-BB1F-3F40-BB43-02507368677B}" presName="parTx" presStyleLbl="alignNode1" presStyleIdx="0" presStyleCnt="3">
        <dgm:presLayoutVars>
          <dgm:chMax val="0"/>
          <dgm:chPref val="0"/>
          <dgm:bulletEnabled val="1"/>
        </dgm:presLayoutVars>
      </dgm:prSet>
      <dgm:spPr/>
    </dgm:pt>
    <dgm:pt modelId="{C2259353-355E-5B40-8FC6-750F30A4EF92}" type="pres">
      <dgm:prSet presAssocID="{EE4139EA-BB1F-3F40-BB43-02507368677B}" presName="desTx" presStyleLbl="alignAccFollowNode1" presStyleIdx="0" presStyleCnt="3">
        <dgm:presLayoutVars>
          <dgm:bulletEnabled val="1"/>
        </dgm:presLayoutVars>
      </dgm:prSet>
      <dgm:spPr/>
    </dgm:pt>
    <dgm:pt modelId="{8CDFD320-C91F-6348-B09E-21D55463F434}" type="pres">
      <dgm:prSet presAssocID="{9D5C68BE-07FD-7847-AC0D-93632C93AEE1}" presName="space" presStyleCnt="0"/>
      <dgm:spPr/>
    </dgm:pt>
    <dgm:pt modelId="{7C8FCB00-C8AB-5145-91C9-DA0E0893A178}" type="pres">
      <dgm:prSet presAssocID="{1F3BB572-AFB4-BD45-AA0D-CE21DC45BE40}" presName="composite" presStyleCnt="0"/>
      <dgm:spPr/>
    </dgm:pt>
    <dgm:pt modelId="{4F3AAEF7-67E0-3449-95EF-FA6C504B8138}" type="pres">
      <dgm:prSet presAssocID="{1F3BB572-AFB4-BD45-AA0D-CE21DC45BE40}" presName="parTx" presStyleLbl="alignNode1" presStyleIdx="1" presStyleCnt="3" custLinFactNeighborX="0" custLinFactNeighborY="-2286">
        <dgm:presLayoutVars>
          <dgm:chMax val="0"/>
          <dgm:chPref val="0"/>
          <dgm:bulletEnabled val="1"/>
        </dgm:presLayoutVars>
      </dgm:prSet>
      <dgm:spPr/>
    </dgm:pt>
    <dgm:pt modelId="{118064F4-9DFC-FC4B-ADC9-9F66ECB30A39}" type="pres">
      <dgm:prSet presAssocID="{1F3BB572-AFB4-BD45-AA0D-CE21DC45BE40}" presName="desTx" presStyleLbl="alignAccFollowNode1" presStyleIdx="1" presStyleCnt="3">
        <dgm:presLayoutVars>
          <dgm:bulletEnabled val="1"/>
        </dgm:presLayoutVars>
      </dgm:prSet>
      <dgm:spPr/>
    </dgm:pt>
    <dgm:pt modelId="{5ACE9D77-7519-D944-918D-065BEDDA329A}" type="pres">
      <dgm:prSet presAssocID="{5BF9E207-A668-8646-B417-0074555BBC9C}" presName="space" presStyleCnt="0"/>
      <dgm:spPr/>
    </dgm:pt>
    <dgm:pt modelId="{340B68F3-B4A5-A649-9C54-81D3837C4DFF}" type="pres">
      <dgm:prSet presAssocID="{3991F317-1F15-B049-BACF-1215891DC284}" presName="composite" presStyleCnt="0"/>
      <dgm:spPr/>
    </dgm:pt>
    <dgm:pt modelId="{D3A469CC-460C-9F4F-8260-C24ACFB3BDFC}" type="pres">
      <dgm:prSet presAssocID="{3991F317-1F15-B049-BACF-1215891DC284}" presName="parTx" presStyleLbl="alignNode1" presStyleIdx="2" presStyleCnt="3">
        <dgm:presLayoutVars>
          <dgm:chMax val="0"/>
          <dgm:chPref val="0"/>
          <dgm:bulletEnabled val="1"/>
        </dgm:presLayoutVars>
      </dgm:prSet>
      <dgm:spPr/>
    </dgm:pt>
    <dgm:pt modelId="{E552C59D-8AED-B540-BB8E-B51A9B23DA8B}" type="pres">
      <dgm:prSet presAssocID="{3991F317-1F15-B049-BACF-1215891DC284}" presName="desTx" presStyleLbl="alignAccFollowNode1" presStyleIdx="2" presStyleCnt="3">
        <dgm:presLayoutVars>
          <dgm:bulletEnabled val="1"/>
        </dgm:presLayoutVars>
      </dgm:prSet>
      <dgm:spPr/>
    </dgm:pt>
  </dgm:ptLst>
  <dgm:cxnLst>
    <dgm:cxn modelId="{B1C4EB06-E1FB-C449-B33C-CA10615055BB}" srcId="{EE4139EA-BB1F-3F40-BB43-02507368677B}" destId="{12493297-E66A-BD41-AD7A-E170EB866316}" srcOrd="1" destOrd="0" parTransId="{30FA2A41-5EF9-2A48-BF6A-E472DE62A393}" sibTransId="{F45253B4-163C-5A4C-A473-A86194A4500C}"/>
    <dgm:cxn modelId="{B13E5809-4BD8-064F-BF56-6319F1E21110}" type="presOf" srcId="{28FC70C3-E5B2-CE4A-9EAC-4BFCF27E5C20}" destId="{118064F4-9DFC-FC4B-ADC9-9F66ECB30A39}" srcOrd="0" destOrd="0" presId="urn:microsoft.com/office/officeart/2005/8/layout/hList1"/>
    <dgm:cxn modelId="{C8662B0B-4CDB-1443-B960-98F668A5E7AD}" srcId="{EE4139EA-BB1F-3F40-BB43-02507368677B}" destId="{F2BBD490-71FF-2740-823A-87EBB86E7915}" srcOrd="2" destOrd="0" parTransId="{8110B1E0-8F46-1444-9645-3380A6C5F998}" sibTransId="{31860C28-CD71-1448-8C49-39F54DAFD70D}"/>
    <dgm:cxn modelId="{C2943B0B-FA2C-B344-86A5-467F7AA35B49}" srcId="{64AE7A46-C67D-9944-943A-D4CE2823538A}" destId="{1F3BB572-AFB4-BD45-AA0D-CE21DC45BE40}" srcOrd="1" destOrd="0" parTransId="{4C446392-9FCA-0546-8C86-E3C3E67BEE8C}" sibTransId="{5BF9E207-A668-8646-B417-0074555BBC9C}"/>
    <dgm:cxn modelId="{957BFB0D-C5F5-4046-91CE-21E78BDA3707}" srcId="{64AE7A46-C67D-9944-943A-D4CE2823538A}" destId="{EE4139EA-BB1F-3F40-BB43-02507368677B}" srcOrd="0" destOrd="0" parTransId="{0DC84FBE-12EC-0F49-9A74-805E92C53A38}" sibTransId="{9D5C68BE-07FD-7847-AC0D-93632C93AEE1}"/>
    <dgm:cxn modelId="{C6DCE113-2BC5-F44A-B475-4C571C29B06E}" type="presOf" srcId="{1E5C15F4-1290-274E-8137-5FF097A70D6C}" destId="{C2259353-355E-5B40-8FC6-750F30A4EF92}" srcOrd="0" destOrd="0" presId="urn:microsoft.com/office/officeart/2005/8/layout/hList1"/>
    <dgm:cxn modelId="{0BE53318-3AAE-6F4B-90AF-304B0B112166}" type="presOf" srcId="{64AE7A46-C67D-9944-943A-D4CE2823538A}" destId="{BB2F14DC-6804-EE40-A0D9-584F113BAFCB}" srcOrd="0" destOrd="0" presId="urn:microsoft.com/office/officeart/2005/8/layout/hList1"/>
    <dgm:cxn modelId="{1D61281B-32DD-B34D-98BD-F532C57E247F}" srcId="{3991F317-1F15-B049-BACF-1215891DC284}" destId="{2DEDB095-8AA9-4A47-A05A-39E635DD9052}" srcOrd="2" destOrd="0" parTransId="{72F2556C-92F9-934D-BAC2-8718491E1E39}" sibTransId="{2096417B-FA44-6A41-9DDD-F9CE993A6B83}"/>
    <dgm:cxn modelId="{C7FC6125-BBFC-024A-975A-67976C8EF93B}" type="presOf" srcId="{B6695B2C-4FBB-7F40-9172-2AFD1D5B4125}" destId="{E552C59D-8AED-B540-BB8E-B51A9B23DA8B}" srcOrd="0" destOrd="0" presId="urn:microsoft.com/office/officeart/2005/8/layout/hList1"/>
    <dgm:cxn modelId="{520B572E-B578-3E48-82CE-7C0028E13D9B}" type="presOf" srcId="{F2BBD490-71FF-2740-823A-87EBB86E7915}" destId="{C2259353-355E-5B40-8FC6-750F30A4EF92}" srcOrd="0" destOrd="2" presId="urn:microsoft.com/office/officeart/2005/8/layout/hList1"/>
    <dgm:cxn modelId="{9BE7972E-EF60-6F4F-960A-EE5420711C61}" srcId="{1F3BB572-AFB4-BD45-AA0D-CE21DC45BE40}" destId="{71D711E2-2D53-9941-8EA8-1BE6215C8C71}" srcOrd="1" destOrd="0" parTransId="{52E70D15-3295-004B-A7FF-B4CA83BE4706}" sibTransId="{B026B07D-23B8-DA49-9B03-903DE41A680F}"/>
    <dgm:cxn modelId="{7B691B31-50AC-024A-BCB6-1BF2DDF6608B}" type="presOf" srcId="{2DEDB095-8AA9-4A47-A05A-39E635DD9052}" destId="{E552C59D-8AED-B540-BB8E-B51A9B23DA8B}" srcOrd="0" destOrd="2" presId="urn:microsoft.com/office/officeart/2005/8/layout/hList1"/>
    <dgm:cxn modelId="{D1D1363E-0D9C-3043-8415-1B541DA72C53}" type="presOf" srcId="{71D711E2-2D53-9941-8EA8-1BE6215C8C71}" destId="{118064F4-9DFC-FC4B-ADC9-9F66ECB30A39}" srcOrd="0" destOrd="1" presId="urn:microsoft.com/office/officeart/2005/8/layout/hList1"/>
    <dgm:cxn modelId="{6408C260-4903-B74F-9AB6-75C1DFB530DC}" srcId="{1F3BB572-AFB4-BD45-AA0D-CE21DC45BE40}" destId="{28FC70C3-E5B2-CE4A-9EAC-4BFCF27E5C20}" srcOrd="0" destOrd="0" parTransId="{C3664A39-9491-7747-972C-3CD43A9358D0}" sibTransId="{8B16B962-5F74-3144-8651-A1FF6CDAAF24}"/>
    <dgm:cxn modelId="{CE926E48-0ADD-BC49-86DC-32C2FD46DACB}" type="presOf" srcId="{12493297-E66A-BD41-AD7A-E170EB866316}" destId="{C2259353-355E-5B40-8FC6-750F30A4EF92}" srcOrd="0" destOrd="1" presId="urn:microsoft.com/office/officeart/2005/8/layout/hList1"/>
    <dgm:cxn modelId="{80B93976-4727-C347-B5CA-49747ED7C168}" type="presOf" srcId="{EE4139EA-BB1F-3F40-BB43-02507368677B}" destId="{30E86949-E1FA-5E4B-AD9E-3B2866A9E7FC}" srcOrd="0" destOrd="0" presId="urn:microsoft.com/office/officeart/2005/8/layout/hList1"/>
    <dgm:cxn modelId="{D74C7F86-C266-9740-9D78-E80EE30902EC}" type="presOf" srcId="{19642D6B-8647-2D47-9D8C-DE3F1E765181}" destId="{E552C59D-8AED-B540-BB8E-B51A9B23DA8B}" srcOrd="0" destOrd="1" presId="urn:microsoft.com/office/officeart/2005/8/layout/hList1"/>
    <dgm:cxn modelId="{0F7A7A8E-3DD4-CE40-83AB-66F6D102D820}" type="presOf" srcId="{1F3BB572-AFB4-BD45-AA0D-CE21DC45BE40}" destId="{4F3AAEF7-67E0-3449-95EF-FA6C504B8138}" srcOrd="0" destOrd="0" presId="urn:microsoft.com/office/officeart/2005/8/layout/hList1"/>
    <dgm:cxn modelId="{06F59F9A-720A-2940-B9BA-A80E91C0E926}" srcId="{1F3BB572-AFB4-BD45-AA0D-CE21DC45BE40}" destId="{BEA4878D-3185-8B4A-9F7D-1E03D4C30FD2}" srcOrd="2" destOrd="0" parTransId="{59227D7F-B295-4A4E-AF44-A3188335410F}" sibTransId="{1010AD99-9E39-AF4E-9F48-26B0A774A5C5}"/>
    <dgm:cxn modelId="{B8C4D2BC-A96F-DD47-B1F4-78D191D847E2}" srcId="{3991F317-1F15-B049-BACF-1215891DC284}" destId="{B6695B2C-4FBB-7F40-9172-2AFD1D5B4125}" srcOrd="0" destOrd="0" parTransId="{DD5EDB46-EF04-F048-BB1C-A31311502A2E}" sibTransId="{67F882FE-2976-5947-8FE9-739E8C9B9FD4}"/>
    <dgm:cxn modelId="{52888CC8-649C-FE49-A705-8109520E62F7}" srcId="{64AE7A46-C67D-9944-943A-D4CE2823538A}" destId="{3991F317-1F15-B049-BACF-1215891DC284}" srcOrd="2" destOrd="0" parTransId="{1ED18E75-7573-5C43-8B47-8B3F47C83203}" sibTransId="{8666FF52-5DB8-694D-9712-9D688A523A8D}"/>
    <dgm:cxn modelId="{6E891DCA-62D3-3E49-A37B-80E81EA316C4}" type="presOf" srcId="{BEA4878D-3185-8B4A-9F7D-1E03D4C30FD2}" destId="{118064F4-9DFC-FC4B-ADC9-9F66ECB30A39}" srcOrd="0" destOrd="2" presId="urn:microsoft.com/office/officeart/2005/8/layout/hList1"/>
    <dgm:cxn modelId="{EF2A8DE7-6B75-1642-85BD-C8E9B43CA85C}" srcId="{EE4139EA-BB1F-3F40-BB43-02507368677B}" destId="{1E5C15F4-1290-274E-8137-5FF097A70D6C}" srcOrd="0" destOrd="0" parTransId="{29963E7E-70A7-A84A-9FE6-17A2E82B5D9A}" sibTransId="{81A207E7-2A42-FB43-80FF-E1DC842479DF}"/>
    <dgm:cxn modelId="{15AB2EEC-624D-1C4B-A020-CD7BE360D456}" type="presOf" srcId="{3991F317-1F15-B049-BACF-1215891DC284}" destId="{D3A469CC-460C-9F4F-8260-C24ACFB3BDFC}" srcOrd="0" destOrd="0" presId="urn:microsoft.com/office/officeart/2005/8/layout/hList1"/>
    <dgm:cxn modelId="{1C3393FE-7723-3842-9356-5C1DD5780F53}" srcId="{3991F317-1F15-B049-BACF-1215891DC284}" destId="{19642D6B-8647-2D47-9D8C-DE3F1E765181}" srcOrd="1" destOrd="0" parTransId="{D2F99DA0-EB73-474D-8494-52B12192D5B4}" sibTransId="{542B6543-A553-C949-BECB-D716A50AAEE4}"/>
    <dgm:cxn modelId="{F6032737-B8FF-0848-8F15-955EFCB61184}" type="presParOf" srcId="{BB2F14DC-6804-EE40-A0D9-584F113BAFCB}" destId="{E66F148B-E0C3-A74D-9535-B8F35EEC4026}" srcOrd="0" destOrd="0" presId="urn:microsoft.com/office/officeart/2005/8/layout/hList1"/>
    <dgm:cxn modelId="{53E8F8CB-F2DE-6D42-ADAA-C17FA4D51ACC}" type="presParOf" srcId="{E66F148B-E0C3-A74D-9535-B8F35EEC4026}" destId="{30E86949-E1FA-5E4B-AD9E-3B2866A9E7FC}" srcOrd="0" destOrd="0" presId="urn:microsoft.com/office/officeart/2005/8/layout/hList1"/>
    <dgm:cxn modelId="{D97375BA-286B-9240-953F-9D6922ABF004}" type="presParOf" srcId="{E66F148B-E0C3-A74D-9535-B8F35EEC4026}" destId="{C2259353-355E-5B40-8FC6-750F30A4EF92}" srcOrd="1" destOrd="0" presId="urn:microsoft.com/office/officeart/2005/8/layout/hList1"/>
    <dgm:cxn modelId="{210A3159-9170-CA49-B6C7-961245AD9A49}" type="presParOf" srcId="{BB2F14DC-6804-EE40-A0D9-584F113BAFCB}" destId="{8CDFD320-C91F-6348-B09E-21D55463F434}" srcOrd="1" destOrd="0" presId="urn:microsoft.com/office/officeart/2005/8/layout/hList1"/>
    <dgm:cxn modelId="{D21800DF-CF7F-FA4F-9C87-730AE456373B}" type="presParOf" srcId="{BB2F14DC-6804-EE40-A0D9-584F113BAFCB}" destId="{7C8FCB00-C8AB-5145-91C9-DA0E0893A178}" srcOrd="2" destOrd="0" presId="urn:microsoft.com/office/officeart/2005/8/layout/hList1"/>
    <dgm:cxn modelId="{DAEE6CC6-6D85-6344-B4D6-861AA2A3E55F}" type="presParOf" srcId="{7C8FCB00-C8AB-5145-91C9-DA0E0893A178}" destId="{4F3AAEF7-67E0-3449-95EF-FA6C504B8138}" srcOrd="0" destOrd="0" presId="urn:microsoft.com/office/officeart/2005/8/layout/hList1"/>
    <dgm:cxn modelId="{9689B9CD-02A0-B340-838E-B4BE4F493A31}" type="presParOf" srcId="{7C8FCB00-C8AB-5145-91C9-DA0E0893A178}" destId="{118064F4-9DFC-FC4B-ADC9-9F66ECB30A39}" srcOrd="1" destOrd="0" presId="urn:microsoft.com/office/officeart/2005/8/layout/hList1"/>
    <dgm:cxn modelId="{9D47EA17-18E2-3249-857E-64C8993C1C13}" type="presParOf" srcId="{BB2F14DC-6804-EE40-A0D9-584F113BAFCB}" destId="{5ACE9D77-7519-D944-918D-065BEDDA329A}" srcOrd="3" destOrd="0" presId="urn:microsoft.com/office/officeart/2005/8/layout/hList1"/>
    <dgm:cxn modelId="{CADCEBDC-7E5B-644A-92BF-2EED43ABD2A8}" type="presParOf" srcId="{BB2F14DC-6804-EE40-A0D9-584F113BAFCB}" destId="{340B68F3-B4A5-A649-9C54-81D3837C4DFF}" srcOrd="4" destOrd="0" presId="urn:microsoft.com/office/officeart/2005/8/layout/hList1"/>
    <dgm:cxn modelId="{D62880C3-CA6E-5E46-89DA-03291154FA90}" type="presParOf" srcId="{340B68F3-B4A5-A649-9C54-81D3837C4DFF}" destId="{D3A469CC-460C-9F4F-8260-C24ACFB3BDFC}" srcOrd="0" destOrd="0" presId="urn:microsoft.com/office/officeart/2005/8/layout/hList1"/>
    <dgm:cxn modelId="{B474ECC9-70F8-5E49-933A-6DF0D330F027}" type="presParOf" srcId="{340B68F3-B4A5-A649-9C54-81D3837C4DFF}" destId="{E552C59D-8AED-B540-BB8E-B51A9B23DA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B271BE-800D-234C-8D3C-9C02980BABC5}"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5AAC3A54-A221-6740-9C08-94C89B8F228A}">
      <dgm:prSet/>
      <dgm:spPr/>
      <dgm:t>
        <a:bodyPr/>
        <a:lstStyle/>
        <a:p>
          <a:pPr>
            <a:lnSpc>
              <a:spcPct val="100000"/>
            </a:lnSpc>
          </a:pPr>
          <a:r>
            <a:rPr lang="en-US" dirty="0">
              <a:solidFill>
                <a:schemeClr val="accent4"/>
              </a:solidFill>
              <a:latin typeface="Times" pitchFamily="2" charset="0"/>
            </a:rPr>
            <a:t>Curriculum Activities and Clinical Experiences  	</a:t>
          </a:r>
        </a:p>
      </dgm:t>
    </dgm:pt>
    <dgm:pt modelId="{B602EDCC-E6A2-3A4D-8C7B-8DE98779FF89}" type="parTrans" cxnId="{936EABA8-715B-A54C-A2CB-8B09946F3325}">
      <dgm:prSet/>
      <dgm:spPr/>
      <dgm:t>
        <a:bodyPr/>
        <a:lstStyle/>
        <a:p>
          <a:endParaRPr lang="en-US"/>
        </a:p>
      </dgm:t>
    </dgm:pt>
    <dgm:pt modelId="{51559175-3E88-DE4B-903C-DEDDD5745885}" type="sibTrans" cxnId="{936EABA8-715B-A54C-A2CB-8B09946F3325}">
      <dgm:prSet/>
      <dgm:spPr/>
      <dgm:t>
        <a:bodyPr/>
        <a:lstStyle/>
        <a:p>
          <a:endParaRPr lang="en-US"/>
        </a:p>
      </dgm:t>
    </dgm:pt>
    <dgm:pt modelId="{0E767E6D-58C4-E541-8765-2637424D9533}">
      <dgm:prSet/>
      <dgm:spPr/>
      <dgm:t>
        <a:bodyPr/>
        <a:lstStyle/>
        <a:p>
          <a:pPr>
            <a:lnSpc>
              <a:spcPct val="100000"/>
            </a:lnSpc>
          </a:pPr>
          <a:r>
            <a:rPr lang="en-US" dirty="0">
              <a:solidFill>
                <a:schemeClr val="accent4"/>
              </a:solidFill>
              <a:latin typeface="Times" pitchFamily="2" charset="0"/>
            </a:rPr>
            <a:t>AT Students’ Perceived Application of Soft Skills </a:t>
          </a:r>
        </a:p>
      </dgm:t>
    </dgm:pt>
    <dgm:pt modelId="{65CFF07A-90DD-874E-9ED5-136A64C85674}" type="parTrans" cxnId="{B2DB835F-B858-D74C-8B79-EC031BAC39EC}">
      <dgm:prSet/>
      <dgm:spPr/>
      <dgm:t>
        <a:bodyPr/>
        <a:lstStyle/>
        <a:p>
          <a:endParaRPr lang="en-US"/>
        </a:p>
      </dgm:t>
    </dgm:pt>
    <dgm:pt modelId="{BC974AEA-A6A2-AB47-B526-711430325AFC}" type="sibTrans" cxnId="{B2DB835F-B858-D74C-8B79-EC031BAC39EC}">
      <dgm:prSet/>
      <dgm:spPr/>
      <dgm:t>
        <a:bodyPr/>
        <a:lstStyle/>
        <a:p>
          <a:endParaRPr lang="en-US"/>
        </a:p>
      </dgm:t>
    </dgm:pt>
    <dgm:pt modelId="{7C0CDC1B-A74C-9740-8AD4-6A030E8E2E64}">
      <dgm:prSet/>
      <dgm:spPr/>
      <dgm:t>
        <a:bodyPr/>
        <a:lstStyle/>
        <a:p>
          <a:pPr>
            <a:lnSpc>
              <a:spcPct val="100000"/>
            </a:lnSpc>
          </a:pPr>
          <a:r>
            <a:rPr lang="en-US" dirty="0">
              <a:solidFill>
                <a:schemeClr val="accent4"/>
              </a:solidFill>
              <a:latin typeface="Times" pitchFamily="2" charset="0"/>
            </a:rPr>
            <a:t>Students’ Subjective Well-Being and Emotional Response to Utilizing Soft Skills </a:t>
          </a:r>
        </a:p>
      </dgm:t>
    </dgm:pt>
    <dgm:pt modelId="{683FE4A6-F94B-174A-9D65-04E5914635A8}" type="parTrans" cxnId="{440F6D69-216F-504E-8D08-876AD05F8988}">
      <dgm:prSet/>
      <dgm:spPr/>
      <dgm:t>
        <a:bodyPr/>
        <a:lstStyle/>
        <a:p>
          <a:endParaRPr lang="en-US"/>
        </a:p>
      </dgm:t>
    </dgm:pt>
    <dgm:pt modelId="{216DD6B0-DD7C-D14D-B0ED-86461BA5568A}" type="sibTrans" cxnId="{440F6D69-216F-504E-8D08-876AD05F8988}">
      <dgm:prSet/>
      <dgm:spPr/>
      <dgm:t>
        <a:bodyPr/>
        <a:lstStyle/>
        <a:p>
          <a:endParaRPr lang="en-US"/>
        </a:p>
      </dgm:t>
    </dgm:pt>
    <dgm:pt modelId="{F1C5B6D9-2906-3548-AAC7-8B50B09D0713}">
      <dgm:prSet/>
      <dgm:spPr/>
      <dgm:t>
        <a:bodyPr/>
        <a:lstStyle/>
        <a:p>
          <a:pPr>
            <a:lnSpc>
              <a:spcPct val="100000"/>
            </a:lnSpc>
          </a:pPr>
          <a:r>
            <a:rPr lang="en-US" dirty="0">
              <a:solidFill>
                <a:schemeClr val="accent4"/>
              </a:solidFill>
              <a:latin typeface="Times" pitchFamily="2" charset="0"/>
            </a:rPr>
            <a:t>How the Global Pandemic Influenced Patient-Centered Care</a:t>
          </a:r>
        </a:p>
      </dgm:t>
    </dgm:pt>
    <dgm:pt modelId="{AD5865BB-F96D-1F43-926D-68FD07F5FA57}" type="parTrans" cxnId="{51D5CBC9-45E6-A645-A9B4-022AC3EAC453}">
      <dgm:prSet/>
      <dgm:spPr/>
      <dgm:t>
        <a:bodyPr/>
        <a:lstStyle/>
        <a:p>
          <a:endParaRPr lang="en-US"/>
        </a:p>
      </dgm:t>
    </dgm:pt>
    <dgm:pt modelId="{7969DC01-3E52-734F-86F0-077823A1AEF9}" type="sibTrans" cxnId="{51D5CBC9-45E6-A645-A9B4-022AC3EAC453}">
      <dgm:prSet/>
      <dgm:spPr/>
      <dgm:t>
        <a:bodyPr/>
        <a:lstStyle/>
        <a:p>
          <a:endParaRPr lang="en-US"/>
        </a:p>
      </dgm:t>
    </dgm:pt>
    <dgm:pt modelId="{965603A8-FEC3-49B0-A23B-0E31C90E56A9}" type="pres">
      <dgm:prSet presAssocID="{3DB271BE-800D-234C-8D3C-9C02980BABC5}" presName="root" presStyleCnt="0">
        <dgm:presLayoutVars>
          <dgm:dir/>
          <dgm:resizeHandles val="exact"/>
        </dgm:presLayoutVars>
      </dgm:prSet>
      <dgm:spPr/>
    </dgm:pt>
    <dgm:pt modelId="{4A37104A-DF43-417C-8D97-27E8E27D917D}" type="pres">
      <dgm:prSet presAssocID="{5AAC3A54-A221-6740-9C08-94C89B8F228A}" presName="compNode" presStyleCnt="0"/>
      <dgm:spPr/>
    </dgm:pt>
    <dgm:pt modelId="{F0F52650-4866-4983-BF1F-7202FE1DE505}" type="pres">
      <dgm:prSet presAssocID="{5AAC3A54-A221-6740-9C08-94C89B8F228A}" presName="bgRect" presStyleLbl="bgShp" presStyleIdx="0" presStyleCnt="4"/>
      <dgm:spPr/>
    </dgm:pt>
    <dgm:pt modelId="{0A6BF969-A72D-4714-90D9-CA84E9F020B9}" type="pres">
      <dgm:prSet presAssocID="{5AAC3A54-A221-6740-9C08-94C89B8F22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57C61037-24C9-4C7C-ABF2-CCEA47B797A2}" type="pres">
      <dgm:prSet presAssocID="{5AAC3A54-A221-6740-9C08-94C89B8F228A}" presName="spaceRect" presStyleCnt="0"/>
      <dgm:spPr/>
    </dgm:pt>
    <dgm:pt modelId="{26A192CC-6CD4-44A1-BE18-478E3704A3EB}" type="pres">
      <dgm:prSet presAssocID="{5AAC3A54-A221-6740-9C08-94C89B8F228A}" presName="parTx" presStyleLbl="revTx" presStyleIdx="0" presStyleCnt="4">
        <dgm:presLayoutVars>
          <dgm:chMax val="0"/>
          <dgm:chPref val="0"/>
        </dgm:presLayoutVars>
      </dgm:prSet>
      <dgm:spPr/>
    </dgm:pt>
    <dgm:pt modelId="{6ACC4B6F-8BF0-410F-B881-3B81985A15C6}" type="pres">
      <dgm:prSet presAssocID="{51559175-3E88-DE4B-903C-DEDDD5745885}" presName="sibTrans" presStyleCnt="0"/>
      <dgm:spPr/>
    </dgm:pt>
    <dgm:pt modelId="{24B127A2-CFF2-446C-8859-01DCD36A8397}" type="pres">
      <dgm:prSet presAssocID="{0E767E6D-58C4-E541-8765-2637424D9533}" presName="compNode" presStyleCnt="0"/>
      <dgm:spPr/>
    </dgm:pt>
    <dgm:pt modelId="{4B597AE8-0123-46A8-9DF3-2137A9296A74}" type="pres">
      <dgm:prSet presAssocID="{0E767E6D-58C4-E541-8765-2637424D9533}" presName="bgRect" presStyleLbl="bgShp" presStyleIdx="1" presStyleCnt="4"/>
      <dgm:spPr/>
    </dgm:pt>
    <dgm:pt modelId="{5326C7A5-1050-49C5-91AC-E2EFA380C18B}" type="pres">
      <dgm:prSet presAssocID="{0E767E6D-58C4-E541-8765-2637424D95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7241D206-06ED-45D3-A9EB-7277C43AE4EE}" type="pres">
      <dgm:prSet presAssocID="{0E767E6D-58C4-E541-8765-2637424D9533}" presName="spaceRect" presStyleCnt="0"/>
      <dgm:spPr/>
    </dgm:pt>
    <dgm:pt modelId="{B6F0C9B8-D61B-4F5B-A5BB-1756B02F2281}" type="pres">
      <dgm:prSet presAssocID="{0E767E6D-58C4-E541-8765-2637424D9533}" presName="parTx" presStyleLbl="revTx" presStyleIdx="1" presStyleCnt="4">
        <dgm:presLayoutVars>
          <dgm:chMax val="0"/>
          <dgm:chPref val="0"/>
        </dgm:presLayoutVars>
      </dgm:prSet>
      <dgm:spPr/>
    </dgm:pt>
    <dgm:pt modelId="{3ADB614F-4F2B-4863-9C9E-619D086A322D}" type="pres">
      <dgm:prSet presAssocID="{BC974AEA-A6A2-AB47-B526-711430325AFC}" presName="sibTrans" presStyleCnt="0"/>
      <dgm:spPr/>
    </dgm:pt>
    <dgm:pt modelId="{58924C81-4265-43E8-B9E9-61EE9C2B34CF}" type="pres">
      <dgm:prSet presAssocID="{7C0CDC1B-A74C-9740-8AD4-6A030E8E2E64}" presName="compNode" presStyleCnt="0"/>
      <dgm:spPr/>
    </dgm:pt>
    <dgm:pt modelId="{9A3CF966-43B2-41D1-9DB2-59F81EC8A778}" type="pres">
      <dgm:prSet presAssocID="{7C0CDC1B-A74C-9740-8AD4-6A030E8E2E64}" presName="bgRect" presStyleLbl="bgShp" presStyleIdx="2" presStyleCnt="4"/>
      <dgm:spPr/>
    </dgm:pt>
    <dgm:pt modelId="{0D4E38DC-37A1-43F1-8C5B-5A5784709FA2}" type="pres">
      <dgm:prSet presAssocID="{7C0CDC1B-A74C-9740-8AD4-6A030E8E2E6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95C7969F-3C56-4986-9B0F-349086505B0E}" type="pres">
      <dgm:prSet presAssocID="{7C0CDC1B-A74C-9740-8AD4-6A030E8E2E64}" presName="spaceRect" presStyleCnt="0"/>
      <dgm:spPr/>
    </dgm:pt>
    <dgm:pt modelId="{7AF4A9F2-20EE-4F71-95D4-987ABBD8517E}" type="pres">
      <dgm:prSet presAssocID="{7C0CDC1B-A74C-9740-8AD4-6A030E8E2E64}" presName="parTx" presStyleLbl="revTx" presStyleIdx="2" presStyleCnt="4">
        <dgm:presLayoutVars>
          <dgm:chMax val="0"/>
          <dgm:chPref val="0"/>
        </dgm:presLayoutVars>
      </dgm:prSet>
      <dgm:spPr/>
    </dgm:pt>
    <dgm:pt modelId="{44E58F97-3A9A-4B26-BD82-B8F0B158AC30}" type="pres">
      <dgm:prSet presAssocID="{216DD6B0-DD7C-D14D-B0ED-86461BA5568A}" presName="sibTrans" presStyleCnt="0"/>
      <dgm:spPr/>
    </dgm:pt>
    <dgm:pt modelId="{EA10BE21-936A-4C3B-BB66-9E5BF663EC43}" type="pres">
      <dgm:prSet presAssocID="{F1C5B6D9-2906-3548-AAC7-8B50B09D0713}" presName="compNode" presStyleCnt="0"/>
      <dgm:spPr/>
    </dgm:pt>
    <dgm:pt modelId="{629270B4-3E87-4B00-B88C-48067EACDAFD}" type="pres">
      <dgm:prSet presAssocID="{F1C5B6D9-2906-3548-AAC7-8B50B09D0713}" presName="bgRect" presStyleLbl="bgShp" presStyleIdx="3" presStyleCnt="4"/>
      <dgm:spPr/>
    </dgm:pt>
    <dgm:pt modelId="{748159B5-25DB-4D9C-B68E-D6B52E9E9299}" type="pres">
      <dgm:prSet presAssocID="{F1C5B6D9-2906-3548-AAC7-8B50B09D07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F545AC03-F45F-442B-B7D3-2D866AEAAF72}" type="pres">
      <dgm:prSet presAssocID="{F1C5B6D9-2906-3548-AAC7-8B50B09D0713}" presName="spaceRect" presStyleCnt="0"/>
      <dgm:spPr/>
    </dgm:pt>
    <dgm:pt modelId="{EA62161E-4A03-4B19-BDD9-14BA4DFD5E3B}" type="pres">
      <dgm:prSet presAssocID="{F1C5B6D9-2906-3548-AAC7-8B50B09D0713}" presName="parTx" presStyleLbl="revTx" presStyleIdx="3" presStyleCnt="4">
        <dgm:presLayoutVars>
          <dgm:chMax val="0"/>
          <dgm:chPref val="0"/>
        </dgm:presLayoutVars>
      </dgm:prSet>
      <dgm:spPr/>
    </dgm:pt>
  </dgm:ptLst>
  <dgm:cxnLst>
    <dgm:cxn modelId="{832E9C29-3F21-CA4D-9307-9A289C1857DC}" type="presOf" srcId="{7C0CDC1B-A74C-9740-8AD4-6A030E8E2E64}" destId="{7AF4A9F2-20EE-4F71-95D4-987ABBD8517E}" srcOrd="0" destOrd="0" presId="urn:microsoft.com/office/officeart/2018/2/layout/IconVerticalSolidList"/>
    <dgm:cxn modelId="{B2DB835F-B858-D74C-8B79-EC031BAC39EC}" srcId="{3DB271BE-800D-234C-8D3C-9C02980BABC5}" destId="{0E767E6D-58C4-E541-8765-2637424D9533}" srcOrd="1" destOrd="0" parTransId="{65CFF07A-90DD-874E-9ED5-136A64C85674}" sibTransId="{BC974AEA-A6A2-AB47-B526-711430325AFC}"/>
    <dgm:cxn modelId="{CAFCD245-7BA0-1245-9C50-1F919A398AC6}" type="presOf" srcId="{0E767E6D-58C4-E541-8765-2637424D9533}" destId="{B6F0C9B8-D61B-4F5B-A5BB-1756B02F2281}" srcOrd="0" destOrd="0" presId="urn:microsoft.com/office/officeart/2018/2/layout/IconVerticalSolidList"/>
    <dgm:cxn modelId="{440F6D69-216F-504E-8D08-876AD05F8988}" srcId="{3DB271BE-800D-234C-8D3C-9C02980BABC5}" destId="{7C0CDC1B-A74C-9740-8AD4-6A030E8E2E64}" srcOrd="2" destOrd="0" parTransId="{683FE4A6-F94B-174A-9D65-04E5914635A8}" sibTransId="{216DD6B0-DD7C-D14D-B0ED-86461BA5568A}"/>
    <dgm:cxn modelId="{BE5C2B82-8675-ED4F-AA13-A59DFFA51595}" type="presOf" srcId="{5AAC3A54-A221-6740-9C08-94C89B8F228A}" destId="{26A192CC-6CD4-44A1-BE18-478E3704A3EB}" srcOrd="0" destOrd="0" presId="urn:microsoft.com/office/officeart/2018/2/layout/IconVerticalSolidList"/>
    <dgm:cxn modelId="{D80E1AA5-A377-9C48-952F-7B031C1AA0BB}" type="presOf" srcId="{3DB271BE-800D-234C-8D3C-9C02980BABC5}" destId="{965603A8-FEC3-49B0-A23B-0E31C90E56A9}" srcOrd="0" destOrd="0" presId="urn:microsoft.com/office/officeart/2018/2/layout/IconVerticalSolidList"/>
    <dgm:cxn modelId="{936EABA8-715B-A54C-A2CB-8B09946F3325}" srcId="{3DB271BE-800D-234C-8D3C-9C02980BABC5}" destId="{5AAC3A54-A221-6740-9C08-94C89B8F228A}" srcOrd="0" destOrd="0" parTransId="{B602EDCC-E6A2-3A4D-8C7B-8DE98779FF89}" sibTransId="{51559175-3E88-DE4B-903C-DEDDD5745885}"/>
    <dgm:cxn modelId="{51D5CBC9-45E6-A645-A9B4-022AC3EAC453}" srcId="{3DB271BE-800D-234C-8D3C-9C02980BABC5}" destId="{F1C5B6D9-2906-3548-AAC7-8B50B09D0713}" srcOrd="3" destOrd="0" parTransId="{AD5865BB-F96D-1F43-926D-68FD07F5FA57}" sibTransId="{7969DC01-3E52-734F-86F0-077823A1AEF9}"/>
    <dgm:cxn modelId="{4570E0DB-FDAD-7B44-867F-5C6C0E67CAB1}" type="presOf" srcId="{F1C5B6D9-2906-3548-AAC7-8B50B09D0713}" destId="{EA62161E-4A03-4B19-BDD9-14BA4DFD5E3B}" srcOrd="0" destOrd="0" presId="urn:microsoft.com/office/officeart/2018/2/layout/IconVerticalSolidList"/>
    <dgm:cxn modelId="{78F307A4-D384-EC49-8482-479717D3A9E4}" type="presParOf" srcId="{965603A8-FEC3-49B0-A23B-0E31C90E56A9}" destId="{4A37104A-DF43-417C-8D97-27E8E27D917D}" srcOrd="0" destOrd="0" presId="urn:microsoft.com/office/officeart/2018/2/layout/IconVerticalSolidList"/>
    <dgm:cxn modelId="{7993B174-EFE8-6145-B33B-7F9BBAE4C3A2}" type="presParOf" srcId="{4A37104A-DF43-417C-8D97-27E8E27D917D}" destId="{F0F52650-4866-4983-BF1F-7202FE1DE505}" srcOrd="0" destOrd="0" presId="urn:microsoft.com/office/officeart/2018/2/layout/IconVerticalSolidList"/>
    <dgm:cxn modelId="{34D0AAF2-D883-564C-B1A5-82B72FF567DF}" type="presParOf" srcId="{4A37104A-DF43-417C-8D97-27E8E27D917D}" destId="{0A6BF969-A72D-4714-90D9-CA84E9F020B9}" srcOrd="1" destOrd="0" presId="urn:microsoft.com/office/officeart/2018/2/layout/IconVerticalSolidList"/>
    <dgm:cxn modelId="{D5F7CF21-A803-D24E-AF79-833C34D87A16}" type="presParOf" srcId="{4A37104A-DF43-417C-8D97-27E8E27D917D}" destId="{57C61037-24C9-4C7C-ABF2-CCEA47B797A2}" srcOrd="2" destOrd="0" presId="urn:microsoft.com/office/officeart/2018/2/layout/IconVerticalSolidList"/>
    <dgm:cxn modelId="{C6900B74-E11B-214D-B011-823900781468}" type="presParOf" srcId="{4A37104A-DF43-417C-8D97-27E8E27D917D}" destId="{26A192CC-6CD4-44A1-BE18-478E3704A3EB}" srcOrd="3" destOrd="0" presId="urn:microsoft.com/office/officeart/2018/2/layout/IconVerticalSolidList"/>
    <dgm:cxn modelId="{E5B3C7C9-3C13-944B-9D3B-48AF5D2AAF9C}" type="presParOf" srcId="{965603A8-FEC3-49B0-A23B-0E31C90E56A9}" destId="{6ACC4B6F-8BF0-410F-B881-3B81985A15C6}" srcOrd="1" destOrd="0" presId="urn:microsoft.com/office/officeart/2018/2/layout/IconVerticalSolidList"/>
    <dgm:cxn modelId="{9B95F716-1DE7-3443-8D2B-D609349DC3FB}" type="presParOf" srcId="{965603A8-FEC3-49B0-A23B-0E31C90E56A9}" destId="{24B127A2-CFF2-446C-8859-01DCD36A8397}" srcOrd="2" destOrd="0" presId="urn:microsoft.com/office/officeart/2018/2/layout/IconVerticalSolidList"/>
    <dgm:cxn modelId="{D9516F3E-8E6A-C644-8D67-4270BCFDCBDD}" type="presParOf" srcId="{24B127A2-CFF2-446C-8859-01DCD36A8397}" destId="{4B597AE8-0123-46A8-9DF3-2137A9296A74}" srcOrd="0" destOrd="0" presId="urn:microsoft.com/office/officeart/2018/2/layout/IconVerticalSolidList"/>
    <dgm:cxn modelId="{202FFD5F-1348-D345-879B-6385397E714A}" type="presParOf" srcId="{24B127A2-CFF2-446C-8859-01DCD36A8397}" destId="{5326C7A5-1050-49C5-91AC-E2EFA380C18B}" srcOrd="1" destOrd="0" presId="urn:microsoft.com/office/officeart/2018/2/layout/IconVerticalSolidList"/>
    <dgm:cxn modelId="{42329FD5-4F16-F348-A962-E7CB89002D10}" type="presParOf" srcId="{24B127A2-CFF2-446C-8859-01DCD36A8397}" destId="{7241D206-06ED-45D3-A9EB-7277C43AE4EE}" srcOrd="2" destOrd="0" presId="urn:microsoft.com/office/officeart/2018/2/layout/IconVerticalSolidList"/>
    <dgm:cxn modelId="{EF1F1256-9B3C-5245-AF18-9FA73C3CC3A7}" type="presParOf" srcId="{24B127A2-CFF2-446C-8859-01DCD36A8397}" destId="{B6F0C9B8-D61B-4F5B-A5BB-1756B02F2281}" srcOrd="3" destOrd="0" presId="urn:microsoft.com/office/officeart/2018/2/layout/IconVerticalSolidList"/>
    <dgm:cxn modelId="{CCC3D5A2-2773-F942-9857-C6D3AA759D32}" type="presParOf" srcId="{965603A8-FEC3-49B0-A23B-0E31C90E56A9}" destId="{3ADB614F-4F2B-4863-9C9E-619D086A322D}" srcOrd="3" destOrd="0" presId="urn:microsoft.com/office/officeart/2018/2/layout/IconVerticalSolidList"/>
    <dgm:cxn modelId="{7DCFE8BA-B32D-C04E-8EDF-1EF3D1CF6E24}" type="presParOf" srcId="{965603A8-FEC3-49B0-A23B-0E31C90E56A9}" destId="{58924C81-4265-43E8-B9E9-61EE9C2B34CF}" srcOrd="4" destOrd="0" presId="urn:microsoft.com/office/officeart/2018/2/layout/IconVerticalSolidList"/>
    <dgm:cxn modelId="{8A78392D-E189-F141-BDC6-74CEC32D996A}" type="presParOf" srcId="{58924C81-4265-43E8-B9E9-61EE9C2B34CF}" destId="{9A3CF966-43B2-41D1-9DB2-59F81EC8A778}" srcOrd="0" destOrd="0" presId="urn:microsoft.com/office/officeart/2018/2/layout/IconVerticalSolidList"/>
    <dgm:cxn modelId="{57C95D45-0EE5-6E40-BD99-ED683DAAE4C0}" type="presParOf" srcId="{58924C81-4265-43E8-B9E9-61EE9C2B34CF}" destId="{0D4E38DC-37A1-43F1-8C5B-5A5784709FA2}" srcOrd="1" destOrd="0" presId="urn:microsoft.com/office/officeart/2018/2/layout/IconVerticalSolidList"/>
    <dgm:cxn modelId="{87BF4122-BB97-444C-B01B-F4D6EBB04DCB}" type="presParOf" srcId="{58924C81-4265-43E8-B9E9-61EE9C2B34CF}" destId="{95C7969F-3C56-4986-9B0F-349086505B0E}" srcOrd="2" destOrd="0" presId="urn:microsoft.com/office/officeart/2018/2/layout/IconVerticalSolidList"/>
    <dgm:cxn modelId="{8A9DF25E-C1F6-3545-8FD2-93FD90AD3200}" type="presParOf" srcId="{58924C81-4265-43E8-B9E9-61EE9C2B34CF}" destId="{7AF4A9F2-20EE-4F71-95D4-987ABBD8517E}" srcOrd="3" destOrd="0" presId="urn:microsoft.com/office/officeart/2018/2/layout/IconVerticalSolidList"/>
    <dgm:cxn modelId="{60649C66-A828-FE40-BA85-5C2CA3439BD2}" type="presParOf" srcId="{965603A8-FEC3-49B0-A23B-0E31C90E56A9}" destId="{44E58F97-3A9A-4B26-BD82-B8F0B158AC30}" srcOrd="5" destOrd="0" presId="urn:microsoft.com/office/officeart/2018/2/layout/IconVerticalSolidList"/>
    <dgm:cxn modelId="{808398CA-6D54-C94F-B839-962E3D3A3430}" type="presParOf" srcId="{965603A8-FEC3-49B0-A23B-0E31C90E56A9}" destId="{EA10BE21-936A-4C3B-BB66-9E5BF663EC43}" srcOrd="6" destOrd="0" presId="urn:microsoft.com/office/officeart/2018/2/layout/IconVerticalSolidList"/>
    <dgm:cxn modelId="{E8BC4CAE-32C6-3A49-B8EB-D88B1A147E53}" type="presParOf" srcId="{EA10BE21-936A-4C3B-BB66-9E5BF663EC43}" destId="{629270B4-3E87-4B00-B88C-48067EACDAFD}" srcOrd="0" destOrd="0" presId="urn:microsoft.com/office/officeart/2018/2/layout/IconVerticalSolidList"/>
    <dgm:cxn modelId="{3BBFCB7A-6087-A342-8DC9-135E673B6C8E}" type="presParOf" srcId="{EA10BE21-936A-4C3B-BB66-9E5BF663EC43}" destId="{748159B5-25DB-4D9C-B68E-D6B52E9E9299}" srcOrd="1" destOrd="0" presId="urn:microsoft.com/office/officeart/2018/2/layout/IconVerticalSolidList"/>
    <dgm:cxn modelId="{78A97904-A800-0B42-A031-65B1DB2F3F07}" type="presParOf" srcId="{EA10BE21-936A-4C3B-BB66-9E5BF663EC43}" destId="{F545AC03-F45F-442B-B7D3-2D866AEAAF72}" srcOrd="2" destOrd="0" presId="urn:microsoft.com/office/officeart/2018/2/layout/IconVerticalSolidList"/>
    <dgm:cxn modelId="{7FDA3DB4-6E32-E146-815A-3D8D6868131D}" type="presParOf" srcId="{EA10BE21-936A-4C3B-BB66-9E5BF663EC43}" destId="{EA62161E-4A03-4B19-BDD9-14BA4DFD5E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BC509-FE7F-4EE9-B902-5B82F57A2938}">
      <dsp:nvSpPr>
        <dsp:cNvPr id="0" name=""/>
        <dsp:cNvSpPr/>
      </dsp:nvSpPr>
      <dsp:spPr>
        <a:xfrm>
          <a:off x="1021012" y="759385"/>
          <a:ext cx="798040" cy="798040"/>
        </a:xfrm>
        <a:prstGeom prst="rect">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18765-8514-4084-8CE9-1D5FAFB94285}">
      <dsp:nvSpPr>
        <dsp:cNvPr id="0" name=""/>
        <dsp:cNvSpPr/>
      </dsp:nvSpPr>
      <dsp:spPr>
        <a:xfrm>
          <a:off x="13840" y="1630686"/>
          <a:ext cx="2812384" cy="55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solidFill>
                <a:schemeClr val="accent4"/>
              </a:solidFill>
              <a:latin typeface="Times" pitchFamily="2" charset="0"/>
            </a:rPr>
            <a:t>Introduction </a:t>
          </a:r>
          <a:endParaRPr lang="en-US" sz="3200" kern="1200" dirty="0">
            <a:solidFill>
              <a:schemeClr val="accent4"/>
            </a:solidFill>
            <a:latin typeface="Times" pitchFamily="2" charset="0"/>
          </a:endParaRPr>
        </a:p>
      </dsp:txBody>
      <dsp:txXfrm>
        <a:off x="13840" y="1630686"/>
        <a:ext cx="2812384" cy="558995"/>
      </dsp:txXfrm>
    </dsp:sp>
    <dsp:sp modelId="{28DBC96E-C479-433E-9373-FF4904D1B7CC}">
      <dsp:nvSpPr>
        <dsp:cNvPr id="0" name=""/>
        <dsp:cNvSpPr/>
      </dsp:nvSpPr>
      <dsp:spPr>
        <a:xfrm>
          <a:off x="279975" y="2223757"/>
          <a:ext cx="2280114" cy="80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solidFill>
                <a:schemeClr val="accent4"/>
              </a:solidFill>
              <a:latin typeface="Times" pitchFamily="2" charset="0"/>
            </a:rPr>
            <a:t>Purpose </a:t>
          </a:r>
        </a:p>
        <a:p>
          <a:pPr marL="0" lvl="0" indent="0" algn="ctr" defTabSz="1244600">
            <a:lnSpc>
              <a:spcPct val="100000"/>
            </a:lnSpc>
            <a:spcBef>
              <a:spcPct val="0"/>
            </a:spcBef>
            <a:spcAft>
              <a:spcPct val="35000"/>
            </a:spcAft>
            <a:buNone/>
          </a:pPr>
          <a:r>
            <a:rPr lang="en-US" sz="2800" kern="1200">
              <a:solidFill>
                <a:schemeClr val="accent4"/>
              </a:solidFill>
              <a:latin typeface="Times" pitchFamily="2" charset="0"/>
            </a:rPr>
            <a:t>Research Questions </a:t>
          </a:r>
          <a:endParaRPr lang="en-US" sz="2800" kern="1200" dirty="0">
            <a:solidFill>
              <a:schemeClr val="accent4"/>
            </a:solidFill>
            <a:latin typeface="Times" pitchFamily="2" charset="0"/>
          </a:endParaRPr>
        </a:p>
      </dsp:txBody>
      <dsp:txXfrm>
        <a:off x="279975" y="2223757"/>
        <a:ext cx="2280114" cy="802936"/>
      </dsp:txXfrm>
    </dsp:sp>
    <dsp:sp modelId="{FB842758-07F1-4849-A41C-21C155DBD8E1}">
      <dsp:nvSpPr>
        <dsp:cNvPr id="0" name=""/>
        <dsp:cNvSpPr/>
      </dsp:nvSpPr>
      <dsp:spPr>
        <a:xfrm>
          <a:off x="4382437" y="811545"/>
          <a:ext cx="798040" cy="798040"/>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517D8-4673-4DD2-8EB4-33B29F30B34C}">
      <dsp:nvSpPr>
        <dsp:cNvPr id="0" name=""/>
        <dsp:cNvSpPr/>
      </dsp:nvSpPr>
      <dsp:spPr>
        <a:xfrm>
          <a:off x="3225245" y="1630686"/>
          <a:ext cx="2921853" cy="55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solidFill>
                <a:schemeClr val="accent4"/>
              </a:solidFill>
              <a:latin typeface="Times" pitchFamily="2" charset="0"/>
            </a:rPr>
            <a:t>Methodology</a:t>
          </a:r>
          <a:r>
            <a:rPr lang="en-US" sz="3600" kern="1200"/>
            <a:t> </a:t>
          </a:r>
          <a:endParaRPr lang="en-US" sz="3600" kern="1200" dirty="0"/>
        </a:p>
      </dsp:txBody>
      <dsp:txXfrm>
        <a:off x="3225245" y="1630686"/>
        <a:ext cx="2921853" cy="558995"/>
      </dsp:txXfrm>
    </dsp:sp>
    <dsp:sp modelId="{9522061F-5A45-4A93-BAFB-A1D7D142661F}">
      <dsp:nvSpPr>
        <dsp:cNvPr id="0" name=""/>
        <dsp:cNvSpPr/>
      </dsp:nvSpPr>
      <dsp:spPr>
        <a:xfrm>
          <a:off x="3546114" y="2223757"/>
          <a:ext cx="2280114" cy="80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solidFill>
                <a:schemeClr val="accent4"/>
              </a:solidFill>
              <a:latin typeface="Times" pitchFamily="2" charset="0"/>
            </a:rPr>
            <a:t>Participants </a:t>
          </a:r>
        </a:p>
        <a:p>
          <a:pPr marL="0" lvl="0" indent="0" algn="ctr" defTabSz="1244600">
            <a:lnSpc>
              <a:spcPct val="100000"/>
            </a:lnSpc>
            <a:spcBef>
              <a:spcPct val="0"/>
            </a:spcBef>
            <a:spcAft>
              <a:spcPct val="35000"/>
            </a:spcAft>
            <a:buNone/>
          </a:pPr>
          <a:r>
            <a:rPr lang="en-US" sz="2800" kern="1200" dirty="0">
              <a:solidFill>
                <a:schemeClr val="accent4"/>
              </a:solidFill>
              <a:latin typeface="Times" pitchFamily="2" charset="0"/>
            </a:rPr>
            <a:t>Description of Setting </a:t>
          </a:r>
        </a:p>
        <a:p>
          <a:pPr marL="0" lvl="0" indent="0" algn="ctr" defTabSz="1244600">
            <a:lnSpc>
              <a:spcPct val="100000"/>
            </a:lnSpc>
            <a:spcBef>
              <a:spcPct val="0"/>
            </a:spcBef>
            <a:spcAft>
              <a:spcPct val="35000"/>
            </a:spcAft>
            <a:buNone/>
          </a:pPr>
          <a:r>
            <a:rPr lang="en-US" sz="2800" kern="1200" dirty="0">
              <a:solidFill>
                <a:schemeClr val="accent4"/>
              </a:solidFill>
              <a:latin typeface="Times" pitchFamily="2" charset="0"/>
            </a:rPr>
            <a:t>Procedures</a:t>
          </a:r>
        </a:p>
        <a:p>
          <a:pPr marL="0" lvl="0" indent="0" algn="ctr" defTabSz="1244600">
            <a:lnSpc>
              <a:spcPct val="100000"/>
            </a:lnSpc>
            <a:spcBef>
              <a:spcPct val="0"/>
            </a:spcBef>
            <a:spcAft>
              <a:spcPct val="35000"/>
            </a:spcAft>
            <a:buNone/>
          </a:pPr>
          <a:r>
            <a:rPr lang="en-US" sz="2800" kern="1200">
              <a:solidFill>
                <a:schemeClr val="accent4"/>
              </a:solidFill>
              <a:latin typeface="Times" pitchFamily="2" charset="0"/>
            </a:rPr>
            <a:t>Instruments </a:t>
          </a:r>
          <a:endParaRPr lang="en-US" sz="2800" kern="1200" dirty="0">
            <a:solidFill>
              <a:schemeClr val="accent4"/>
            </a:solidFill>
            <a:latin typeface="Times" pitchFamily="2" charset="0"/>
          </a:endParaRPr>
        </a:p>
      </dsp:txBody>
      <dsp:txXfrm>
        <a:off x="3546114" y="2223757"/>
        <a:ext cx="2280114" cy="802936"/>
      </dsp:txXfrm>
    </dsp:sp>
    <dsp:sp modelId="{20023996-97B1-4B28-B0B3-5CD35D3E6EAA}">
      <dsp:nvSpPr>
        <dsp:cNvPr id="0" name=""/>
        <dsp:cNvSpPr/>
      </dsp:nvSpPr>
      <dsp:spPr>
        <a:xfrm>
          <a:off x="7168423" y="922112"/>
          <a:ext cx="798040" cy="798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9CE93-5070-4E9F-A64C-742288091C30}">
      <dsp:nvSpPr>
        <dsp:cNvPr id="0" name=""/>
        <dsp:cNvSpPr/>
      </dsp:nvSpPr>
      <dsp:spPr>
        <a:xfrm>
          <a:off x="6546118" y="1912472"/>
          <a:ext cx="2280114" cy="55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solidFill>
                <a:schemeClr val="accent4"/>
              </a:solidFill>
              <a:latin typeface="Times" pitchFamily="2" charset="0"/>
            </a:rPr>
            <a:t>Results </a:t>
          </a:r>
        </a:p>
      </dsp:txBody>
      <dsp:txXfrm>
        <a:off x="6546118" y="1912472"/>
        <a:ext cx="2280114" cy="558995"/>
      </dsp:txXfrm>
    </dsp:sp>
    <dsp:sp modelId="{7C9C4016-ED56-4CDF-AA63-0FBD87F76BD9}">
      <dsp:nvSpPr>
        <dsp:cNvPr id="0" name=""/>
        <dsp:cNvSpPr/>
      </dsp:nvSpPr>
      <dsp:spPr>
        <a:xfrm>
          <a:off x="6546118" y="2505543"/>
          <a:ext cx="2280114" cy="239364"/>
        </a:xfrm>
        <a:prstGeom prst="rect">
          <a:avLst/>
        </a:prstGeom>
        <a:noFill/>
        <a:ln>
          <a:noFill/>
        </a:ln>
        <a:effectLst/>
      </dsp:spPr>
      <dsp:style>
        <a:lnRef idx="0">
          <a:scrgbClr r="0" g="0" b="0"/>
        </a:lnRef>
        <a:fillRef idx="0">
          <a:scrgbClr r="0" g="0" b="0"/>
        </a:fillRef>
        <a:effectRef idx="0">
          <a:scrgbClr r="0" g="0" b="0"/>
        </a:effectRef>
        <a:fontRef idx="minor"/>
      </dsp:style>
    </dsp:sp>
    <dsp:sp modelId="{0E8EF13F-EE08-4B6C-96AC-ACD215FE3D29}">
      <dsp:nvSpPr>
        <dsp:cNvPr id="0" name=""/>
        <dsp:cNvSpPr/>
      </dsp:nvSpPr>
      <dsp:spPr>
        <a:xfrm>
          <a:off x="9825772" y="892544"/>
          <a:ext cx="798040" cy="7980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6035F-3954-4788-95F2-F27A4FDFB46F}">
      <dsp:nvSpPr>
        <dsp:cNvPr id="0" name=""/>
        <dsp:cNvSpPr/>
      </dsp:nvSpPr>
      <dsp:spPr>
        <a:xfrm>
          <a:off x="9225253" y="1912472"/>
          <a:ext cx="2280114" cy="55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solidFill>
                <a:schemeClr val="accent4"/>
              </a:solidFill>
              <a:latin typeface="Times" pitchFamily="2" charset="0"/>
            </a:rPr>
            <a:t>Discussion</a:t>
          </a:r>
          <a:endParaRPr lang="en-US" sz="3600" kern="1200" dirty="0">
            <a:solidFill>
              <a:schemeClr val="accent4"/>
            </a:solidFill>
            <a:latin typeface="Times" pitchFamily="2" charset="0"/>
          </a:endParaRPr>
        </a:p>
      </dsp:txBody>
      <dsp:txXfrm>
        <a:off x="9225253" y="1912472"/>
        <a:ext cx="2280114" cy="558995"/>
      </dsp:txXfrm>
    </dsp:sp>
    <dsp:sp modelId="{C786B500-AB50-4AD2-BEFE-78EBBA26381F}">
      <dsp:nvSpPr>
        <dsp:cNvPr id="0" name=""/>
        <dsp:cNvSpPr/>
      </dsp:nvSpPr>
      <dsp:spPr>
        <a:xfrm>
          <a:off x="9225253" y="2505543"/>
          <a:ext cx="2280114" cy="2393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5A6F6-AAE1-E040-9CB5-F4C5DBC28C1B}">
      <dsp:nvSpPr>
        <dsp:cNvPr id="0" name=""/>
        <dsp:cNvSpPr/>
      </dsp:nvSpPr>
      <dsp:spPr>
        <a:xfrm>
          <a:off x="226099" y="2149289"/>
          <a:ext cx="648871" cy="55967"/>
        </a:xfrm>
        <a:prstGeom prst="roundRect">
          <a:avLst>
            <a:gd name="adj" fmla="val 1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ctr" defTabSz="1600200">
            <a:lnSpc>
              <a:spcPct val="90000"/>
            </a:lnSpc>
            <a:spcBef>
              <a:spcPct val="0"/>
            </a:spcBef>
            <a:spcAft>
              <a:spcPct val="35000"/>
            </a:spcAft>
            <a:buNone/>
          </a:pPr>
          <a:r>
            <a:rPr lang="en-US" sz="3600" kern="1200" dirty="0" err="1">
              <a:solidFill>
                <a:schemeClr val="accent4"/>
              </a:solidFill>
              <a:latin typeface="Times" pitchFamily="2" charset="0"/>
            </a:rPr>
            <a:t>quan</a:t>
          </a:r>
          <a:endParaRPr lang="en-US" sz="3600" kern="1200" dirty="0">
            <a:solidFill>
              <a:schemeClr val="accent4"/>
            </a:solidFill>
            <a:latin typeface="Times" pitchFamily="2" charset="0"/>
          </a:endParaRPr>
        </a:p>
      </dsp:txBody>
      <dsp:txXfrm>
        <a:off x="226099" y="2149289"/>
        <a:ext cx="648871" cy="42142"/>
      </dsp:txXfrm>
    </dsp:sp>
    <dsp:sp modelId="{EEE1D7E7-3ACC-2544-BF42-B8BE77A71E5E}">
      <dsp:nvSpPr>
        <dsp:cNvPr id="0" name=""/>
        <dsp:cNvSpPr/>
      </dsp:nvSpPr>
      <dsp:spPr>
        <a:xfrm>
          <a:off x="-46467" y="2204142"/>
          <a:ext cx="3612240" cy="3309"/>
        </a:xfrm>
        <a:prstGeom prst="roundRect">
          <a:avLst>
            <a:gd name="adj" fmla="val 10000"/>
          </a:avLst>
        </a:prstGeom>
        <a:solidFill>
          <a:schemeClr val="lt1">
            <a:alpha val="90000"/>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mj-lt"/>
            <a:buNone/>
          </a:pPr>
          <a:r>
            <a:rPr lang="en-US" sz="1600" kern="1200" dirty="0">
              <a:solidFill>
                <a:schemeClr val="accent4"/>
              </a:solidFill>
            </a:rPr>
            <a:t>1</a:t>
          </a:r>
          <a:r>
            <a:rPr lang="en-US" sz="1600" kern="1200" dirty="0">
              <a:solidFill>
                <a:schemeClr val="accent4"/>
              </a:solidFill>
              <a:latin typeface="Times" pitchFamily="2" charset="0"/>
            </a:rPr>
            <a:t>. </a:t>
          </a:r>
          <a:r>
            <a:rPr lang="en-US" sz="1800" kern="1200" dirty="0">
              <a:solidFill>
                <a:schemeClr val="accent4"/>
              </a:solidFill>
              <a:latin typeface="Times" pitchFamily="2" charset="0"/>
            </a:rPr>
            <a:t>How does a pre-professional soft skills curriculum associate with students’ development of empathy?</a:t>
          </a:r>
        </a:p>
        <a:p>
          <a:pPr marL="171450" lvl="1" indent="-171450" algn="l" defTabSz="800100">
            <a:lnSpc>
              <a:spcPct val="90000"/>
            </a:lnSpc>
            <a:spcBef>
              <a:spcPct val="0"/>
            </a:spcBef>
            <a:spcAft>
              <a:spcPct val="15000"/>
            </a:spcAft>
            <a:buFont typeface="+mj-lt"/>
            <a:buNone/>
          </a:pPr>
          <a:r>
            <a:rPr lang="en-US" sz="1800" kern="1200" dirty="0">
              <a:solidFill>
                <a:schemeClr val="accent4"/>
              </a:solidFill>
              <a:latin typeface="Times" pitchFamily="2" charset="0"/>
            </a:rPr>
            <a:t> </a:t>
          </a:r>
        </a:p>
        <a:p>
          <a:pPr marL="171450" lvl="1" indent="-171450" algn="l" defTabSz="800100">
            <a:lnSpc>
              <a:spcPct val="90000"/>
            </a:lnSpc>
            <a:spcBef>
              <a:spcPct val="0"/>
            </a:spcBef>
            <a:spcAft>
              <a:spcPct val="15000"/>
            </a:spcAft>
            <a:buFont typeface="+mj-lt"/>
            <a:buNone/>
          </a:pPr>
          <a:r>
            <a:rPr lang="en-US" sz="1800" kern="1200" dirty="0">
              <a:solidFill>
                <a:schemeClr val="accent4"/>
              </a:solidFill>
              <a:latin typeface="Times" pitchFamily="2" charset="0"/>
            </a:rPr>
            <a:t>2. How does a pre-professional soft skills curriculum associate with students’ development of compassion?</a:t>
          </a:r>
        </a:p>
        <a:p>
          <a:pPr marL="228600" lvl="1" indent="-228600" algn="l" defTabSz="889000">
            <a:lnSpc>
              <a:spcPct val="90000"/>
            </a:lnSpc>
            <a:spcBef>
              <a:spcPct val="0"/>
            </a:spcBef>
            <a:spcAft>
              <a:spcPct val="15000"/>
            </a:spcAft>
            <a:buFont typeface="+mj-lt"/>
            <a:buAutoNum type="arabicPeriod"/>
          </a:pPr>
          <a:endParaRPr lang="en-US" sz="2000" kern="1200" dirty="0"/>
        </a:p>
      </dsp:txBody>
      <dsp:txXfrm>
        <a:off x="-46370" y="2204239"/>
        <a:ext cx="3612046" cy="3115"/>
      </dsp:txXfrm>
    </dsp:sp>
    <dsp:sp modelId="{83535B89-7E40-AA47-9E5A-490317131C2A}">
      <dsp:nvSpPr>
        <dsp:cNvPr id="0" name=""/>
        <dsp:cNvSpPr/>
      </dsp:nvSpPr>
      <dsp:spPr>
        <a:xfrm rot="21566314">
          <a:off x="1659934" y="2025963"/>
          <a:ext cx="1822671" cy="573975"/>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659938" y="2141602"/>
        <a:ext cx="1650479" cy="344385"/>
      </dsp:txXfrm>
    </dsp:sp>
    <dsp:sp modelId="{72824A1E-3274-0D46-94E6-744056494240}">
      <dsp:nvSpPr>
        <dsp:cNvPr id="0" name=""/>
        <dsp:cNvSpPr/>
      </dsp:nvSpPr>
      <dsp:spPr>
        <a:xfrm>
          <a:off x="4474117" y="2113174"/>
          <a:ext cx="1059297" cy="85708"/>
        </a:xfrm>
        <a:prstGeom prst="roundRect">
          <a:avLst>
            <a:gd name="adj" fmla="val 1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chemeClr val="accent4"/>
              </a:solidFill>
              <a:latin typeface="Times" pitchFamily="2" charset="0"/>
            </a:rPr>
            <a:t>QUAL</a:t>
          </a:r>
        </a:p>
      </dsp:txBody>
      <dsp:txXfrm>
        <a:off x="4474117" y="2113174"/>
        <a:ext cx="1059297" cy="64537"/>
      </dsp:txXfrm>
    </dsp:sp>
    <dsp:sp modelId="{141E5A0E-9C63-3048-AFF3-19ACF10771A7}">
      <dsp:nvSpPr>
        <dsp:cNvPr id="0" name=""/>
        <dsp:cNvSpPr/>
      </dsp:nvSpPr>
      <dsp:spPr>
        <a:xfrm>
          <a:off x="4297892" y="2205733"/>
          <a:ext cx="2426241" cy="2109"/>
        </a:xfrm>
        <a:prstGeom prst="roundRect">
          <a:avLst>
            <a:gd name="adj" fmla="val 10000"/>
          </a:avLst>
        </a:prstGeom>
        <a:solidFill>
          <a:schemeClr val="lt1">
            <a:alpha val="90000"/>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1600" kern="1200" dirty="0">
              <a:solidFill>
                <a:schemeClr val="accent4"/>
              </a:solidFill>
              <a:latin typeface="Times" pitchFamily="2" charset="0"/>
            </a:rPr>
            <a:t>In what ways do athletic training students perceive they transferred soft skills into clinical practice?</a:t>
          </a:r>
        </a:p>
        <a:p>
          <a:pPr marL="171450" lvl="1" indent="-171450" algn="l" defTabSz="711200">
            <a:lnSpc>
              <a:spcPct val="90000"/>
            </a:lnSpc>
            <a:spcBef>
              <a:spcPct val="0"/>
            </a:spcBef>
            <a:spcAft>
              <a:spcPct val="15000"/>
            </a:spcAft>
            <a:buFont typeface="+mj-lt"/>
            <a:buAutoNum type="arabicPeriod"/>
          </a:pPr>
          <a:r>
            <a:rPr lang="en-US" sz="1600" kern="1200" dirty="0">
              <a:solidFill>
                <a:schemeClr val="accent4"/>
              </a:solidFill>
              <a:latin typeface="Times" pitchFamily="2" charset="0"/>
            </a:rPr>
            <a:t>In what ways are the development of soft skills associated with athletic training students’ subjective well-being? </a:t>
          </a:r>
        </a:p>
        <a:p>
          <a:pPr marL="57150" lvl="1" indent="-57150" algn="l" defTabSz="400050">
            <a:lnSpc>
              <a:spcPct val="90000"/>
            </a:lnSpc>
            <a:spcBef>
              <a:spcPct val="0"/>
            </a:spcBef>
            <a:spcAft>
              <a:spcPct val="15000"/>
            </a:spcAft>
            <a:buFont typeface="+mj-lt"/>
            <a:buAutoNum type="arabicPeriod"/>
          </a:pPr>
          <a:endParaRPr lang="en-US" sz="900" kern="1200" dirty="0">
            <a:solidFill>
              <a:schemeClr val="accent4"/>
            </a:solidFill>
          </a:endParaRPr>
        </a:p>
      </dsp:txBody>
      <dsp:txXfrm>
        <a:off x="4297954" y="2205795"/>
        <a:ext cx="2426117" cy="1985"/>
      </dsp:txXfrm>
    </dsp:sp>
    <dsp:sp modelId="{FFEB008C-C393-7A41-BA53-FBEDD035146A}">
      <dsp:nvSpPr>
        <dsp:cNvPr id="0" name=""/>
        <dsp:cNvSpPr/>
      </dsp:nvSpPr>
      <dsp:spPr>
        <a:xfrm rot="21586883" flipH="1">
          <a:off x="7022570" y="4348726"/>
          <a:ext cx="89875" cy="45103"/>
        </a:xfrm>
        <a:prstGeom prst="bracketPair">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dirty="0"/>
        </a:p>
      </dsp:txBody>
      <dsp:txXfrm>
        <a:off x="7036101" y="4357721"/>
        <a:ext cx="76344" cy="27061"/>
      </dsp:txXfrm>
    </dsp:sp>
    <dsp:sp modelId="{A18CC579-8E4E-8444-A2B8-EFBE382234E0}">
      <dsp:nvSpPr>
        <dsp:cNvPr id="0" name=""/>
        <dsp:cNvSpPr/>
      </dsp:nvSpPr>
      <dsp:spPr>
        <a:xfrm>
          <a:off x="8244882" y="2135210"/>
          <a:ext cx="629310" cy="63214"/>
        </a:xfrm>
        <a:prstGeom prst="roundRect">
          <a:avLst>
            <a:gd name="adj" fmla="val 1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ctr" defTabSz="1600200">
            <a:lnSpc>
              <a:spcPct val="90000"/>
            </a:lnSpc>
            <a:spcBef>
              <a:spcPct val="0"/>
            </a:spcBef>
            <a:spcAft>
              <a:spcPct val="35000"/>
            </a:spcAft>
            <a:buNone/>
          </a:pPr>
          <a:r>
            <a:rPr lang="en-US" sz="3600" kern="1200" dirty="0">
              <a:solidFill>
                <a:schemeClr val="accent4"/>
              </a:solidFill>
              <a:latin typeface="Times" pitchFamily="2" charset="0"/>
            </a:rPr>
            <a:t>[qual]</a:t>
          </a:r>
        </a:p>
      </dsp:txBody>
      <dsp:txXfrm>
        <a:off x="8244882" y="2135210"/>
        <a:ext cx="629310" cy="47599"/>
      </dsp:txXfrm>
    </dsp:sp>
    <dsp:sp modelId="{6D5EC15A-EA03-D74D-A9FA-5C1904312EDC}">
      <dsp:nvSpPr>
        <dsp:cNvPr id="0" name=""/>
        <dsp:cNvSpPr/>
      </dsp:nvSpPr>
      <dsp:spPr>
        <a:xfrm>
          <a:off x="8170291" y="2202791"/>
          <a:ext cx="2905467" cy="1648"/>
        </a:xfrm>
        <a:prstGeom prst="roundRect">
          <a:avLst>
            <a:gd name="adj" fmla="val 10000"/>
          </a:avLst>
        </a:prstGeom>
        <a:solidFill>
          <a:schemeClr val="lt1">
            <a:alpha val="90000"/>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Font typeface="+mj-lt"/>
            <a:buAutoNum type="arabicPeriod"/>
          </a:pPr>
          <a:r>
            <a:rPr lang="en-US" sz="1800" b="0" kern="1200" dirty="0">
              <a:solidFill>
                <a:schemeClr val="accent4"/>
              </a:solidFill>
              <a:latin typeface="Times" pitchFamily="2" charset="0"/>
            </a:rPr>
            <a:t>H</a:t>
          </a:r>
          <a:r>
            <a:rPr lang="en-US" sz="1800" kern="1200" dirty="0">
              <a:solidFill>
                <a:schemeClr val="accent4"/>
              </a:solidFill>
              <a:latin typeface="Times" pitchFamily="2" charset="0"/>
            </a:rPr>
            <a:t>ow do athletic training students describe their emotional response to utilizing soft skills during clinical practice? </a:t>
          </a:r>
        </a:p>
        <a:p>
          <a:pPr marL="171450" lvl="1" indent="-171450" algn="l" defTabSz="800100">
            <a:lnSpc>
              <a:spcPct val="90000"/>
            </a:lnSpc>
            <a:spcBef>
              <a:spcPct val="0"/>
            </a:spcBef>
            <a:spcAft>
              <a:spcPct val="15000"/>
            </a:spcAft>
            <a:buFont typeface="+mj-lt"/>
            <a:buAutoNum type="arabicPeriod"/>
          </a:pPr>
          <a:endParaRPr lang="en-US" sz="1800" kern="1200" dirty="0">
            <a:solidFill>
              <a:schemeClr val="accent4"/>
            </a:solidFill>
            <a:latin typeface="Times" pitchFamily="2" charset="0"/>
          </a:endParaRPr>
        </a:p>
        <a:p>
          <a:pPr marL="171450" lvl="1" indent="-171450" algn="l" defTabSz="800100">
            <a:lnSpc>
              <a:spcPct val="90000"/>
            </a:lnSpc>
            <a:spcBef>
              <a:spcPct val="0"/>
            </a:spcBef>
            <a:spcAft>
              <a:spcPct val="15000"/>
            </a:spcAft>
            <a:buFont typeface="+mj-lt"/>
            <a:buAutoNum type="arabicPeriod"/>
          </a:pPr>
          <a:r>
            <a:rPr lang="en-US" sz="1800" kern="1200" dirty="0">
              <a:solidFill>
                <a:schemeClr val="accent4"/>
              </a:solidFill>
              <a:latin typeface="Times" pitchFamily="2" charset="0"/>
            </a:rPr>
            <a:t> In what ways are the development of soft skills associated with athletic training students’ subjective well-being? </a:t>
          </a:r>
        </a:p>
      </dsp:txBody>
      <dsp:txXfrm>
        <a:off x="8170339" y="2202839"/>
        <a:ext cx="2905371" cy="1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4A38-6FAB-A046-815A-A8ACA3A9A06F}">
      <dsp:nvSpPr>
        <dsp:cNvPr id="0" name=""/>
        <dsp:cNvSpPr/>
      </dsp:nvSpPr>
      <dsp:spPr>
        <a:xfrm>
          <a:off x="4420" y="79072"/>
          <a:ext cx="3865215" cy="3865215"/>
        </a:xfrm>
        <a:prstGeom prst="ellipse">
          <a:avLst/>
        </a:prstGeom>
        <a:gradFill rotWithShape="0">
          <a:gsLst>
            <a:gs pos="0">
              <a:schemeClr val="accent4">
                <a:alpha val="50000"/>
                <a:hueOff val="0"/>
                <a:satOff val="0"/>
                <a:lumOff val="0"/>
                <a:alphaOff val="0"/>
                <a:tint val="65000"/>
                <a:shade val="92000"/>
                <a:satMod val="130000"/>
              </a:schemeClr>
            </a:gs>
            <a:gs pos="45000">
              <a:schemeClr val="accent4">
                <a:alpha val="50000"/>
                <a:hueOff val="0"/>
                <a:satOff val="0"/>
                <a:lumOff val="0"/>
                <a:alphaOff val="0"/>
                <a:tint val="60000"/>
                <a:shade val="99000"/>
                <a:satMod val="120000"/>
              </a:schemeClr>
            </a:gs>
            <a:gs pos="100000">
              <a:schemeClr val="accent4">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2716" tIns="38100" rIns="212716"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rPr>
            <a:t>Class Activities:</a:t>
          </a:r>
        </a:p>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rPr>
            <a:t>Practice Discussing Emotions </a:t>
          </a:r>
        </a:p>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rPr>
            <a:t>Self-awareness</a:t>
          </a:r>
        </a:p>
      </dsp:txBody>
      <dsp:txXfrm>
        <a:off x="570468" y="645120"/>
        <a:ext cx="2733119" cy="2733119"/>
      </dsp:txXfrm>
    </dsp:sp>
    <dsp:sp modelId="{A515D90D-9DDE-E743-AA30-D63CE5685BC3}">
      <dsp:nvSpPr>
        <dsp:cNvPr id="0" name=""/>
        <dsp:cNvSpPr/>
      </dsp:nvSpPr>
      <dsp:spPr>
        <a:xfrm>
          <a:off x="3096592" y="79072"/>
          <a:ext cx="3865215" cy="3865215"/>
        </a:xfrm>
        <a:prstGeom prst="ellipse">
          <a:avLst/>
        </a:prstGeom>
        <a:gradFill rotWithShape="0">
          <a:gsLst>
            <a:gs pos="0">
              <a:schemeClr val="accent4">
                <a:alpha val="50000"/>
                <a:hueOff val="1814067"/>
                <a:satOff val="43244"/>
                <a:lumOff val="35491"/>
                <a:alphaOff val="0"/>
                <a:tint val="65000"/>
                <a:shade val="92000"/>
                <a:satMod val="130000"/>
              </a:schemeClr>
            </a:gs>
            <a:gs pos="45000">
              <a:schemeClr val="accent4">
                <a:alpha val="50000"/>
                <a:hueOff val="1814067"/>
                <a:satOff val="43244"/>
                <a:lumOff val="35491"/>
                <a:alphaOff val="0"/>
                <a:tint val="60000"/>
                <a:shade val="99000"/>
                <a:satMod val="120000"/>
              </a:schemeClr>
            </a:gs>
            <a:gs pos="100000">
              <a:schemeClr val="accent4">
                <a:alpha val="50000"/>
                <a:hueOff val="1814067"/>
                <a:satOff val="43244"/>
                <a:lumOff val="3549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2716" tIns="38100" rIns="212716"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rPr>
            <a:t>Patient- Centered Care  </a:t>
          </a:r>
        </a:p>
      </dsp:txBody>
      <dsp:txXfrm>
        <a:off x="3662640" y="645120"/>
        <a:ext cx="2733119" cy="2733119"/>
      </dsp:txXfrm>
    </dsp:sp>
    <dsp:sp modelId="{D029EA35-565D-7145-937A-DE891F089ADC}">
      <dsp:nvSpPr>
        <dsp:cNvPr id="0" name=""/>
        <dsp:cNvSpPr/>
      </dsp:nvSpPr>
      <dsp:spPr>
        <a:xfrm>
          <a:off x="6188764" y="79072"/>
          <a:ext cx="3865215" cy="3865215"/>
        </a:xfrm>
        <a:prstGeom prst="ellipse">
          <a:avLst/>
        </a:prstGeom>
        <a:gradFill rotWithShape="0">
          <a:gsLst>
            <a:gs pos="0">
              <a:schemeClr val="accent4">
                <a:alpha val="50000"/>
                <a:hueOff val="3628133"/>
                <a:satOff val="86487"/>
                <a:lumOff val="70981"/>
                <a:alphaOff val="0"/>
                <a:tint val="65000"/>
                <a:shade val="92000"/>
                <a:satMod val="130000"/>
              </a:schemeClr>
            </a:gs>
            <a:gs pos="45000">
              <a:schemeClr val="accent4">
                <a:alpha val="50000"/>
                <a:hueOff val="3628133"/>
                <a:satOff val="86487"/>
                <a:lumOff val="70981"/>
                <a:alphaOff val="0"/>
                <a:tint val="60000"/>
                <a:shade val="99000"/>
                <a:satMod val="120000"/>
              </a:schemeClr>
            </a:gs>
            <a:gs pos="100000">
              <a:schemeClr val="accent4">
                <a:alpha val="50000"/>
                <a:hueOff val="3628133"/>
                <a:satOff val="86487"/>
                <a:lumOff val="7098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2716" tIns="38100" rIns="212716"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cs typeface="Arial" panose="020B0604020202020204" pitchFamily="34" charset="0"/>
            </a:rPr>
            <a:t>Clinical Experience:</a:t>
          </a:r>
        </a:p>
        <a:p>
          <a:pPr marL="0" lvl="0" indent="0" algn="ctr" defTabSz="1333500">
            <a:lnSpc>
              <a:spcPct val="90000"/>
            </a:lnSpc>
            <a:spcBef>
              <a:spcPct val="0"/>
            </a:spcBef>
            <a:spcAft>
              <a:spcPct val="35000"/>
            </a:spcAft>
            <a:buNone/>
          </a:pPr>
          <a:r>
            <a:rPr lang="en-US" sz="3000" kern="1200" dirty="0">
              <a:solidFill>
                <a:schemeClr val="accent4"/>
              </a:solidFill>
              <a:latin typeface="Times" pitchFamily="2" charset="0"/>
              <a:cs typeface="Arial" panose="020B0604020202020204" pitchFamily="34" charset="0"/>
            </a:rPr>
            <a:t>Mentorship</a:t>
          </a:r>
        </a:p>
      </dsp:txBody>
      <dsp:txXfrm>
        <a:off x="6754812" y="645120"/>
        <a:ext cx="2733119" cy="2733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6949-E1FA-5E4B-AD9E-3B2866A9E7FC}">
      <dsp:nvSpPr>
        <dsp:cNvPr id="0" name=""/>
        <dsp:cNvSpPr/>
      </dsp:nvSpPr>
      <dsp:spPr>
        <a:xfrm>
          <a:off x="3213" y="171266"/>
          <a:ext cx="3133098" cy="547200"/>
        </a:xfrm>
        <a:prstGeom prst="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latin typeface="Times" pitchFamily="2" charset="0"/>
            </a:rPr>
            <a:t>Challenges</a:t>
          </a:r>
          <a:r>
            <a:rPr lang="en-US" sz="1900" kern="1200" dirty="0"/>
            <a:t> </a:t>
          </a:r>
        </a:p>
      </dsp:txBody>
      <dsp:txXfrm>
        <a:off x="3213" y="171266"/>
        <a:ext cx="3133098" cy="547200"/>
      </dsp:txXfrm>
    </dsp:sp>
    <dsp:sp modelId="{C2259353-355E-5B40-8FC6-750F30A4EF92}">
      <dsp:nvSpPr>
        <dsp:cNvPr id="0" name=""/>
        <dsp:cNvSpPr/>
      </dsp:nvSpPr>
      <dsp:spPr>
        <a:xfrm>
          <a:off x="3213" y="718466"/>
          <a:ext cx="3133098" cy="3388445"/>
        </a:xfrm>
        <a:prstGeom prst="rect">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Face masks made communication challenging </a:t>
          </a:r>
        </a:p>
        <a:p>
          <a:pPr marL="171450" lvl="1" indent="-171450" algn="l" defTabSz="844550">
            <a:lnSpc>
              <a:spcPct val="90000"/>
            </a:lnSpc>
            <a:spcBef>
              <a:spcPct val="0"/>
            </a:spcBef>
            <a:spcAft>
              <a:spcPct val="15000"/>
            </a:spcAft>
            <a:buChar char="•"/>
          </a:pPr>
          <a:endParaRPr lang="en-US" sz="1900" kern="1200" dirty="0">
            <a:solidFill>
              <a:schemeClr val="accent4"/>
            </a:solidFill>
            <a:latin typeface="Times" pitchFamily="2" charset="0"/>
          </a:endParaRPr>
        </a:p>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Needed to rely on body language and non-verbal communication </a:t>
          </a:r>
        </a:p>
      </dsp:txBody>
      <dsp:txXfrm>
        <a:off x="3213" y="718466"/>
        <a:ext cx="3133098" cy="3388445"/>
      </dsp:txXfrm>
    </dsp:sp>
    <dsp:sp modelId="{4F3AAEF7-67E0-3449-95EF-FA6C504B8138}">
      <dsp:nvSpPr>
        <dsp:cNvPr id="0" name=""/>
        <dsp:cNvSpPr/>
      </dsp:nvSpPr>
      <dsp:spPr>
        <a:xfrm>
          <a:off x="3574945" y="158757"/>
          <a:ext cx="3133098" cy="547200"/>
        </a:xfrm>
        <a:prstGeom prst="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latin typeface="Times" pitchFamily="2" charset="0"/>
            </a:rPr>
            <a:t>Policy Changes </a:t>
          </a:r>
        </a:p>
      </dsp:txBody>
      <dsp:txXfrm>
        <a:off x="3574945" y="158757"/>
        <a:ext cx="3133098" cy="547200"/>
      </dsp:txXfrm>
    </dsp:sp>
    <dsp:sp modelId="{118064F4-9DFC-FC4B-ADC9-9F66ECB30A39}">
      <dsp:nvSpPr>
        <dsp:cNvPr id="0" name=""/>
        <dsp:cNvSpPr/>
      </dsp:nvSpPr>
      <dsp:spPr>
        <a:xfrm>
          <a:off x="3574945" y="718466"/>
          <a:ext cx="3133098" cy="3388445"/>
        </a:xfrm>
        <a:prstGeom prst="rect">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Schedules Appointments</a:t>
          </a:r>
        </a:p>
        <a:p>
          <a:pPr marL="171450" lvl="1" indent="-171450" algn="l" defTabSz="844550">
            <a:lnSpc>
              <a:spcPct val="90000"/>
            </a:lnSpc>
            <a:spcBef>
              <a:spcPct val="0"/>
            </a:spcBef>
            <a:spcAft>
              <a:spcPct val="15000"/>
            </a:spcAft>
            <a:buChar char="•"/>
          </a:pPr>
          <a:endParaRPr lang="en-US" sz="1900" kern="1200" dirty="0">
            <a:solidFill>
              <a:schemeClr val="accent4"/>
            </a:solidFill>
            <a:latin typeface="Times" pitchFamily="2" charset="0"/>
          </a:endParaRPr>
        </a:p>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“Due to the pandemic, I feel as though we are able to give better patient-centered care than before (from what I can imagine). Many of these are one-on-one sessions and there is more time to get to know the athlete as an individual and how these injuries are affecting their lives” (Participant 5).</a:t>
          </a:r>
        </a:p>
      </dsp:txBody>
      <dsp:txXfrm>
        <a:off x="3574945" y="718466"/>
        <a:ext cx="3133098" cy="3388445"/>
      </dsp:txXfrm>
    </dsp:sp>
    <dsp:sp modelId="{D3A469CC-460C-9F4F-8260-C24ACFB3BDFC}">
      <dsp:nvSpPr>
        <dsp:cNvPr id="0" name=""/>
        <dsp:cNvSpPr/>
      </dsp:nvSpPr>
      <dsp:spPr>
        <a:xfrm>
          <a:off x="7146677" y="171266"/>
          <a:ext cx="3133098" cy="547200"/>
        </a:xfrm>
        <a:prstGeom prst="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4"/>
              </a:solidFill>
              <a:latin typeface="Times" pitchFamily="2" charset="0"/>
            </a:rPr>
            <a:t>Altruism</a:t>
          </a:r>
          <a:r>
            <a:rPr lang="en-US" sz="1900" kern="1200" dirty="0"/>
            <a:t> </a:t>
          </a:r>
        </a:p>
      </dsp:txBody>
      <dsp:txXfrm>
        <a:off x="7146677" y="171266"/>
        <a:ext cx="3133098" cy="547200"/>
      </dsp:txXfrm>
    </dsp:sp>
    <dsp:sp modelId="{E552C59D-8AED-B540-BB8E-B51A9B23DA8B}">
      <dsp:nvSpPr>
        <dsp:cNvPr id="0" name=""/>
        <dsp:cNvSpPr/>
      </dsp:nvSpPr>
      <dsp:spPr>
        <a:xfrm>
          <a:off x="7146677" y="718466"/>
          <a:ext cx="3133098" cy="3388445"/>
        </a:xfrm>
        <a:prstGeom prst="rect">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more understanding when interacting with their patients in order to provide patient-centered care (Participant 1) </a:t>
          </a:r>
        </a:p>
        <a:p>
          <a:pPr marL="171450" lvl="1" indent="-171450" algn="l" defTabSz="844550">
            <a:lnSpc>
              <a:spcPct val="90000"/>
            </a:lnSpc>
            <a:spcBef>
              <a:spcPct val="0"/>
            </a:spcBef>
            <a:spcAft>
              <a:spcPct val="15000"/>
            </a:spcAft>
            <a:buChar char="•"/>
          </a:pPr>
          <a:endParaRPr lang="en-US" sz="1900" kern="1200" dirty="0">
            <a:solidFill>
              <a:schemeClr val="accent4"/>
            </a:solidFill>
            <a:latin typeface="Times" pitchFamily="2" charset="0"/>
          </a:endParaRPr>
        </a:p>
        <a:p>
          <a:pPr marL="171450" lvl="1" indent="-171450" algn="l" defTabSz="844550">
            <a:lnSpc>
              <a:spcPct val="90000"/>
            </a:lnSpc>
            <a:spcBef>
              <a:spcPct val="0"/>
            </a:spcBef>
            <a:spcAft>
              <a:spcPct val="15000"/>
            </a:spcAft>
            <a:buChar char="•"/>
          </a:pPr>
          <a:r>
            <a:rPr lang="en-US" sz="1900" kern="1200" dirty="0">
              <a:solidFill>
                <a:schemeClr val="accent4"/>
              </a:solidFill>
              <a:latin typeface="Times" pitchFamily="2" charset="0"/>
            </a:rPr>
            <a:t>“We are all in this together and everyone’s situation is different, so it’s even more important to be considerate and kind in your care for others” (Participant 19).</a:t>
          </a:r>
        </a:p>
      </dsp:txBody>
      <dsp:txXfrm>
        <a:off x="7146677" y="718466"/>
        <a:ext cx="3133098" cy="3388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52650-4866-4983-BF1F-7202FE1DE505}">
      <dsp:nvSpPr>
        <dsp:cNvPr id="0" name=""/>
        <dsp:cNvSpPr/>
      </dsp:nvSpPr>
      <dsp:spPr>
        <a:xfrm>
          <a:off x="0" y="2344"/>
          <a:ext cx="6797675" cy="11884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BF969-A72D-4714-90D9-CA84E9F020B9}">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192CC-6CD4-44A1-BE18-478E3704A3EB}">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solidFill>
              <a:latin typeface="Times" pitchFamily="2" charset="0"/>
            </a:rPr>
            <a:t>Curriculum Activities and Clinical Experiences  	</a:t>
          </a:r>
        </a:p>
      </dsp:txBody>
      <dsp:txXfrm>
        <a:off x="1372680" y="2344"/>
        <a:ext cx="5424994" cy="1188467"/>
      </dsp:txXfrm>
    </dsp:sp>
    <dsp:sp modelId="{4B597AE8-0123-46A8-9DF3-2137A9296A74}">
      <dsp:nvSpPr>
        <dsp:cNvPr id="0" name=""/>
        <dsp:cNvSpPr/>
      </dsp:nvSpPr>
      <dsp:spPr>
        <a:xfrm>
          <a:off x="0" y="1487929"/>
          <a:ext cx="6797675" cy="11884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6C7A5-1050-49C5-91AC-E2EFA380C18B}">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0C9B8-D61B-4F5B-A5BB-1756B02F2281}">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solidFill>
              <a:latin typeface="Times" pitchFamily="2" charset="0"/>
            </a:rPr>
            <a:t>AT Students’ Perceived Application of Soft Skills </a:t>
          </a:r>
        </a:p>
      </dsp:txBody>
      <dsp:txXfrm>
        <a:off x="1372680" y="1487929"/>
        <a:ext cx="5424994" cy="1188467"/>
      </dsp:txXfrm>
    </dsp:sp>
    <dsp:sp modelId="{9A3CF966-43B2-41D1-9DB2-59F81EC8A778}">
      <dsp:nvSpPr>
        <dsp:cNvPr id="0" name=""/>
        <dsp:cNvSpPr/>
      </dsp:nvSpPr>
      <dsp:spPr>
        <a:xfrm>
          <a:off x="0" y="2973514"/>
          <a:ext cx="6797675" cy="11884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E38DC-37A1-43F1-8C5B-5A5784709FA2}">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4A9F2-20EE-4F71-95D4-987ABBD8517E}">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solidFill>
              <a:latin typeface="Times" pitchFamily="2" charset="0"/>
            </a:rPr>
            <a:t>Students’ Subjective Well-Being and Emotional Response to Utilizing Soft Skills </a:t>
          </a:r>
        </a:p>
      </dsp:txBody>
      <dsp:txXfrm>
        <a:off x="1372680" y="2973514"/>
        <a:ext cx="5424994" cy="1188467"/>
      </dsp:txXfrm>
    </dsp:sp>
    <dsp:sp modelId="{629270B4-3E87-4B00-B88C-48067EACDAFD}">
      <dsp:nvSpPr>
        <dsp:cNvPr id="0" name=""/>
        <dsp:cNvSpPr/>
      </dsp:nvSpPr>
      <dsp:spPr>
        <a:xfrm>
          <a:off x="0" y="4459099"/>
          <a:ext cx="6797675" cy="11884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159B5-25DB-4D9C-B68E-D6B52E9E9299}">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2161E-4A03-4B19-BDD9-14BA4DFD5E3B}">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solidFill>
              <a:latin typeface="Times" pitchFamily="2" charset="0"/>
            </a:rPr>
            <a:t>How the Global Pandemic Influenced Patient-Centered Care</a:t>
          </a:r>
        </a:p>
      </dsp:txBody>
      <dsp:txXfrm>
        <a:off x="1372680" y="4459099"/>
        <a:ext cx="5424994" cy="118846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13908-D732-264D-B34A-0018748A246C}"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FD8B8-A493-6E44-AA22-29D4F9B3F393}" type="slidenum">
              <a:rPr lang="en-US" smtClean="0"/>
              <a:t>‹#›</a:t>
            </a:fld>
            <a:endParaRPr lang="en-US"/>
          </a:p>
        </p:txBody>
      </p:sp>
    </p:spTree>
    <p:extLst>
      <p:ext uri="{BB962C8B-B14F-4D97-AF65-F5344CB8AC3E}">
        <p14:creationId xmlns:p14="http://schemas.microsoft.com/office/powerpoint/2010/main" val="421583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a:t>
            </a:fld>
            <a:endParaRPr lang="en-US"/>
          </a:p>
        </p:txBody>
      </p:sp>
    </p:spTree>
    <p:extLst>
      <p:ext uri="{BB962C8B-B14F-4D97-AF65-F5344CB8AC3E}">
        <p14:creationId xmlns:p14="http://schemas.microsoft.com/office/powerpoint/2010/main" val="359783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Results- Transferring Soft Skills into Clinical Practice </a:t>
            </a:r>
          </a:p>
        </p:txBody>
      </p:sp>
      <p:sp>
        <p:nvSpPr>
          <p:cNvPr id="4" name="Slide Number Placeholder 3"/>
          <p:cNvSpPr>
            <a:spLocks noGrp="1"/>
          </p:cNvSpPr>
          <p:nvPr>
            <p:ph type="sldNum" sz="quarter" idx="5"/>
          </p:nvPr>
        </p:nvSpPr>
        <p:spPr/>
        <p:txBody>
          <a:bodyPr/>
          <a:lstStyle/>
          <a:p>
            <a:fld id="{88AFD8B8-A493-6E44-AA22-29D4F9B3F393}" type="slidenum">
              <a:rPr lang="en-US" smtClean="0"/>
              <a:t>15</a:t>
            </a:fld>
            <a:endParaRPr lang="en-US"/>
          </a:p>
        </p:txBody>
      </p:sp>
    </p:spTree>
    <p:extLst>
      <p:ext uri="{BB962C8B-B14F-4D97-AF65-F5344CB8AC3E}">
        <p14:creationId xmlns:p14="http://schemas.microsoft.com/office/powerpoint/2010/main" val="8951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Results- Transferring Soft Skills into Clinical Practice </a:t>
            </a:r>
          </a:p>
        </p:txBody>
      </p:sp>
      <p:sp>
        <p:nvSpPr>
          <p:cNvPr id="4" name="Slide Number Placeholder 3"/>
          <p:cNvSpPr>
            <a:spLocks noGrp="1"/>
          </p:cNvSpPr>
          <p:nvPr>
            <p:ph type="sldNum" sz="quarter" idx="5"/>
          </p:nvPr>
        </p:nvSpPr>
        <p:spPr/>
        <p:txBody>
          <a:bodyPr/>
          <a:lstStyle/>
          <a:p>
            <a:fld id="{88AFD8B8-A493-6E44-AA22-29D4F9B3F393}" type="slidenum">
              <a:rPr lang="en-US" smtClean="0"/>
              <a:t>16</a:t>
            </a:fld>
            <a:endParaRPr lang="en-US"/>
          </a:p>
        </p:txBody>
      </p:sp>
    </p:spTree>
    <p:extLst>
      <p:ext uri="{BB962C8B-B14F-4D97-AF65-F5344CB8AC3E}">
        <p14:creationId xmlns:p14="http://schemas.microsoft.com/office/powerpoint/2010/main" val="253598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Times" pitchFamily="2" charset="0"/>
              </a:rPr>
              <a:t>Given the pandemic, in what ways has your ability to provide patient-centered care been influenced in the last two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Altruism is, “motivation that is other-directed and aims to increase or benefit another individual's well-being” (Burks &amp; Kobus, 2012, p. 318).</a:t>
            </a:r>
            <a:r>
              <a:rPr lang="en-US" dirty="0">
                <a:effectLst/>
              </a:rPr>
              <a:t> </a:t>
            </a:r>
            <a:r>
              <a:rPr lang="en-US" sz="1200" kern="1200" dirty="0">
                <a:solidFill>
                  <a:schemeClr val="tx1"/>
                </a:solidFill>
                <a:effectLst/>
                <a:latin typeface="+mn-lt"/>
                <a:ea typeface="+mn-ea"/>
                <a:cs typeface="+mn-cs"/>
              </a:rPr>
              <a:t>The pandemic magnifies that each person faces challenges and struggles in their personal life and as healthcare providers it is critical to be respectful of those areas of their lives.</a:t>
            </a:r>
            <a:r>
              <a:rPr lang="en-US" dirty="0">
                <a:effectLst/>
              </a:rPr>
              <a:t> </a:t>
            </a:r>
            <a:endParaRPr lang="en-US" sz="1200" dirty="0">
              <a:solidFill>
                <a:schemeClr val="accent4"/>
              </a:solidFill>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17</a:t>
            </a:fld>
            <a:endParaRPr lang="en-US"/>
          </a:p>
        </p:txBody>
      </p:sp>
    </p:spTree>
    <p:extLst>
      <p:ext uri="{BB962C8B-B14F-4D97-AF65-F5344CB8AC3E}">
        <p14:creationId xmlns:p14="http://schemas.microsoft.com/office/powerpoint/2010/main" val="121510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research participant completed six reflection logs throughout the Fall 2020 semester. In this semester, the participants completed their first semester as Masters students and their first clinical experiences. Certainly, this semester is viewed as a transition period for the students as they step into the clinical responsibilities and core curriculum of an entry level Masters in Athletic Training program. With this in mind, the students were asked to describe their own well-being every two weeks during the semester. The students’ perception of their own well-being is displayed in this text cloud. In totality, the students completed 114 reflection logs and their answers fell along a large spectrum from negative to positive responses throughout the semester.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18</a:t>
            </a:fld>
            <a:endParaRPr lang="en-US"/>
          </a:p>
        </p:txBody>
      </p:sp>
    </p:spTree>
    <p:extLst>
      <p:ext uri="{BB962C8B-B14F-4D97-AF65-F5344CB8AC3E}">
        <p14:creationId xmlns:p14="http://schemas.microsoft.com/office/powerpoint/2010/main" val="116249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Emotions = “stressed 42/114, overwhelmed, frustrated, anxious, upset, poor mental health” </a:t>
            </a:r>
            <a:r>
              <a:rPr lang="en-US" sz="1200" kern="1200" dirty="0">
                <a:solidFill>
                  <a:schemeClr val="tx1"/>
                </a:solidFill>
                <a:effectLst/>
                <a:latin typeface="+mn-lt"/>
                <a:ea typeface="+mn-ea"/>
                <a:cs typeface="+mn-cs"/>
              </a:rPr>
              <a:t>The reasons for the student’s elevated stress levels were multifaceted and included poor time management skills, quarantine and COVID-19 exposures, academic classes, and aspects of the students’ personal lives.</a:t>
            </a:r>
            <a:r>
              <a:rPr lang="en-US" dirty="0">
                <a:effectLst/>
              </a:rPr>
              <a:t> </a:t>
            </a:r>
          </a:p>
          <a:p>
            <a:endParaRPr lang="en-US" dirty="0"/>
          </a:p>
          <a:p>
            <a:r>
              <a:rPr lang="en-US" dirty="0"/>
              <a:t>Neutral Emotions = “tired, emotional, drained, chaotic” </a:t>
            </a:r>
            <a:r>
              <a:rPr lang="en-US" sz="1200" kern="1200" dirty="0">
                <a:solidFill>
                  <a:schemeClr val="tx1"/>
                </a:solidFill>
                <a:effectLst/>
                <a:latin typeface="+mn-lt"/>
                <a:ea typeface="+mn-ea"/>
                <a:cs typeface="+mn-cs"/>
              </a:rPr>
              <a:t>Again, the circumstance of the global pandemic created an unpredictable semester. Students learned how to adjust to changes which they viewed as a positive, however the whirlwind of not knowing what the next day would bring created a stressful environment for them. The academic workload, virtual clinical experience, and COVID-19 procedures seemed to produce the most stress for the students. Although, the students described their in person clinical as their “happy place” (Participant 13 and 17). </a:t>
            </a:r>
          </a:p>
          <a:p>
            <a:endParaRPr lang="en-US" dirty="0"/>
          </a:p>
          <a:p>
            <a:r>
              <a:rPr lang="en-US" dirty="0"/>
              <a:t>Positive Emotions = “good, energized, fantastic, and phenomenal” </a:t>
            </a:r>
            <a:r>
              <a:rPr lang="en-US" sz="1200" kern="1200" dirty="0">
                <a:solidFill>
                  <a:schemeClr val="tx1"/>
                </a:solidFill>
                <a:effectLst/>
                <a:latin typeface="+mn-lt"/>
                <a:ea typeface="+mn-ea"/>
                <a:cs typeface="+mn-cs"/>
              </a:rPr>
              <a:t>“Good” was the most frequently reported positive emotion, totaling 16 times. Thematically, the students seemed to report their well-being as “good” when they gave themselves permission to take a break. When the students described a positive state of well-being their underlying cause was being focused, fully rested, calm, and less stressed. Some students noticed how their own well-being created a difference in their patient care that they then began to make their own well-being a priority,</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19</a:t>
            </a:fld>
            <a:endParaRPr lang="en-US"/>
          </a:p>
        </p:txBody>
      </p:sp>
    </p:spTree>
    <p:extLst>
      <p:ext uri="{BB962C8B-B14F-4D97-AF65-F5344CB8AC3E}">
        <p14:creationId xmlns:p14="http://schemas.microsoft.com/office/powerpoint/2010/main" val="391057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4"/>
                </a:solidFill>
                <a:latin typeface="Times" pitchFamily="2" charset="0"/>
              </a:rPr>
              <a:t>Curriculum Activities and Clinical Experiences: Emotional Intelligence Theoretical Underpinnings: </a:t>
            </a:r>
            <a:r>
              <a:rPr lang="en-US" sz="1200" kern="1200" dirty="0">
                <a:solidFill>
                  <a:schemeClr val="tx1"/>
                </a:solidFill>
                <a:effectLst/>
                <a:latin typeface="+mn-lt"/>
                <a:ea typeface="+mn-ea"/>
                <a:cs typeface="+mn-cs"/>
              </a:rPr>
              <a:t>Freshwater and Stickley (2004) suggested that an EI healthcare curriculum should include the following components: reflective learning experiences, supportive supervision and mentorship, modeling, opportunities for working creatively with the areas and humanities, focus on developing self and dialogic relationships, developing empathy, and a commitment to emotional competency. Based upon both the findings of this research study and the nursing literature, I recommend that healthcare educators wanting to promote soft skill development within their curriculum implement foundational elements of emotional intelligence into their lessons in addition to activities such as discussing emotions and building self-awareness through the Clifton Strength Finder assessment (Freshwater &amp; Stickley, 2004).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Students’ Perceived Application of Soft Skills: Empathy = relating to their patients through lived experiences. I propose that students in this research study easily connect to their patients through lived experiences because of their close proximity in age and their specific clinical assignment. The average age of students in this research study was 20.4 (0.5) years old, which is close in proximity to the majority of their high school patients' ages. Additionally, this study took place during a global pandemic which resulted in challenges and hardships for clinical coordinators to place students at clinical assignments. Therefore, athletic training students most commonly completed their Fall 2020 clinical rotation at high school locations, with 14 out of the 19 of research participants placed at high schools for their clinical rotation. Given that the majority of the participants experienced high school in a traditional setting, many of which also participated in high school sports, the participants easily connected with their high school patients through their personal lived experiences.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students interpreted compassion as plans of actions. For example, ensuring that the patient was comfortable with their therapeutic treatment plan, explaining the purpose behind their rehabilitation exercises, providing additional mental health resources and referrals, helping the patient schedule an appointment with a physician, and creating short-term and long-term goals with their patient. </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subjective well-being mirrored their emotional response to utilizing soft skills during clinical practice: Singh and colleagues (2018) reported self-care, contemplative practices, and personal connection as facilitators of healthcare providers abilities to provide compassionate care</a:t>
            </a:r>
            <a:r>
              <a:rPr lang="en-US" dirty="0">
                <a:effectLst/>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the Global Pandemic Influenced Patient-Centered Care: In David and Larson’s (2018) research on athletic trainer empathy, patients reported communication as an essential part of patient-centered care. Specifically, nonverbal communication related to body language, presence, and attentiveness were important clinician actions from the patient’s perspective (David &amp; Larson, 2018). Given our current global environment, soft skill curriculums now need to place an emphasis on navigating communication through nonverbal communication cues when both the practitioner and patient are wearing face masks for their safety. </a:t>
            </a:r>
            <a:r>
              <a:rPr lang="en-US" dirty="0">
                <a:effectLst/>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20</a:t>
            </a:fld>
            <a:endParaRPr lang="en-US"/>
          </a:p>
        </p:txBody>
      </p:sp>
    </p:spTree>
    <p:extLst>
      <p:ext uri="{BB962C8B-B14F-4D97-AF65-F5344CB8AC3E}">
        <p14:creationId xmlns:p14="http://schemas.microsoft.com/office/powerpoint/2010/main" val="33836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21</a:t>
            </a:fld>
            <a:endParaRPr lang="en-US"/>
          </a:p>
        </p:txBody>
      </p:sp>
    </p:spTree>
    <p:extLst>
      <p:ext uri="{BB962C8B-B14F-4D97-AF65-F5344CB8AC3E}">
        <p14:creationId xmlns:p14="http://schemas.microsoft.com/office/powerpoint/2010/main" val="349329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22</a:t>
            </a:fld>
            <a:endParaRPr lang="en-US"/>
          </a:p>
        </p:txBody>
      </p:sp>
    </p:spTree>
    <p:extLst>
      <p:ext uri="{BB962C8B-B14F-4D97-AF65-F5344CB8AC3E}">
        <p14:creationId xmlns:p14="http://schemas.microsoft.com/office/powerpoint/2010/main" val="357427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3: compassionate care, and emphasizing the patient as their top priority of care </a:t>
            </a:r>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3</a:t>
            </a:fld>
            <a:endParaRPr lang="en-US"/>
          </a:p>
        </p:txBody>
      </p:sp>
    </p:spTree>
    <p:extLst>
      <p:ext uri="{BB962C8B-B14F-4D97-AF65-F5344CB8AC3E}">
        <p14:creationId xmlns:p14="http://schemas.microsoft.com/office/powerpoint/2010/main" val="419784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Analogy: Empathy is like a one-way street running toward the health care provider: detecting, processing, understanding and even feeling the incoming emotional cues from the patient. Compassion, on the other hand, is a street that runs in the other direction, a responsive action toward the one who is suffering. Empathy can be a one way street compassion cannot.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Empathy is defined as, the ability to sense, </a:t>
            </a:r>
            <a:r>
              <a:rPr lang="en-US" sz="1200" b="1" u="sng" dirty="0">
                <a:cs typeface="Times New Roman" panose="02020603050405020304" pitchFamily="18" charset="0"/>
              </a:rPr>
              <a:t>feel</a:t>
            </a:r>
            <a:r>
              <a:rPr lang="en-US" sz="1200" dirty="0">
                <a:cs typeface="Times New Roman" panose="02020603050405020304" pitchFamily="18" charset="0"/>
              </a:rPr>
              <a:t>, and understand another’s emotions</a:t>
            </a:r>
            <a:r>
              <a:rPr lang="en-US" sz="1200" dirty="0">
                <a:effectLst/>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Compassion is defined as an </a:t>
            </a:r>
            <a:r>
              <a:rPr lang="en-US" b="1" u="sng" dirty="0"/>
              <a:t>emotional response</a:t>
            </a:r>
            <a:r>
              <a:rPr lang="en-US" dirty="0"/>
              <a:t> to another’s </a:t>
            </a:r>
            <a:r>
              <a:rPr lang="en-US" b="1" u="sng" dirty="0"/>
              <a:t>pain or suffering</a:t>
            </a:r>
            <a:r>
              <a:rPr lang="en-US" dirty="0"/>
              <a:t> involving an </a:t>
            </a:r>
            <a:r>
              <a:rPr lang="en-US" b="1" u="sng" dirty="0"/>
              <a:t>authentic desire to help</a:t>
            </a:r>
            <a:r>
              <a:rPr lang="en-US" dirty="0"/>
              <a:t> (Patel, 2019). </a:t>
            </a:r>
          </a:p>
          <a:p>
            <a:endParaRPr lang="en-US" dirty="0"/>
          </a:p>
        </p:txBody>
      </p:sp>
      <p:sp>
        <p:nvSpPr>
          <p:cNvPr id="4" name="Slide Number Placeholder 3"/>
          <p:cNvSpPr>
            <a:spLocks noGrp="1"/>
          </p:cNvSpPr>
          <p:nvPr>
            <p:ph type="sldNum" sz="quarter" idx="5"/>
          </p:nvPr>
        </p:nvSpPr>
        <p:spPr/>
        <p:txBody>
          <a:bodyPr/>
          <a:lstStyle/>
          <a:p>
            <a:fld id="{6C59195A-BD37-1E41-84CB-DF9DDE532CA7}" type="slidenum">
              <a:rPr lang="en-US" smtClean="0"/>
              <a:t>4</a:t>
            </a:fld>
            <a:endParaRPr lang="en-US"/>
          </a:p>
        </p:txBody>
      </p:sp>
    </p:spTree>
    <p:extLst>
      <p:ext uri="{BB962C8B-B14F-4D97-AF65-F5344CB8AC3E}">
        <p14:creationId xmlns:p14="http://schemas.microsoft.com/office/powerpoint/2010/main" val="353364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Research by </a:t>
            </a:r>
            <a:r>
              <a:rPr lang="en-US" sz="1200" kern="1200" dirty="0" err="1">
                <a:solidFill>
                  <a:schemeClr val="tx1"/>
                </a:solidFill>
                <a:effectLst/>
                <a:latin typeface="+mn-lt"/>
                <a:ea typeface="+mn-ea"/>
                <a:cs typeface="+mn-cs"/>
              </a:rPr>
              <a:t>DiMattteo</a:t>
            </a:r>
            <a:r>
              <a:rPr lang="en-US" sz="1200" kern="1200" dirty="0">
                <a:solidFill>
                  <a:schemeClr val="tx1"/>
                </a:solidFill>
                <a:effectLst/>
                <a:latin typeface="+mn-lt"/>
                <a:ea typeface="+mn-ea"/>
                <a:cs typeface="+mn-cs"/>
              </a:rPr>
              <a:t> et al., (1993) revealed that empathetic patient communication and interaction resulted in increased patient compliance. Patient compliance is an essential aspect of athletic training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Additionally </a:t>
            </a:r>
            <a:r>
              <a:rPr lang="en-US" sz="1200" kern="1200" dirty="0" err="1">
                <a:solidFill>
                  <a:schemeClr val="tx1"/>
                </a:solidFill>
                <a:effectLst/>
                <a:latin typeface="+mn-lt"/>
                <a:ea typeface="+mn-ea"/>
                <a:cs typeface="+mn-cs"/>
              </a:rPr>
              <a:t>Zachariae</a:t>
            </a:r>
            <a:r>
              <a:rPr lang="en-US" sz="1200" kern="1200" dirty="0">
                <a:solidFill>
                  <a:schemeClr val="tx1"/>
                </a:solidFill>
                <a:effectLst/>
                <a:latin typeface="+mn-lt"/>
                <a:ea typeface="+mn-ea"/>
                <a:cs typeface="+mn-cs"/>
              </a:rPr>
              <a:t> et al., (2003) discovered that empathetic patient communication increased patient satisfaction. Which as a result could influence patient reported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In a clinical outcome study, it was found that nurses’ empathetic engagement in patient care was predictive of reduced anxiety, depression and hostility in cancer patients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lowers blood pressure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nSpc>
                <a:spcPct val="90000"/>
              </a:lnSpc>
              <a:buFont typeface="Arial" panose="020B0604020202020204" pitchFamily="34" charset="0"/>
              <a:buChar char="•"/>
            </a:pPr>
            <a:r>
              <a:rPr lang="en-US" dirty="0"/>
              <a:t>8- </a:t>
            </a:r>
            <a:r>
              <a:rPr lang="en-US" sz="2400" dirty="0"/>
              <a:t>Psychological Health Benefits</a:t>
            </a:r>
          </a:p>
          <a:p>
            <a:pPr lvl="1">
              <a:lnSpc>
                <a:spcPct val="90000"/>
              </a:lnSpc>
            </a:pPr>
            <a:r>
              <a:rPr lang="en-US" sz="2400" dirty="0"/>
              <a:t>Compassion builds trust </a:t>
            </a:r>
          </a:p>
          <a:p>
            <a:pPr lvl="1">
              <a:lnSpc>
                <a:spcPct val="90000"/>
              </a:lnSpc>
            </a:pPr>
            <a:r>
              <a:rPr lang="en-US" sz="2400" dirty="0"/>
              <a:t>Hope: How patients do may depend on how they believe they will do</a:t>
            </a:r>
          </a:p>
          <a:p>
            <a:endParaRPr lang="en-US" dirty="0"/>
          </a:p>
        </p:txBody>
      </p:sp>
      <p:sp>
        <p:nvSpPr>
          <p:cNvPr id="4" name="Slide Number Placeholder 3"/>
          <p:cNvSpPr>
            <a:spLocks noGrp="1"/>
          </p:cNvSpPr>
          <p:nvPr>
            <p:ph type="sldNum" sz="quarter" idx="5"/>
          </p:nvPr>
        </p:nvSpPr>
        <p:spPr/>
        <p:txBody>
          <a:bodyPr/>
          <a:lstStyle/>
          <a:p>
            <a:fld id="{8A37B003-2991-4543-86B0-F6F56E14989F}" type="slidenum">
              <a:rPr lang="en-US" smtClean="0"/>
              <a:t>5</a:t>
            </a:fld>
            <a:endParaRPr lang="en-US"/>
          </a:p>
        </p:txBody>
      </p:sp>
    </p:spTree>
    <p:extLst>
      <p:ext uri="{BB962C8B-B14F-4D97-AF65-F5344CB8AC3E}">
        <p14:creationId xmlns:p14="http://schemas.microsoft.com/office/powerpoint/2010/main" val="363993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explanatory sequential mixed method deign with a </a:t>
            </a:r>
            <a:r>
              <a:rPr lang="en-US" sz="1200" b="1" kern="1200" dirty="0">
                <a:solidFill>
                  <a:schemeClr val="tx1"/>
                </a:solidFill>
                <a:effectLst/>
                <a:latin typeface="+mn-lt"/>
                <a:ea typeface="+mn-ea"/>
                <a:cs typeface="+mn-cs"/>
              </a:rPr>
              <a:t>preliminary quantitative input</a:t>
            </a:r>
            <a:r>
              <a:rPr lang="en-US" sz="1200" kern="1200" dirty="0">
                <a:solidFill>
                  <a:schemeClr val="tx1"/>
                </a:solidFill>
                <a:effectLst/>
                <a:latin typeface="+mn-lt"/>
                <a:ea typeface="+mn-ea"/>
                <a:cs typeface="+mn-cs"/>
              </a:rPr>
              <a:t> was utilized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Wingdings" pitchFamily="2" charset="2"/>
              </a:rPr>
              <a:t></a:t>
            </a:r>
            <a:r>
              <a:rPr lang="en-US" sz="1200" kern="1200" dirty="0">
                <a:solidFill>
                  <a:schemeClr val="tx1"/>
                </a:solidFill>
                <a:effectLst/>
                <a:latin typeface="+mn-lt"/>
                <a:ea typeface="+mn-ea"/>
                <a:cs typeface="+mn-cs"/>
              </a:rPr>
              <a:t>QUAL [qual]) (Morgan,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research question for this study is: </a:t>
            </a:r>
            <a:r>
              <a:rPr lang="en-US" sz="1200" i="1" kern="1200" dirty="0">
                <a:solidFill>
                  <a:schemeClr val="tx1"/>
                </a:solidFill>
                <a:effectLst/>
                <a:latin typeface="+mn-lt"/>
                <a:ea typeface="+mn-ea"/>
                <a:cs typeface="+mn-cs"/>
              </a:rPr>
              <a:t>In what ways can knowledge from a soft skills curriculum during a didactic pre-professional course be transferred to clinical practice during an athletic training student’s clinical experience?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Mixed methods methodology adds insight of a practical nature to the study. Students learn a soft-skills curriculum and throughout the semester the students used validated quantitative surveys to self-report their levels of empathy and compassion. Once the students transition to their clinical experience the qualitative component of the study adds the students’ voices and experience helping the researcher understand what knowledge participants’ transfer from the classroom to clinical practice through a case study design. Therefore, the report of the quantitative results followed by the qualitative results will lead to insight about how the quantitative personal perceptions help explain the quantitative results (Creswell, 2018). </a:t>
            </a:r>
          </a:p>
          <a:p>
            <a:endParaRPr lang="en-US" dirty="0"/>
          </a:p>
        </p:txBody>
      </p:sp>
      <p:sp>
        <p:nvSpPr>
          <p:cNvPr id="4" name="Slide Number Placeholder 3"/>
          <p:cNvSpPr>
            <a:spLocks noGrp="1"/>
          </p:cNvSpPr>
          <p:nvPr>
            <p:ph type="sldNum" sz="quarter" idx="5"/>
          </p:nvPr>
        </p:nvSpPr>
        <p:spPr/>
        <p:txBody>
          <a:bodyPr/>
          <a:lstStyle/>
          <a:p>
            <a:fld id="{5A049543-CC53-B74E-8FC4-2F3C74B9025C}" type="slidenum">
              <a:rPr lang="en-US" smtClean="0"/>
              <a:t>7</a:t>
            </a:fld>
            <a:endParaRPr lang="en-US"/>
          </a:p>
        </p:txBody>
      </p:sp>
    </p:spTree>
    <p:extLst>
      <p:ext uri="{BB962C8B-B14F-4D97-AF65-F5344CB8AC3E}">
        <p14:creationId xmlns:p14="http://schemas.microsoft.com/office/powerpoint/2010/main" val="398483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solidFill>
                  <a:schemeClr val="accent4"/>
                </a:solidFill>
                <a:latin typeface="Times" pitchFamily="2" charset="0"/>
              </a:rPr>
              <a:t>PARTICIPANTS:</a:t>
            </a:r>
          </a:p>
          <a:p>
            <a:pPr>
              <a:buFont typeface="Arial" panose="020B0604020202020204" pitchFamily="34" charset="0"/>
              <a:buChar char="•"/>
            </a:pPr>
            <a:r>
              <a:rPr lang="en-US" sz="1200" dirty="0">
                <a:solidFill>
                  <a:schemeClr val="accent4"/>
                </a:solidFill>
                <a:latin typeface="Times" pitchFamily="2" charset="0"/>
              </a:rPr>
              <a:t>Purposeful sample</a:t>
            </a:r>
          </a:p>
          <a:p>
            <a:pPr>
              <a:buFont typeface="Arial" panose="020B0604020202020204" pitchFamily="34" charset="0"/>
              <a:buChar char="•"/>
            </a:pPr>
            <a:r>
              <a:rPr lang="en-US" sz="1200" dirty="0">
                <a:solidFill>
                  <a:schemeClr val="accent4"/>
                </a:solidFill>
                <a:latin typeface="Times" pitchFamily="2" charset="0"/>
              </a:rPr>
              <a:t>Phase One: Upper level undergraduate students (n=19) enrolled in a preprofessional capstone in sports medicine course </a:t>
            </a:r>
          </a:p>
          <a:p>
            <a:pPr>
              <a:buFont typeface="Arial" panose="020B0604020202020204" pitchFamily="34" charset="0"/>
              <a:buChar char="•"/>
            </a:pPr>
            <a:r>
              <a:rPr lang="en-US" sz="1200" dirty="0">
                <a:solidFill>
                  <a:schemeClr val="accent4"/>
                </a:solidFill>
                <a:latin typeface="Times" pitchFamily="2" charset="0"/>
              </a:rPr>
              <a:t>Phase Two: Entry-level master students enrolled in a Commission on Accreditation of Athletic Training (CAATE) athletic training education program (ATEP) (n=19). The students are enrolled their first AT clinical experience</a:t>
            </a:r>
          </a:p>
          <a:p>
            <a:pPr>
              <a:buFont typeface="Arial" panose="020B0604020202020204" pitchFamily="34" charset="0"/>
              <a:buChar char="•"/>
            </a:pPr>
            <a:r>
              <a:rPr lang="en-US" sz="1200" dirty="0">
                <a:solidFill>
                  <a:schemeClr val="accent4"/>
                </a:solidFill>
                <a:latin typeface="Times" pitchFamily="2" charset="0"/>
              </a:rPr>
              <a:t>Phase Two Embedded: 4 semi-structured interviews selected by who reported using empathy and compassion most frequently during their clinical experiences</a:t>
            </a:r>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8</a:t>
            </a:fld>
            <a:endParaRPr lang="en-US"/>
          </a:p>
        </p:txBody>
      </p:sp>
    </p:spTree>
    <p:extLst>
      <p:ext uri="{BB962C8B-B14F-4D97-AF65-F5344CB8AC3E}">
        <p14:creationId xmlns:p14="http://schemas.microsoft.com/office/powerpoint/2010/main" val="249245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6- 5 point </a:t>
            </a:r>
            <a:r>
              <a:rPr lang="en-US" dirty="0" err="1"/>
              <a:t>Likertscale</a:t>
            </a:r>
            <a:r>
              <a:rPr lang="en-US" dirty="0"/>
              <a:t> </a:t>
            </a:r>
          </a:p>
          <a:p>
            <a:r>
              <a:rPr lang="en-US" sz="1200" kern="1200" dirty="0">
                <a:solidFill>
                  <a:schemeClr val="tx1"/>
                </a:solidFill>
                <a:effectLst/>
                <a:latin typeface="+mn-lt"/>
                <a:ea typeface="+mn-ea"/>
                <a:cs typeface="+mn-cs"/>
              </a:rPr>
              <a:t>1: Never: I do not use empathy and/or compassion during patient interactions</a:t>
            </a:r>
          </a:p>
          <a:p>
            <a:r>
              <a:rPr lang="en-US" sz="1200" kern="1200" dirty="0">
                <a:solidFill>
                  <a:schemeClr val="tx1"/>
                </a:solidFill>
                <a:effectLst/>
                <a:latin typeface="+mn-lt"/>
                <a:ea typeface="+mn-ea"/>
                <a:cs typeface="+mn-cs"/>
              </a:rPr>
              <a:t>2: Rarely: I use empathy and/or compassion during patient interactions monthly</a:t>
            </a:r>
          </a:p>
          <a:p>
            <a:r>
              <a:rPr lang="en-US" sz="1200" kern="1200" dirty="0">
                <a:solidFill>
                  <a:schemeClr val="tx1"/>
                </a:solidFill>
                <a:effectLst/>
                <a:latin typeface="+mn-lt"/>
                <a:ea typeface="+mn-ea"/>
                <a:cs typeface="+mn-cs"/>
              </a:rPr>
              <a:t>3: Sometimes: I use empathy and/or compassion during patient interactions weekly</a:t>
            </a:r>
          </a:p>
          <a:p>
            <a:r>
              <a:rPr lang="en-US" sz="1200" kern="1200" dirty="0">
                <a:solidFill>
                  <a:schemeClr val="tx1"/>
                </a:solidFill>
                <a:effectLst/>
                <a:latin typeface="+mn-lt"/>
                <a:ea typeface="+mn-ea"/>
                <a:cs typeface="+mn-cs"/>
              </a:rPr>
              <a:t>4: Often: I use empathy and/or compassion during patient interactions daily</a:t>
            </a:r>
          </a:p>
          <a:p>
            <a:r>
              <a:rPr lang="en-US" sz="1200" kern="1200" dirty="0">
                <a:solidFill>
                  <a:schemeClr val="tx1"/>
                </a:solidFill>
                <a:effectLst/>
                <a:latin typeface="+mn-lt"/>
                <a:ea typeface="+mn-ea"/>
                <a:cs typeface="+mn-cs"/>
              </a:rPr>
              <a:t>5: Always: I use empathy and/or compassion during every patient interaction</a:t>
            </a:r>
          </a:p>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10</a:t>
            </a:fld>
            <a:endParaRPr lang="en-US"/>
          </a:p>
        </p:txBody>
      </p:sp>
    </p:spTree>
    <p:extLst>
      <p:ext uri="{BB962C8B-B14F-4D97-AF65-F5344CB8AC3E}">
        <p14:creationId xmlns:p14="http://schemas.microsoft.com/office/powerpoint/2010/main" val="155028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11</a:t>
            </a:fld>
            <a:endParaRPr lang="en-US"/>
          </a:p>
        </p:txBody>
      </p:sp>
    </p:spTree>
    <p:extLst>
      <p:ext uri="{BB962C8B-B14F-4D97-AF65-F5344CB8AC3E}">
        <p14:creationId xmlns:p14="http://schemas.microsoft.com/office/powerpoint/2010/main" val="392156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used the statistical analysis of a one-way repeated measures ANOVA to determine if the three groups' means were different over time with the same participants in each group. </a:t>
            </a:r>
            <a:r>
              <a:rPr lang="en-US" sz="1200" kern="1200" dirty="0" err="1">
                <a:solidFill>
                  <a:schemeClr val="tx1"/>
                </a:solidFill>
                <a:effectLst/>
                <a:latin typeface="+mn-lt"/>
                <a:ea typeface="+mn-ea"/>
                <a:cs typeface="+mn-cs"/>
              </a:rPr>
              <a:t>Girden</a:t>
            </a:r>
            <a:r>
              <a:rPr lang="en-US" sz="1200" kern="1200" dirty="0">
                <a:solidFill>
                  <a:schemeClr val="tx1"/>
                </a:solidFill>
                <a:effectLst/>
                <a:latin typeface="+mn-lt"/>
                <a:ea typeface="+mn-ea"/>
                <a:cs typeface="+mn-cs"/>
              </a:rPr>
              <a:t> (1992) suggests that a one-way repeated measures ANOVA should be used when participants have been measured over multiple time points to see if any changes have occurred usually during an intervention, in this case throughout a soft skills curriculum intervention.</a:t>
            </a:r>
            <a:r>
              <a:rPr lang="en-US" dirty="0">
                <a:effectLst/>
              </a:rPr>
              <a:t> </a:t>
            </a:r>
          </a:p>
          <a:p>
            <a:endParaRPr lang="en-US" dirty="0">
              <a:effectLst/>
            </a:endParaRPr>
          </a:p>
          <a:p>
            <a:endParaRPr lang="en-US" dirty="0">
              <a:effectLst/>
            </a:endParaRPr>
          </a:p>
          <a:p>
            <a:r>
              <a:rPr lang="en-US" sz="1200" kern="1200" dirty="0">
                <a:solidFill>
                  <a:schemeClr val="tx1"/>
                </a:solidFill>
                <a:effectLst/>
                <a:latin typeface="+mn-lt"/>
                <a:ea typeface="+mn-ea"/>
                <a:cs typeface="+mn-cs"/>
              </a:rPr>
              <a:t>I used a constant comparative analysis to discover themes and subthemes to best understand the phenomena of how students transfer knowledge from a soft skills curriculum during a didactic pre-professional course to clinical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coding process involved first and second cycle coding. First cycle coding is used to initially summarize segments of data (Miles et al., 2014). Specifically, I used in vivo coding as the first cycle coding technique. In vivo coding includes statements captured from the participants' words. Therefore, in vivo coding prioritizes and honors the participants' voices (Miles et al., 2014). Second cycle coding groups the first cycle codes into themes and sub themes. The categories and themes are used to answer the qualitative research questions: (1) In what ways do athletic training students perceive they transferred soft skills into clinical practice? (2) In what ways are the development of soft skills associated with athletic training students’ subjective well-being? (3) How do athletic training students describe their emotional response to utilizing soft skills during clinical practice? During second cycle coding, I evaluated the data for phrases or statements that answered the specific research questions and organized them into subcategories until I reached saturation. Charmaz (2001) described coding as “the critical link between data collection and their explanation of meaning. In qualitative data analysis, a code is a researcher-generated construct that symbolizes and thus attributes interpreted meaning to each individual datum for later purposes of pattern detection, categorization, theory building, and other analytic processes” (p. 3-4).</a:t>
            </a:r>
            <a:r>
              <a:rPr lang="en-US" dirty="0">
                <a:effectLst/>
              </a:rPr>
              <a:t> </a:t>
            </a:r>
            <a:endParaRPr lang="en-US" dirty="0"/>
          </a:p>
        </p:txBody>
      </p:sp>
      <p:sp>
        <p:nvSpPr>
          <p:cNvPr id="4" name="Slide Number Placeholder 3"/>
          <p:cNvSpPr>
            <a:spLocks noGrp="1"/>
          </p:cNvSpPr>
          <p:nvPr>
            <p:ph type="sldNum" sz="quarter" idx="5"/>
          </p:nvPr>
        </p:nvSpPr>
        <p:spPr/>
        <p:txBody>
          <a:bodyPr/>
          <a:lstStyle/>
          <a:p>
            <a:fld id="{88AFD8B8-A493-6E44-AA22-29D4F9B3F393}" type="slidenum">
              <a:rPr lang="en-US" smtClean="0"/>
              <a:t>12</a:t>
            </a:fld>
            <a:endParaRPr lang="en-US"/>
          </a:p>
        </p:txBody>
      </p:sp>
    </p:spTree>
    <p:extLst>
      <p:ext uri="{BB962C8B-B14F-4D97-AF65-F5344CB8AC3E}">
        <p14:creationId xmlns:p14="http://schemas.microsoft.com/office/powerpoint/2010/main" val="266442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5244A-08A0-9345-BB27-E9CB082DE8D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AF12-ABED-964D-AC8C-1306E254B8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31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5244A-08A0-9345-BB27-E9CB082DE8D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155918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5244A-08A0-9345-BB27-E9CB082DE8D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45677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5244A-08A0-9345-BB27-E9CB082DE8D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178486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5244A-08A0-9345-BB27-E9CB082DE8DF}"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AF12-ABED-964D-AC8C-1306E254B80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3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5244A-08A0-9345-BB27-E9CB082DE8D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13784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5244A-08A0-9345-BB27-E9CB082DE8DF}"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26787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5244A-08A0-9345-BB27-E9CB082DE8DF}"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3254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85244A-08A0-9345-BB27-E9CB082DE8DF}" type="datetimeFigureOut">
              <a:rPr lang="en-US" smtClean="0"/>
              <a:t>4/20/2021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36788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85244A-08A0-9345-BB27-E9CB082DE8DF}" type="datetimeFigureOut">
              <a:rPr lang="en-US" smtClean="0"/>
              <a:t>4/20/2021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9DAF12-ABED-964D-AC8C-1306E254B80F}" type="slidenum">
              <a:rPr lang="en-US" smtClean="0"/>
              <a:t>‹#›</a:t>
            </a:fld>
            <a:endParaRPr lang="en-US"/>
          </a:p>
        </p:txBody>
      </p:sp>
    </p:spTree>
    <p:extLst>
      <p:ext uri="{BB962C8B-B14F-4D97-AF65-F5344CB8AC3E}">
        <p14:creationId xmlns:p14="http://schemas.microsoft.com/office/powerpoint/2010/main" val="37743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5244A-08A0-9345-BB27-E9CB082DE8DF}"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AF12-ABED-964D-AC8C-1306E254B80F}" type="slidenum">
              <a:rPr lang="en-US" smtClean="0"/>
              <a:t>‹#›</a:t>
            </a:fld>
            <a:endParaRPr lang="en-US"/>
          </a:p>
        </p:txBody>
      </p:sp>
    </p:spTree>
    <p:extLst>
      <p:ext uri="{BB962C8B-B14F-4D97-AF65-F5344CB8AC3E}">
        <p14:creationId xmlns:p14="http://schemas.microsoft.com/office/powerpoint/2010/main" val="9213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85244A-08A0-9345-BB27-E9CB082DE8DF}" type="datetimeFigureOut">
              <a:rPr lang="en-US" smtClean="0"/>
              <a:t>4/20/2021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9DAF12-ABED-964D-AC8C-1306E254B80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805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ta.org/sites/default/files/competencies_5th_edition.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file:///\\Users\emilyduckett\Desktop\%20https:\doi.org\10.1371\journal.pone.022141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s://lh6.googleusercontent.com/JpsbTs7JPNVxFtT11GUmQVzKR5UpCHBcUoFK9Gu1Aqd1hxBd2vgXjcgP724_A43HcIcy0Z4AX1eEaWBvPf6UicThmUZqKdCqL3Ar9NcLsYNd-Yr-7v8dtxC-YtBrM6yh8cI6nw6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CBD3-F885-B744-A0B3-D5224CD12B94}"/>
              </a:ext>
            </a:extLst>
          </p:cNvPr>
          <p:cNvSpPr>
            <a:spLocks noGrp="1"/>
          </p:cNvSpPr>
          <p:nvPr>
            <p:ph type="ctrTitle"/>
          </p:nvPr>
        </p:nvSpPr>
        <p:spPr>
          <a:xfrm>
            <a:off x="538627" y="528482"/>
            <a:ext cx="10920309" cy="2900518"/>
          </a:xfrm>
        </p:spPr>
        <p:txBody>
          <a:bodyPr>
            <a:normAutofit/>
          </a:bodyPr>
          <a:lstStyle/>
          <a:p>
            <a:pPr algn="ctr"/>
            <a:r>
              <a:rPr lang="en-US" sz="4800" dirty="0">
                <a:solidFill>
                  <a:schemeClr val="accent4"/>
                </a:solidFill>
                <a:latin typeface="Times" pitchFamily="2" charset="0"/>
              </a:rPr>
              <a:t>The Evaluation of a Soft Skills Curriculum in Athletic Training Education:</a:t>
            </a:r>
            <a:br>
              <a:rPr lang="en-US" sz="4800" dirty="0">
                <a:solidFill>
                  <a:schemeClr val="accent4"/>
                </a:solidFill>
                <a:latin typeface="Times" pitchFamily="2" charset="0"/>
              </a:rPr>
            </a:br>
            <a:r>
              <a:rPr lang="en-US" sz="4800" dirty="0">
                <a:solidFill>
                  <a:schemeClr val="accent4"/>
                </a:solidFill>
                <a:latin typeface="Times" pitchFamily="2" charset="0"/>
              </a:rPr>
              <a:t>A Mixed Methods Study</a:t>
            </a:r>
            <a:br>
              <a:rPr lang="en-US" sz="3800" dirty="0">
                <a:solidFill>
                  <a:srgbClr val="FFFFFF"/>
                </a:solidFill>
              </a:rPr>
            </a:br>
            <a:endParaRPr lang="en-US" sz="3800" dirty="0">
              <a:solidFill>
                <a:srgbClr val="FFFFFF"/>
              </a:solidFill>
            </a:endParaRPr>
          </a:p>
        </p:txBody>
      </p:sp>
      <p:sp>
        <p:nvSpPr>
          <p:cNvPr id="3" name="Subtitle 2">
            <a:extLst>
              <a:ext uri="{FF2B5EF4-FFF2-40B4-BE49-F238E27FC236}">
                <a16:creationId xmlns:a16="http://schemas.microsoft.com/office/drawing/2014/main" id="{B65A6116-373C-CE42-82FC-8BA6885BB6EB}"/>
              </a:ext>
            </a:extLst>
          </p:cNvPr>
          <p:cNvSpPr>
            <a:spLocks noGrp="1"/>
          </p:cNvSpPr>
          <p:nvPr>
            <p:ph type="subTitle" idx="1"/>
          </p:nvPr>
        </p:nvSpPr>
        <p:spPr>
          <a:xfrm>
            <a:off x="538628" y="4285062"/>
            <a:ext cx="11114743" cy="1930543"/>
          </a:xfrm>
        </p:spPr>
        <p:txBody>
          <a:bodyPr>
            <a:noAutofit/>
          </a:bodyPr>
          <a:lstStyle/>
          <a:p>
            <a:pPr algn="ctr"/>
            <a:r>
              <a:rPr lang="en-US" sz="1800" dirty="0">
                <a:solidFill>
                  <a:schemeClr val="accent4"/>
                </a:solidFill>
                <a:latin typeface="Times" pitchFamily="2" charset="0"/>
              </a:rPr>
              <a:t>Emily A. Duckett, EdD, LAT, ATC </a:t>
            </a:r>
          </a:p>
          <a:p>
            <a:pPr algn="ctr"/>
            <a:r>
              <a:rPr lang="en-US" sz="1800" dirty="0">
                <a:solidFill>
                  <a:schemeClr val="accent4"/>
                </a:solidFill>
                <a:latin typeface="Times" pitchFamily="2" charset="0"/>
              </a:rPr>
              <a:t>West Chester University of Pennsylvania </a:t>
            </a:r>
          </a:p>
          <a:p>
            <a:pPr algn="ctr"/>
            <a:r>
              <a:rPr lang="en-US" sz="1800" dirty="0">
                <a:solidFill>
                  <a:schemeClr val="accent4"/>
                </a:solidFill>
                <a:latin typeface="Times" pitchFamily="2" charset="0"/>
              </a:rPr>
              <a:t>Research Day</a:t>
            </a:r>
          </a:p>
          <a:p>
            <a:pPr algn="ctr"/>
            <a:r>
              <a:rPr lang="en-US" sz="1800" dirty="0">
                <a:solidFill>
                  <a:schemeClr val="accent4"/>
                </a:solidFill>
                <a:latin typeface="Times" pitchFamily="2" charset="0"/>
              </a:rPr>
              <a:t>April 29th, 2021</a:t>
            </a:r>
          </a:p>
        </p:txBody>
      </p:sp>
    </p:spTree>
    <p:extLst>
      <p:ext uri="{BB962C8B-B14F-4D97-AF65-F5344CB8AC3E}">
        <p14:creationId xmlns:p14="http://schemas.microsoft.com/office/powerpoint/2010/main" val="221387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a:xfrm>
            <a:off x="302029" y="-100258"/>
            <a:ext cx="10704182" cy="1450757"/>
          </a:xfrm>
        </p:spPr>
        <p:txBody>
          <a:bodyPr/>
          <a:lstStyle/>
          <a:p>
            <a:r>
              <a:rPr lang="en-US" dirty="0">
                <a:solidFill>
                  <a:schemeClr val="accent4"/>
                </a:solidFill>
                <a:latin typeface="Times" pitchFamily="2" charset="0"/>
              </a:rPr>
              <a:t>Reflection Logs: Phase Two  </a:t>
            </a:r>
          </a:p>
        </p:txBody>
      </p:sp>
      <p:sp>
        <p:nvSpPr>
          <p:cNvPr id="3" name="Content Placeholder 2">
            <a:extLst>
              <a:ext uri="{FF2B5EF4-FFF2-40B4-BE49-F238E27FC236}">
                <a16:creationId xmlns:a16="http://schemas.microsoft.com/office/drawing/2014/main" id="{16402143-A947-4146-B85F-CD035287A65E}"/>
              </a:ext>
            </a:extLst>
          </p:cNvPr>
          <p:cNvSpPr>
            <a:spLocks noGrp="1"/>
          </p:cNvSpPr>
          <p:nvPr>
            <p:ph idx="1"/>
          </p:nvPr>
        </p:nvSpPr>
        <p:spPr>
          <a:xfrm>
            <a:off x="302029" y="1723292"/>
            <a:ext cx="11587942" cy="4595831"/>
          </a:xfrm>
        </p:spPr>
        <p:txBody>
          <a:bodyPr>
            <a:normAutofit lnSpcReduction="10000"/>
          </a:bodyPr>
          <a:lstStyle/>
          <a:p>
            <a:pPr marL="514350" indent="-514350">
              <a:buClr>
                <a:schemeClr val="accent2"/>
              </a:buClr>
              <a:buFont typeface="+mj-lt"/>
              <a:buAutoNum type="arabicPeriod"/>
            </a:pPr>
            <a:r>
              <a:rPr lang="en-US" dirty="0">
                <a:solidFill>
                  <a:schemeClr val="accent4"/>
                </a:solidFill>
                <a:latin typeface="Times" pitchFamily="2" charset="0"/>
              </a:rPr>
              <a:t>Empathy is defined by Patel (2019) as, the ability to sense, feel, and understand  another’s emotions. Given that definition, describe one or more times when you demonstrated empathy during the past two weeks of your clinical experience. </a:t>
            </a:r>
          </a:p>
          <a:p>
            <a:pPr marL="514350" indent="-514350">
              <a:buClr>
                <a:schemeClr val="accent2"/>
              </a:buClr>
              <a:buFont typeface="+mj-lt"/>
              <a:buAutoNum type="arabicPeriod"/>
            </a:pPr>
            <a:r>
              <a:rPr lang="en-US" dirty="0">
                <a:solidFill>
                  <a:schemeClr val="accent4"/>
                </a:solidFill>
                <a:latin typeface="Times" pitchFamily="2" charset="0"/>
              </a:rPr>
              <a:t>Compassion is defined as an emotional response to another’s pain or suffering involving an authentic desire to help (Patel, 2019). Given that definition, describe one or more times when you demonstrated compassion during the past two weeks of your clinical experience.</a:t>
            </a:r>
          </a:p>
          <a:p>
            <a:pPr marL="514350" indent="-514350">
              <a:buClr>
                <a:schemeClr val="accent2"/>
              </a:buClr>
              <a:buFont typeface="+mj-lt"/>
              <a:buAutoNum type="arabicPeriod"/>
            </a:pPr>
            <a:r>
              <a:rPr lang="en-US" dirty="0">
                <a:solidFill>
                  <a:schemeClr val="accent4"/>
                </a:solidFill>
                <a:latin typeface="Times" pitchFamily="2" charset="0"/>
              </a:rPr>
              <a:t>Given the pandemic, in what ways has your ability to provide patient centered care been influenced in the last two weeks?  </a:t>
            </a:r>
          </a:p>
          <a:p>
            <a:pPr marL="514350" indent="-514350">
              <a:buClr>
                <a:schemeClr val="accent2"/>
              </a:buClr>
              <a:buFont typeface="+mj-lt"/>
              <a:buAutoNum type="arabicPeriod"/>
            </a:pPr>
            <a:r>
              <a:rPr lang="en-US" dirty="0">
                <a:solidFill>
                  <a:schemeClr val="accent4"/>
                </a:solidFill>
                <a:latin typeface="Times" pitchFamily="2" charset="0"/>
              </a:rPr>
              <a:t>Please describe your own well-being in the past two weeks.</a:t>
            </a:r>
            <a:r>
              <a:rPr lang="en-US" sz="2800" dirty="0">
                <a:solidFill>
                  <a:schemeClr val="accent4"/>
                </a:solidFill>
                <a:latin typeface="Times" pitchFamily="2" charset="0"/>
              </a:rPr>
              <a:t> </a:t>
            </a:r>
          </a:p>
          <a:p>
            <a:pPr marL="514350" indent="-514350">
              <a:buClr>
                <a:schemeClr val="accent2"/>
              </a:buClr>
              <a:buFont typeface="+mj-lt"/>
              <a:buAutoNum type="arabicPeriod"/>
            </a:pPr>
            <a:r>
              <a:rPr lang="en-US" dirty="0">
                <a:solidFill>
                  <a:schemeClr val="accent4"/>
                </a:solidFill>
                <a:latin typeface="Times" pitchFamily="2" charset="0"/>
              </a:rPr>
              <a:t>Describe the ways in which your own well-being has influenced your ability to exhibit soft skills and provide patient centered care in the last two weeks of your clinical experience.</a:t>
            </a:r>
            <a:r>
              <a:rPr lang="en-US" sz="2800" dirty="0">
                <a:solidFill>
                  <a:schemeClr val="accent4"/>
                </a:solidFill>
                <a:latin typeface="Times" pitchFamily="2" charset="0"/>
              </a:rPr>
              <a:t> </a:t>
            </a:r>
          </a:p>
          <a:p>
            <a:pPr marL="514350" indent="-514350">
              <a:buClr>
                <a:schemeClr val="accent2"/>
              </a:buClr>
              <a:buFont typeface="+mj-lt"/>
              <a:buAutoNum type="arabicPeriod"/>
            </a:pPr>
            <a:r>
              <a:rPr lang="en-US" dirty="0">
                <a:solidFill>
                  <a:schemeClr val="accent4"/>
                </a:solidFill>
                <a:latin typeface="Times" pitchFamily="2" charset="0"/>
              </a:rPr>
              <a:t>How frequently did you utilize the soft skills of empathy and compassion in the last two weeks?  </a:t>
            </a:r>
            <a:r>
              <a:rPr lang="en-US" sz="2800" dirty="0">
                <a:solidFill>
                  <a:schemeClr val="accent4"/>
                </a:solidFill>
                <a:latin typeface="Times" pitchFamily="2" charset="0"/>
              </a:rPr>
              <a:t> </a:t>
            </a:r>
          </a:p>
        </p:txBody>
      </p:sp>
    </p:spTree>
    <p:extLst>
      <p:ext uri="{BB962C8B-B14F-4D97-AF65-F5344CB8AC3E}">
        <p14:creationId xmlns:p14="http://schemas.microsoft.com/office/powerpoint/2010/main" val="3227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a:xfrm>
            <a:off x="791308" y="286603"/>
            <a:ext cx="10364372" cy="1155335"/>
          </a:xfrm>
        </p:spPr>
        <p:txBody>
          <a:bodyPr>
            <a:normAutofit/>
          </a:bodyPr>
          <a:lstStyle/>
          <a:p>
            <a:r>
              <a:rPr lang="en-US" sz="4000" dirty="0">
                <a:solidFill>
                  <a:schemeClr val="accent4"/>
                </a:solidFill>
                <a:latin typeface="Times" pitchFamily="2" charset="0"/>
              </a:rPr>
              <a:t>Semi-Structured Interview: Phase Two Embedded   </a:t>
            </a:r>
          </a:p>
        </p:txBody>
      </p:sp>
      <p:sp>
        <p:nvSpPr>
          <p:cNvPr id="3" name="Content Placeholder 2">
            <a:extLst>
              <a:ext uri="{FF2B5EF4-FFF2-40B4-BE49-F238E27FC236}">
                <a16:creationId xmlns:a16="http://schemas.microsoft.com/office/drawing/2014/main" id="{16402143-A947-4146-B85F-CD035287A65E}"/>
              </a:ext>
            </a:extLst>
          </p:cNvPr>
          <p:cNvSpPr>
            <a:spLocks noGrp="1"/>
          </p:cNvSpPr>
          <p:nvPr>
            <p:ph idx="1"/>
          </p:nvPr>
        </p:nvSpPr>
        <p:spPr>
          <a:xfrm>
            <a:off x="304800" y="1845733"/>
            <a:ext cx="11887200" cy="5012267"/>
          </a:xfrm>
        </p:spPr>
        <p:txBody>
          <a:bodyPr>
            <a:normAutofit/>
          </a:bodyPr>
          <a:lstStyle/>
          <a:p>
            <a:pPr marL="457200" indent="-457200">
              <a:buClr>
                <a:schemeClr val="accent2"/>
              </a:buClr>
              <a:buFont typeface="+mj-lt"/>
              <a:buAutoNum type="arabicPeriod"/>
            </a:pPr>
            <a:r>
              <a:rPr lang="en-US" dirty="0">
                <a:solidFill>
                  <a:schemeClr val="accent4"/>
                </a:solidFill>
                <a:latin typeface="Times" pitchFamily="2" charset="0"/>
              </a:rPr>
              <a:t>Can you describe in your own words the definition of empathy? </a:t>
            </a:r>
          </a:p>
          <a:p>
            <a:pPr marL="457200" indent="-457200">
              <a:buClr>
                <a:schemeClr val="accent2"/>
              </a:buClr>
              <a:buFont typeface="+mj-lt"/>
              <a:buAutoNum type="arabicPeriod"/>
            </a:pPr>
            <a:r>
              <a:rPr lang="en-US" dirty="0">
                <a:solidFill>
                  <a:schemeClr val="accent4"/>
                </a:solidFill>
                <a:latin typeface="Times" pitchFamily="2" charset="0"/>
              </a:rPr>
              <a:t>Can you describe in your own words the definition of compassion? </a:t>
            </a:r>
          </a:p>
          <a:p>
            <a:pPr marL="457200" indent="-457200">
              <a:buClr>
                <a:schemeClr val="accent2"/>
              </a:buClr>
              <a:buFont typeface="+mj-lt"/>
              <a:buAutoNum type="arabicPeriod"/>
            </a:pPr>
            <a:r>
              <a:rPr lang="en-US" dirty="0">
                <a:solidFill>
                  <a:schemeClr val="accent4"/>
                </a:solidFill>
                <a:latin typeface="Times" pitchFamily="2" charset="0"/>
              </a:rPr>
              <a:t>Did [this class], specifically the lessons on compassion and empathy, influence you clinically? </a:t>
            </a:r>
          </a:p>
          <a:p>
            <a:pPr marL="749808" lvl="1" indent="-457200">
              <a:buClr>
                <a:schemeClr val="accent2"/>
              </a:buClr>
              <a:buFont typeface="Arial" panose="020B0604020202020204" pitchFamily="34" charset="0"/>
              <a:buChar char="•"/>
            </a:pPr>
            <a:r>
              <a:rPr lang="en-US" dirty="0">
                <a:solidFill>
                  <a:schemeClr val="accent4"/>
                </a:solidFill>
                <a:latin typeface="Times" pitchFamily="2" charset="0"/>
              </a:rPr>
              <a:t>If so, in what ways? If not, why do you think this was the case for you?</a:t>
            </a:r>
          </a:p>
          <a:p>
            <a:pPr marL="457200" indent="-457200">
              <a:buClr>
                <a:schemeClr val="accent2"/>
              </a:buClr>
              <a:buFont typeface="+mj-lt"/>
              <a:buAutoNum type="arabicPeriod"/>
            </a:pPr>
            <a:r>
              <a:rPr lang="en-US" dirty="0">
                <a:solidFill>
                  <a:schemeClr val="accent4"/>
                </a:solidFill>
                <a:latin typeface="Times" pitchFamily="2" charset="0"/>
              </a:rPr>
              <a:t>Talk to me about your clinical site. What does empathy and compassion look like at your clinical site? </a:t>
            </a:r>
          </a:p>
          <a:p>
            <a:pPr marL="749808" lvl="1" indent="-457200">
              <a:buClr>
                <a:schemeClr val="accent2"/>
              </a:buClr>
              <a:buFont typeface="Arial" panose="020B0604020202020204" pitchFamily="34" charset="0"/>
              <a:buChar char="•"/>
            </a:pPr>
            <a:r>
              <a:rPr lang="en-US" dirty="0">
                <a:solidFill>
                  <a:schemeClr val="accent4"/>
                </a:solidFill>
                <a:latin typeface="Times" pitchFamily="2" charset="0"/>
              </a:rPr>
              <a:t>Can you talk to me about a time when you demonstrated empathy/compassion at your clinical site?</a:t>
            </a:r>
          </a:p>
          <a:p>
            <a:pPr marL="749808" lvl="1" indent="-457200">
              <a:buClr>
                <a:schemeClr val="accent2"/>
              </a:buClr>
              <a:buFont typeface="Arial" panose="020B0604020202020204" pitchFamily="34" charset="0"/>
              <a:buChar char="•"/>
            </a:pPr>
            <a:r>
              <a:rPr lang="en-US" dirty="0">
                <a:solidFill>
                  <a:schemeClr val="accent4"/>
                </a:solidFill>
                <a:latin typeface="Times" pitchFamily="2" charset="0"/>
              </a:rPr>
              <a:t>Can you talk to be about a time when you observed your preceptor demonstrate empathy/compassion at your clinical site?</a:t>
            </a:r>
          </a:p>
          <a:p>
            <a:pPr marL="457200" indent="-457200">
              <a:buClr>
                <a:schemeClr val="accent2"/>
              </a:buClr>
              <a:buFont typeface="+mj-lt"/>
              <a:buAutoNum type="arabicPeriod"/>
            </a:pPr>
            <a:r>
              <a:rPr lang="en-US" dirty="0">
                <a:solidFill>
                  <a:schemeClr val="accent4"/>
                </a:solidFill>
                <a:latin typeface="Times" pitchFamily="2" charset="0"/>
              </a:rPr>
              <a:t>Do you think your own well-being is associated with the delivery of compassion and empathetic patient centered care? If so, how? If not, why not? </a:t>
            </a:r>
          </a:p>
          <a:p>
            <a:pPr marL="457200" indent="-457200">
              <a:buClr>
                <a:schemeClr val="accent2"/>
              </a:buClr>
              <a:buFont typeface="+mj-lt"/>
              <a:buAutoNum type="arabicPeriod"/>
            </a:pPr>
            <a:r>
              <a:rPr lang="en-US" dirty="0">
                <a:solidFill>
                  <a:schemeClr val="accent4"/>
                </a:solidFill>
                <a:latin typeface="Times" pitchFamily="2" charset="0"/>
              </a:rPr>
              <a:t>Given the pandemic can you talk to me about providing patient centered care during this time? </a:t>
            </a:r>
          </a:p>
          <a:p>
            <a:pPr marL="457200" indent="-457200">
              <a:buClr>
                <a:schemeClr val="accent2"/>
              </a:buClr>
              <a:buFont typeface="+mj-lt"/>
              <a:buAutoNum type="arabicPeriod"/>
            </a:pPr>
            <a:endParaRPr lang="en-US" dirty="0"/>
          </a:p>
          <a:p>
            <a:pPr marL="457200" indent="-457200">
              <a:buClr>
                <a:schemeClr val="accent2"/>
              </a:buClr>
              <a:buFont typeface="+mj-lt"/>
              <a:buAutoNum type="arabicPeriod"/>
            </a:pPr>
            <a:endParaRPr lang="en-US" dirty="0"/>
          </a:p>
          <a:p>
            <a:pPr marL="457200" indent="-457200">
              <a:buClr>
                <a:schemeClr val="accent2"/>
              </a:buClr>
              <a:buFont typeface="+mj-lt"/>
              <a:buAutoNum type="arabicPeriod"/>
            </a:pPr>
            <a:endParaRPr lang="en-US" dirty="0"/>
          </a:p>
          <a:p>
            <a:pPr marL="457200" indent="-457200">
              <a:buClr>
                <a:schemeClr val="accent2"/>
              </a:buClr>
              <a:buFont typeface="+mj-lt"/>
              <a:buAutoNum type="arabicPeriod"/>
            </a:pPr>
            <a:endParaRPr lang="en-US" dirty="0">
              <a:latin typeface="Times" pitchFamily="2" charset="0"/>
            </a:endParaRPr>
          </a:p>
        </p:txBody>
      </p:sp>
    </p:spTree>
    <p:extLst>
      <p:ext uri="{BB962C8B-B14F-4D97-AF65-F5344CB8AC3E}">
        <p14:creationId xmlns:p14="http://schemas.microsoft.com/office/powerpoint/2010/main" val="74830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F32490-CF6A-459E-BBFE-90557857A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193DF-DC85-4D4D-9ADA-1480F80AD7CE}"/>
              </a:ext>
            </a:extLst>
          </p:cNvPr>
          <p:cNvSpPr>
            <a:spLocks noGrp="1"/>
          </p:cNvSpPr>
          <p:nvPr>
            <p:ph type="title"/>
          </p:nvPr>
        </p:nvSpPr>
        <p:spPr>
          <a:xfrm>
            <a:off x="6956868" y="634947"/>
            <a:ext cx="4592874" cy="985534"/>
          </a:xfrm>
        </p:spPr>
        <p:txBody>
          <a:bodyPr>
            <a:normAutofit/>
          </a:bodyPr>
          <a:lstStyle/>
          <a:p>
            <a:r>
              <a:rPr lang="en-US" dirty="0">
                <a:solidFill>
                  <a:schemeClr val="accent4"/>
                </a:solidFill>
                <a:latin typeface="Times" pitchFamily="2" charset="0"/>
              </a:rPr>
              <a:t>Data Analysis </a:t>
            </a:r>
          </a:p>
        </p:txBody>
      </p:sp>
      <p:sp>
        <p:nvSpPr>
          <p:cNvPr id="12" name="Rectangle 11">
            <a:extLst>
              <a:ext uri="{FF2B5EF4-FFF2-40B4-BE49-F238E27FC236}">
                <a16:creationId xmlns:a16="http://schemas.microsoft.com/office/drawing/2014/main" id="{3489CAE3-3AE0-4268-81CA-A98516EA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BC338-7802-42D3-85C9-B665508F4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BF8D8FA-86AA-F64F-B4E3-D92E92E74F26}"/>
              </a:ext>
            </a:extLst>
          </p:cNvPr>
          <p:cNvPicPr>
            <a:picLocks noChangeAspect="1"/>
          </p:cNvPicPr>
          <p:nvPr/>
        </p:nvPicPr>
        <p:blipFill>
          <a:blip r:embed="rId3"/>
          <a:stretch>
            <a:fillRect/>
          </a:stretch>
        </p:blipFill>
        <p:spPr>
          <a:xfrm>
            <a:off x="458336" y="633502"/>
            <a:ext cx="2784700" cy="2784700"/>
          </a:xfrm>
          <a:prstGeom prst="rect">
            <a:avLst/>
          </a:prstGeom>
        </p:spPr>
      </p:pic>
      <p:sp>
        <p:nvSpPr>
          <p:cNvPr id="16" name="Rectangle 15">
            <a:extLst>
              <a:ext uri="{FF2B5EF4-FFF2-40B4-BE49-F238E27FC236}">
                <a16:creationId xmlns:a16="http://schemas.microsoft.com/office/drawing/2014/main" id="{FC2AD4A0-4FAA-4F52-A315-4224B27BE0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73C1DFC-81C5-498E-9907-7AAE6F0416B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4EEE51-0307-4CE8-813E-AE3BCEBA24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D9FBD3-6E57-4B12-A90A-386ED8F084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18195444-6E16-A046-80ED-02668EEA86D0}"/>
              </a:ext>
            </a:extLst>
          </p:cNvPr>
          <p:cNvPicPr>
            <a:picLocks noChangeAspect="1"/>
          </p:cNvPicPr>
          <p:nvPr/>
        </p:nvPicPr>
        <p:blipFill>
          <a:blip r:embed="rId4"/>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EC43924F-0109-344E-B10A-AB446846D6E4}"/>
              </a:ext>
            </a:extLst>
          </p:cNvPr>
          <p:cNvSpPr>
            <a:spLocks noGrp="1"/>
          </p:cNvSpPr>
          <p:nvPr>
            <p:ph idx="1"/>
          </p:nvPr>
        </p:nvSpPr>
        <p:spPr>
          <a:xfrm>
            <a:off x="6956868" y="2214009"/>
            <a:ext cx="4592874" cy="3929028"/>
          </a:xfrm>
        </p:spPr>
        <p:txBody>
          <a:bodyPr>
            <a:normAutofit/>
          </a:bodyPr>
          <a:lstStyle/>
          <a:p>
            <a:pPr>
              <a:buClr>
                <a:schemeClr val="accent2"/>
              </a:buClr>
              <a:buFont typeface="Arial" panose="020B0604020202020204" pitchFamily="34" charset="0"/>
              <a:buChar char="•"/>
            </a:pPr>
            <a:r>
              <a:rPr lang="en-US" sz="2400" dirty="0">
                <a:solidFill>
                  <a:schemeClr val="accent4"/>
                </a:solidFill>
                <a:latin typeface="Times" pitchFamily="2" charset="0"/>
              </a:rPr>
              <a:t>Quantitative</a:t>
            </a:r>
          </a:p>
          <a:p>
            <a:pPr lvl="1">
              <a:buClr>
                <a:schemeClr val="accent2"/>
              </a:buClr>
              <a:buFont typeface="Arial" panose="020B0604020202020204" pitchFamily="34" charset="0"/>
              <a:buChar char="•"/>
            </a:pPr>
            <a:r>
              <a:rPr lang="en-US" sz="2400" dirty="0">
                <a:solidFill>
                  <a:schemeClr val="accent4"/>
                </a:solidFill>
                <a:latin typeface="Times" pitchFamily="2" charset="0"/>
              </a:rPr>
              <a:t>Repeated measure ANOVA with composite scores  </a:t>
            </a:r>
          </a:p>
          <a:p>
            <a:pPr>
              <a:buClr>
                <a:schemeClr val="accent2"/>
              </a:buClr>
              <a:buFont typeface="Arial" panose="020B0604020202020204" pitchFamily="34" charset="0"/>
              <a:buChar char="•"/>
            </a:pPr>
            <a:r>
              <a:rPr lang="en-US" sz="2400" dirty="0">
                <a:solidFill>
                  <a:schemeClr val="accent4"/>
                </a:solidFill>
                <a:latin typeface="Times" pitchFamily="2" charset="0"/>
              </a:rPr>
              <a:t>Qualitative</a:t>
            </a:r>
          </a:p>
          <a:p>
            <a:pPr lvl="1">
              <a:buClr>
                <a:schemeClr val="accent2"/>
              </a:buClr>
              <a:buFont typeface="Arial" panose="020B0604020202020204" pitchFamily="34" charset="0"/>
              <a:buChar char="•"/>
            </a:pPr>
            <a:r>
              <a:rPr lang="en-US" sz="2400" dirty="0">
                <a:solidFill>
                  <a:schemeClr val="accent4"/>
                </a:solidFill>
                <a:latin typeface="Times" pitchFamily="2" charset="0"/>
              </a:rPr>
              <a:t>Constant comparative method of analysis</a:t>
            </a:r>
          </a:p>
          <a:p>
            <a:pPr lvl="1">
              <a:buClr>
                <a:schemeClr val="accent2"/>
              </a:buClr>
              <a:buFont typeface="Arial" panose="020B0604020202020204" pitchFamily="34" charset="0"/>
              <a:buChar char="•"/>
            </a:pPr>
            <a:r>
              <a:rPr lang="en-US" sz="2400" dirty="0">
                <a:solidFill>
                  <a:schemeClr val="accent4"/>
                </a:solidFill>
                <a:latin typeface="Times" pitchFamily="2" charset="0"/>
              </a:rPr>
              <a:t>Thematic coding of reflection logs and semi-structured interviews  </a:t>
            </a:r>
          </a:p>
        </p:txBody>
      </p:sp>
      <p:sp>
        <p:nvSpPr>
          <p:cNvPr id="24" name="Rectangle 23">
            <a:extLst>
              <a:ext uri="{FF2B5EF4-FFF2-40B4-BE49-F238E27FC236}">
                <a16:creationId xmlns:a16="http://schemas.microsoft.com/office/drawing/2014/main" id="{25621158-452E-4C14-8946-B331F0D1C3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55BE0DD-04F0-42E3-9EDE-2129B4A55C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46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0F36-B9E5-7346-92A8-AEB06194F303}"/>
              </a:ext>
            </a:extLst>
          </p:cNvPr>
          <p:cNvSpPr>
            <a:spLocks noGrp="1"/>
          </p:cNvSpPr>
          <p:nvPr>
            <p:ph type="title"/>
          </p:nvPr>
        </p:nvSpPr>
        <p:spPr/>
        <p:txBody>
          <a:bodyPr>
            <a:normAutofit fontScale="90000"/>
          </a:bodyPr>
          <a:lstStyle/>
          <a:p>
            <a:r>
              <a:rPr lang="en-US" dirty="0">
                <a:solidFill>
                  <a:schemeClr val="accent4"/>
                </a:solidFill>
                <a:latin typeface="Times" pitchFamily="2" charset="0"/>
              </a:rPr>
              <a:t>Quantitative Results: Student Empathy Development During an Academic Semester</a:t>
            </a:r>
            <a:endParaRPr lang="en-US" dirty="0"/>
          </a:p>
        </p:txBody>
      </p:sp>
      <p:pic>
        <p:nvPicPr>
          <p:cNvPr id="5" name="Content Placeholder 4" descr="Table&#10;&#10;Description automatically generated">
            <a:extLst>
              <a:ext uri="{FF2B5EF4-FFF2-40B4-BE49-F238E27FC236}">
                <a16:creationId xmlns:a16="http://schemas.microsoft.com/office/drawing/2014/main" id="{A99043D3-912C-FB45-A8D4-BD8F7D9608F8}"/>
              </a:ext>
            </a:extLst>
          </p:cNvPr>
          <p:cNvPicPr>
            <a:picLocks noGrp="1" noChangeAspect="1"/>
          </p:cNvPicPr>
          <p:nvPr>
            <p:ph idx="1"/>
          </p:nvPr>
        </p:nvPicPr>
        <p:blipFill>
          <a:blip r:embed="rId2"/>
          <a:stretch>
            <a:fillRect/>
          </a:stretch>
        </p:blipFill>
        <p:spPr>
          <a:xfrm>
            <a:off x="846107" y="2270744"/>
            <a:ext cx="10742393" cy="3492382"/>
          </a:xfrm>
        </p:spPr>
      </p:pic>
    </p:spTree>
    <p:extLst>
      <p:ext uri="{BB962C8B-B14F-4D97-AF65-F5344CB8AC3E}">
        <p14:creationId xmlns:p14="http://schemas.microsoft.com/office/powerpoint/2010/main" val="5567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0F36-B9E5-7346-92A8-AEB06194F303}"/>
              </a:ext>
            </a:extLst>
          </p:cNvPr>
          <p:cNvSpPr>
            <a:spLocks noGrp="1"/>
          </p:cNvSpPr>
          <p:nvPr>
            <p:ph type="title"/>
          </p:nvPr>
        </p:nvSpPr>
        <p:spPr/>
        <p:txBody>
          <a:bodyPr>
            <a:normAutofit fontScale="90000"/>
          </a:bodyPr>
          <a:lstStyle/>
          <a:p>
            <a:r>
              <a:rPr lang="en-US" dirty="0">
                <a:solidFill>
                  <a:schemeClr val="accent4"/>
                </a:solidFill>
                <a:latin typeface="Times" pitchFamily="2" charset="0"/>
              </a:rPr>
              <a:t>Quantitative Results: Student Compassion Development During an Academic Semester</a:t>
            </a:r>
            <a:endParaRPr lang="en-US" dirty="0"/>
          </a:p>
        </p:txBody>
      </p:sp>
      <p:pic>
        <p:nvPicPr>
          <p:cNvPr id="5" name="Content Placeholder 4" descr="Table&#10;&#10;Description automatically generated">
            <a:extLst>
              <a:ext uri="{FF2B5EF4-FFF2-40B4-BE49-F238E27FC236}">
                <a16:creationId xmlns:a16="http://schemas.microsoft.com/office/drawing/2014/main" id="{F83D5755-40DA-8748-896F-86C44116A366}"/>
              </a:ext>
            </a:extLst>
          </p:cNvPr>
          <p:cNvPicPr>
            <a:picLocks noGrp="1" noChangeAspect="1"/>
          </p:cNvPicPr>
          <p:nvPr>
            <p:ph idx="1"/>
          </p:nvPr>
        </p:nvPicPr>
        <p:blipFill>
          <a:blip r:embed="rId2"/>
          <a:stretch>
            <a:fillRect/>
          </a:stretch>
        </p:blipFill>
        <p:spPr>
          <a:xfrm>
            <a:off x="1097280" y="1915536"/>
            <a:ext cx="10469309" cy="4332864"/>
          </a:xfrm>
        </p:spPr>
      </p:pic>
    </p:spTree>
    <p:extLst>
      <p:ext uri="{BB962C8B-B14F-4D97-AF65-F5344CB8AC3E}">
        <p14:creationId xmlns:p14="http://schemas.microsoft.com/office/powerpoint/2010/main" val="174845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A671-20AE-6E49-9E6F-10D02030B3B6}"/>
              </a:ext>
            </a:extLst>
          </p:cNvPr>
          <p:cNvSpPr>
            <a:spLocks noGrp="1"/>
          </p:cNvSpPr>
          <p:nvPr>
            <p:ph type="title"/>
          </p:nvPr>
        </p:nvSpPr>
        <p:spPr>
          <a:xfrm>
            <a:off x="1097280" y="866467"/>
            <a:ext cx="10058400" cy="1450757"/>
          </a:xfrm>
        </p:spPr>
        <p:txBody>
          <a:bodyPr>
            <a:normAutofit fontScale="90000"/>
          </a:bodyPr>
          <a:lstStyle/>
          <a:p>
            <a:r>
              <a:rPr lang="en-US" dirty="0">
                <a:solidFill>
                  <a:schemeClr val="accent4"/>
                </a:solidFill>
                <a:latin typeface="Times" pitchFamily="2" charset="0"/>
              </a:rPr>
              <a:t>Qualitative Results: Perceived Application of Soft Skills </a:t>
            </a:r>
            <a:br>
              <a:rPr lang="en-US" dirty="0">
                <a:solidFill>
                  <a:schemeClr val="accent4"/>
                </a:solidFill>
                <a:latin typeface="Times" pitchFamily="2" charset="0"/>
              </a:rPr>
            </a:br>
            <a:r>
              <a:rPr lang="en-US" dirty="0">
                <a:solidFill>
                  <a:schemeClr val="accent4"/>
                </a:solidFill>
                <a:latin typeface="Times" pitchFamily="2" charset="0"/>
              </a:rPr>
              <a:t>  </a:t>
            </a:r>
          </a:p>
        </p:txBody>
      </p:sp>
      <p:pic>
        <p:nvPicPr>
          <p:cNvPr id="5" name="Content Placeholder 4" descr="Diagram&#10;&#10;Description automatically generated">
            <a:extLst>
              <a:ext uri="{FF2B5EF4-FFF2-40B4-BE49-F238E27FC236}">
                <a16:creationId xmlns:a16="http://schemas.microsoft.com/office/drawing/2014/main" id="{B87B20B1-DB4F-A64D-831E-FA2D8BE58AA8}"/>
              </a:ext>
            </a:extLst>
          </p:cNvPr>
          <p:cNvPicPr>
            <a:picLocks noGrp="1" noChangeAspect="1"/>
          </p:cNvPicPr>
          <p:nvPr>
            <p:ph idx="1"/>
          </p:nvPr>
        </p:nvPicPr>
        <p:blipFill>
          <a:blip r:embed="rId3"/>
          <a:stretch>
            <a:fillRect/>
          </a:stretch>
        </p:blipFill>
        <p:spPr>
          <a:xfrm>
            <a:off x="1909276" y="1591845"/>
            <a:ext cx="8373448" cy="4690682"/>
          </a:xfrm>
        </p:spPr>
      </p:pic>
    </p:spTree>
    <p:extLst>
      <p:ext uri="{BB962C8B-B14F-4D97-AF65-F5344CB8AC3E}">
        <p14:creationId xmlns:p14="http://schemas.microsoft.com/office/powerpoint/2010/main" val="28978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A671-20AE-6E49-9E6F-10D02030B3B6}"/>
              </a:ext>
            </a:extLst>
          </p:cNvPr>
          <p:cNvSpPr>
            <a:spLocks noGrp="1"/>
          </p:cNvSpPr>
          <p:nvPr>
            <p:ph type="title"/>
          </p:nvPr>
        </p:nvSpPr>
        <p:spPr>
          <a:xfrm>
            <a:off x="1097280" y="1435179"/>
            <a:ext cx="10058400" cy="1450757"/>
          </a:xfrm>
        </p:spPr>
        <p:txBody>
          <a:bodyPr>
            <a:normAutofit fontScale="90000"/>
          </a:bodyPr>
          <a:lstStyle/>
          <a:p>
            <a:r>
              <a:rPr lang="en-US" dirty="0">
                <a:solidFill>
                  <a:schemeClr val="accent4"/>
                </a:solidFill>
                <a:latin typeface="Times" pitchFamily="2" charset="0"/>
              </a:rPr>
              <a:t>Qualitative Results: Curriculum to Clinical Practice </a:t>
            </a:r>
            <a:br>
              <a:rPr lang="en-US" dirty="0">
                <a:solidFill>
                  <a:schemeClr val="accent4"/>
                </a:solidFill>
                <a:latin typeface="Times" pitchFamily="2" charset="0"/>
              </a:rPr>
            </a:br>
            <a:br>
              <a:rPr lang="en-US" dirty="0">
                <a:solidFill>
                  <a:schemeClr val="accent4"/>
                </a:solidFill>
                <a:latin typeface="Times" pitchFamily="2" charset="0"/>
              </a:rPr>
            </a:br>
            <a:r>
              <a:rPr lang="en-US" dirty="0">
                <a:solidFill>
                  <a:schemeClr val="accent4"/>
                </a:solidFill>
                <a:latin typeface="Times" pitchFamily="2" charset="0"/>
              </a:rPr>
              <a:t>  </a:t>
            </a:r>
          </a:p>
        </p:txBody>
      </p:sp>
      <p:graphicFrame>
        <p:nvGraphicFramePr>
          <p:cNvPr id="4" name="Content Placeholder 3">
            <a:extLst>
              <a:ext uri="{FF2B5EF4-FFF2-40B4-BE49-F238E27FC236}">
                <a16:creationId xmlns:a16="http://schemas.microsoft.com/office/drawing/2014/main" id="{A49E008F-2F41-8D41-B2FC-B9B359620E66}"/>
              </a:ext>
            </a:extLst>
          </p:cNvPr>
          <p:cNvGraphicFramePr>
            <a:graphicFrameLocks noGrp="1"/>
          </p:cNvGraphicFramePr>
          <p:nvPr>
            <p:ph idx="1"/>
            <p:extLst>
              <p:ext uri="{D42A27DB-BD31-4B8C-83A1-F6EECF244321}">
                <p14:modId xmlns:p14="http://schemas.microsoft.com/office/powerpoint/2010/main" val="41655842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9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A671-20AE-6E49-9E6F-10D02030B3B6}"/>
              </a:ext>
            </a:extLst>
          </p:cNvPr>
          <p:cNvSpPr>
            <a:spLocks noGrp="1"/>
          </p:cNvSpPr>
          <p:nvPr>
            <p:ph type="title"/>
          </p:nvPr>
        </p:nvSpPr>
        <p:spPr>
          <a:xfrm>
            <a:off x="1097280" y="1978243"/>
            <a:ext cx="10058400" cy="1450757"/>
          </a:xfrm>
        </p:spPr>
        <p:txBody>
          <a:bodyPr>
            <a:normAutofit fontScale="90000"/>
          </a:bodyPr>
          <a:lstStyle/>
          <a:p>
            <a:r>
              <a:rPr lang="en-US" dirty="0">
                <a:solidFill>
                  <a:schemeClr val="accent4"/>
                </a:solidFill>
                <a:latin typeface="Times" pitchFamily="2" charset="0"/>
              </a:rPr>
              <a:t>Qualitative Results: Patient-Centered Care During a Pandemic </a:t>
            </a:r>
            <a:br>
              <a:rPr lang="en-US" dirty="0">
                <a:solidFill>
                  <a:schemeClr val="accent4"/>
                </a:solidFill>
                <a:latin typeface="Times" pitchFamily="2" charset="0"/>
              </a:rPr>
            </a:br>
            <a:br>
              <a:rPr lang="en-US" dirty="0">
                <a:solidFill>
                  <a:schemeClr val="accent4"/>
                </a:solidFill>
                <a:latin typeface="Times" pitchFamily="2" charset="0"/>
              </a:rPr>
            </a:br>
            <a:br>
              <a:rPr lang="en-US" dirty="0">
                <a:solidFill>
                  <a:schemeClr val="accent4"/>
                </a:solidFill>
                <a:latin typeface="Times" pitchFamily="2" charset="0"/>
              </a:rPr>
            </a:br>
            <a:r>
              <a:rPr lang="en-US" dirty="0">
                <a:solidFill>
                  <a:schemeClr val="accent4"/>
                </a:solidFill>
                <a:latin typeface="Times" pitchFamily="2" charset="0"/>
              </a:rPr>
              <a:t>  </a:t>
            </a:r>
          </a:p>
        </p:txBody>
      </p:sp>
      <p:graphicFrame>
        <p:nvGraphicFramePr>
          <p:cNvPr id="5" name="Content Placeholder 4">
            <a:extLst>
              <a:ext uri="{FF2B5EF4-FFF2-40B4-BE49-F238E27FC236}">
                <a16:creationId xmlns:a16="http://schemas.microsoft.com/office/drawing/2014/main" id="{2CEE4DB2-D522-FC41-9EFD-ECF595B14E17}"/>
              </a:ext>
            </a:extLst>
          </p:cNvPr>
          <p:cNvGraphicFramePr>
            <a:graphicFrameLocks noGrp="1"/>
          </p:cNvGraphicFramePr>
          <p:nvPr>
            <p:ph idx="1"/>
            <p:extLst>
              <p:ext uri="{D42A27DB-BD31-4B8C-83A1-F6EECF244321}">
                <p14:modId xmlns:p14="http://schemas.microsoft.com/office/powerpoint/2010/main" val="3957414356"/>
              </p:ext>
            </p:extLst>
          </p:nvPr>
        </p:nvGraphicFramePr>
        <p:xfrm>
          <a:off x="842211" y="1978243"/>
          <a:ext cx="10282989" cy="4278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3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0E80-F944-E14A-ADF1-8542666F5189}"/>
              </a:ext>
            </a:extLst>
          </p:cNvPr>
          <p:cNvSpPr>
            <a:spLocks noGrp="1"/>
          </p:cNvSpPr>
          <p:nvPr>
            <p:ph type="title"/>
          </p:nvPr>
        </p:nvSpPr>
        <p:spPr/>
        <p:txBody>
          <a:bodyPr/>
          <a:lstStyle/>
          <a:p>
            <a:r>
              <a:rPr lang="en-US" dirty="0">
                <a:solidFill>
                  <a:schemeClr val="accent4"/>
                </a:solidFill>
                <a:latin typeface="Times" pitchFamily="2" charset="0"/>
              </a:rPr>
              <a:t>Qualitative Results: Students’ Subjective Well-Being</a:t>
            </a:r>
            <a:endParaRPr lang="en-US" dirty="0"/>
          </a:p>
        </p:txBody>
      </p:sp>
      <p:pic>
        <p:nvPicPr>
          <p:cNvPr id="5" name="Content Placeholder 4" descr="Graphical user interface&#10;&#10;Description automatically generated with low confidence">
            <a:extLst>
              <a:ext uri="{FF2B5EF4-FFF2-40B4-BE49-F238E27FC236}">
                <a16:creationId xmlns:a16="http://schemas.microsoft.com/office/drawing/2014/main" id="{24F69693-449F-F042-8BE9-CC8861AA55DD}"/>
              </a:ext>
            </a:extLst>
          </p:cNvPr>
          <p:cNvPicPr>
            <a:picLocks noGrp="1" noChangeAspect="1"/>
          </p:cNvPicPr>
          <p:nvPr>
            <p:ph idx="1"/>
          </p:nvPr>
        </p:nvPicPr>
        <p:blipFill>
          <a:blip r:embed="rId3"/>
          <a:stretch>
            <a:fillRect/>
          </a:stretch>
        </p:blipFill>
        <p:spPr>
          <a:xfrm>
            <a:off x="2244436" y="1860118"/>
            <a:ext cx="8150219" cy="4463428"/>
          </a:xfrm>
        </p:spPr>
      </p:pic>
    </p:spTree>
    <p:extLst>
      <p:ext uri="{BB962C8B-B14F-4D97-AF65-F5344CB8AC3E}">
        <p14:creationId xmlns:p14="http://schemas.microsoft.com/office/powerpoint/2010/main" val="1896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FCAE-27A8-0C4B-B2B0-EBF36B408407}"/>
              </a:ext>
            </a:extLst>
          </p:cNvPr>
          <p:cNvSpPr>
            <a:spLocks noGrp="1"/>
          </p:cNvSpPr>
          <p:nvPr>
            <p:ph type="title"/>
          </p:nvPr>
        </p:nvSpPr>
        <p:spPr>
          <a:xfrm>
            <a:off x="243069" y="286603"/>
            <a:ext cx="11748303" cy="1450757"/>
          </a:xfrm>
        </p:spPr>
        <p:txBody>
          <a:bodyPr/>
          <a:lstStyle/>
          <a:p>
            <a:r>
              <a:rPr lang="en-US" dirty="0">
                <a:solidFill>
                  <a:schemeClr val="accent4"/>
                </a:solidFill>
                <a:latin typeface="Times" pitchFamily="2" charset="0"/>
              </a:rPr>
              <a:t>Qualitative Results: Emotional Response During Patient Care</a:t>
            </a:r>
            <a:endParaRPr lang="en-US" dirty="0"/>
          </a:p>
        </p:txBody>
      </p:sp>
      <p:graphicFrame>
        <p:nvGraphicFramePr>
          <p:cNvPr id="5" name="Table 5">
            <a:extLst>
              <a:ext uri="{FF2B5EF4-FFF2-40B4-BE49-F238E27FC236}">
                <a16:creationId xmlns:a16="http://schemas.microsoft.com/office/drawing/2014/main" id="{5A7F28D6-5AC3-4648-899F-A5C06968E389}"/>
              </a:ext>
            </a:extLst>
          </p:cNvPr>
          <p:cNvGraphicFramePr>
            <a:graphicFrameLocks noGrp="1"/>
          </p:cNvGraphicFramePr>
          <p:nvPr>
            <p:ph idx="1"/>
            <p:extLst>
              <p:ext uri="{D42A27DB-BD31-4B8C-83A1-F6EECF244321}">
                <p14:modId xmlns:p14="http://schemas.microsoft.com/office/powerpoint/2010/main" val="2200001656"/>
              </p:ext>
            </p:extLst>
          </p:nvPr>
        </p:nvGraphicFramePr>
        <p:xfrm>
          <a:off x="81023" y="1798323"/>
          <a:ext cx="12002946" cy="4385853"/>
        </p:xfrm>
        <a:graphic>
          <a:graphicData uri="http://schemas.openxmlformats.org/drawingml/2006/table">
            <a:tbl>
              <a:tblPr firstRow="1" bandRow="1">
                <a:tableStyleId>{073A0DAA-6AF3-43AB-8588-CEC1D06C72B9}</a:tableStyleId>
              </a:tblPr>
              <a:tblGrid>
                <a:gridCol w="4000982">
                  <a:extLst>
                    <a:ext uri="{9D8B030D-6E8A-4147-A177-3AD203B41FA5}">
                      <a16:colId xmlns:a16="http://schemas.microsoft.com/office/drawing/2014/main" val="2686988738"/>
                    </a:ext>
                  </a:extLst>
                </a:gridCol>
                <a:gridCol w="4000982">
                  <a:extLst>
                    <a:ext uri="{9D8B030D-6E8A-4147-A177-3AD203B41FA5}">
                      <a16:colId xmlns:a16="http://schemas.microsoft.com/office/drawing/2014/main" val="2412935471"/>
                    </a:ext>
                  </a:extLst>
                </a:gridCol>
                <a:gridCol w="4000982">
                  <a:extLst>
                    <a:ext uri="{9D8B030D-6E8A-4147-A177-3AD203B41FA5}">
                      <a16:colId xmlns:a16="http://schemas.microsoft.com/office/drawing/2014/main" val="2679002581"/>
                    </a:ext>
                  </a:extLst>
                </a:gridCol>
              </a:tblGrid>
              <a:tr h="308697">
                <a:tc>
                  <a:txBody>
                    <a:bodyPr/>
                    <a:lstStyle/>
                    <a:p>
                      <a:r>
                        <a:rPr lang="en-US" sz="1200" b="1" dirty="0">
                          <a:solidFill>
                            <a:schemeClr val="accent4"/>
                          </a:solidFill>
                          <a:latin typeface="Times" pitchFamily="2" charset="0"/>
                        </a:rPr>
                        <a:t>Subjective Well-Being </a:t>
                      </a:r>
                    </a:p>
                  </a:txBody>
                  <a:tcPr/>
                </a:tc>
                <a:tc>
                  <a:txBody>
                    <a:bodyPr/>
                    <a:lstStyle/>
                    <a:p>
                      <a:r>
                        <a:rPr lang="en-US" sz="1200" dirty="0">
                          <a:solidFill>
                            <a:schemeClr val="accent4"/>
                          </a:solidFill>
                          <a:latin typeface="Times" pitchFamily="2" charset="0"/>
                        </a:rPr>
                        <a:t>Emotional Response During Patient Care </a:t>
                      </a:r>
                    </a:p>
                  </a:txBody>
                  <a:tcPr/>
                </a:tc>
                <a:tc>
                  <a:txBody>
                    <a:bodyPr/>
                    <a:lstStyle/>
                    <a:p>
                      <a:r>
                        <a:rPr lang="en-US" sz="1200" dirty="0">
                          <a:solidFill>
                            <a:schemeClr val="accent4"/>
                          </a:solidFill>
                          <a:latin typeface="Times" pitchFamily="2" charset="0"/>
                        </a:rPr>
                        <a:t>Example </a:t>
                      </a:r>
                    </a:p>
                  </a:txBody>
                  <a:tcPr/>
                </a:tc>
                <a:extLst>
                  <a:ext uri="{0D108BD9-81ED-4DB2-BD59-A6C34878D82A}">
                    <a16:rowId xmlns:a16="http://schemas.microsoft.com/office/drawing/2014/main" val="2683170616"/>
                  </a:ext>
                </a:extLst>
              </a:tr>
              <a:tr h="1104402">
                <a:tc>
                  <a:txBody>
                    <a:bodyPr/>
                    <a:lstStyle/>
                    <a:p>
                      <a:r>
                        <a:rPr lang="en-US" sz="2000" dirty="0">
                          <a:solidFill>
                            <a:schemeClr val="accent4"/>
                          </a:solidFill>
                          <a:latin typeface="Times" pitchFamily="2" charset="0"/>
                        </a:rPr>
                        <a:t>Negative Emotions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Times" pitchFamily="2" charset="0"/>
                        </a:rPr>
                        <a:t>Personal barriers that negatively impacted students’ ability to build therapeutic relationships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Times" pitchFamily="2" charset="0"/>
                        </a:rPr>
                        <a:t>“My own well-being has been absolutely taken away from my ability to care for others. I am riding the [struggle] bus this week and it is very hard for me to be my best, kindest, and most compassionate self when it feels like every aspect of my life is a stressor” (Participant 16).</a:t>
                      </a:r>
                    </a:p>
                    <a:p>
                      <a:endParaRPr lang="en-US" sz="1200" dirty="0"/>
                    </a:p>
                  </a:txBody>
                  <a:tcPr/>
                </a:tc>
                <a:extLst>
                  <a:ext uri="{0D108BD9-81ED-4DB2-BD59-A6C34878D82A}">
                    <a16:rowId xmlns:a16="http://schemas.microsoft.com/office/drawing/2014/main" val="1319510677"/>
                  </a:ext>
                </a:extLst>
              </a:tr>
              <a:tr h="1784034">
                <a:tc>
                  <a:txBody>
                    <a:bodyPr/>
                    <a:lstStyle/>
                    <a:p>
                      <a:r>
                        <a:rPr lang="en-US" sz="2000" dirty="0">
                          <a:solidFill>
                            <a:schemeClr val="accent4"/>
                          </a:solidFill>
                          <a:latin typeface="Times" pitchFamily="2" charset="0"/>
                        </a:rPr>
                        <a:t>Neutral Emotions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Times" pitchFamily="2" charset="0"/>
                        </a:rPr>
                        <a:t>“Flip the Switch” – a phenomenon where despite mood a sense of purpose to be fully present to help support a patient is practiced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Times" pitchFamily="2" charset="0"/>
                        </a:rPr>
                        <a:t>“I am very aware that I’m in a dumpy mood… if I’m at my clinical site and I am evaluating someone you kind of flip that switch so you take on a different role… as soon as the patient is gone or I’m done providing care in that instance I can very easily go back to my mood. I know how I would want to be treated and how I would want to be as a clinician, so I think having that goal of who I want to be as an athletic trainer… that is what reminds me to flip the switch” (Participant 19). </a:t>
                      </a:r>
                    </a:p>
                    <a:p>
                      <a:endParaRPr lang="en-US" sz="1200" dirty="0"/>
                    </a:p>
                  </a:txBody>
                  <a:tcPr/>
                </a:tc>
                <a:extLst>
                  <a:ext uri="{0D108BD9-81ED-4DB2-BD59-A6C34878D82A}">
                    <a16:rowId xmlns:a16="http://schemas.microsoft.com/office/drawing/2014/main" val="3902348733"/>
                  </a:ext>
                </a:extLst>
              </a:tr>
              <a:tr h="1104402">
                <a:tc>
                  <a:txBody>
                    <a:bodyPr/>
                    <a:lstStyle/>
                    <a:p>
                      <a:r>
                        <a:rPr lang="en-US" sz="2000" dirty="0">
                          <a:solidFill>
                            <a:schemeClr val="accent4"/>
                          </a:solidFill>
                          <a:latin typeface="Times" pitchFamily="2" charset="0"/>
                        </a:rPr>
                        <a:t>Positive Emotions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Times" pitchFamily="2" charset="0"/>
                        </a:rPr>
                        <a:t>Positive emotions that influence partnership and reciprocity  therapeutic relationships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Times" pitchFamily="2" charset="0"/>
                        </a:rPr>
                        <a:t>“I have been making sure to take breaks and focus on me, my mental health, and well-being because I am of no use to my athletes if I am overwhelmed” (Participant 13). </a:t>
                      </a:r>
                    </a:p>
                    <a:p>
                      <a:endParaRPr lang="en-US" sz="1200" dirty="0"/>
                    </a:p>
                  </a:txBody>
                  <a:tcPr/>
                </a:tc>
                <a:extLst>
                  <a:ext uri="{0D108BD9-81ED-4DB2-BD59-A6C34878D82A}">
                    <a16:rowId xmlns:a16="http://schemas.microsoft.com/office/drawing/2014/main" val="2222644061"/>
                  </a:ext>
                </a:extLst>
              </a:tr>
            </a:tbl>
          </a:graphicData>
        </a:graphic>
      </p:graphicFrame>
    </p:spTree>
    <p:extLst>
      <p:ext uri="{BB962C8B-B14F-4D97-AF65-F5344CB8AC3E}">
        <p14:creationId xmlns:p14="http://schemas.microsoft.com/office/powerpoint/2010/main" val="220460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30B6-72AF-874E-8916-752945E8A35B}"/>
              </a:ext>
            </a:extLst>
          </p:cNvPr>
          <p:cNvSpPr>
            <a:spLocks noGrp="1"/>
          </p:cNvSpPr>
          <p:nvPr>
            <p:ph type="title"/>
          </p:nvPr>
        </p:nvSpPr>
        <p:spPr>
          <a:xfrm>
            <a:off x="1097280" y="286603"/>
            <a:ext cx="10058400" cy="1450757"/>
          </a:xfrm>
        </p:spPr>
        <p:txBody>
          <a:bodyPr>
            <a:normAutofit/>
          </a:bodyPr>
          <a:lstStyle/>
          <a:p>
            <a:r>
              <a:rPr lang="en-US" dirty="0">
                <a:solidFill>
                  <a:schemeClr val="accent4"/>
                </a:solidFill>
                <a:latin typeface="Times" pitchFamily="2" charset="0"/>
              </a:rPr>
              <a:t>Objectives </a:t>
            </a:r>
          </a:p>
        </p:txBody>
      </p:sp>
      <p:graphicFrame>
        <p:nvGraphicFramePr>
          <p:cNvPr id="5" name="Content Placeholder 2">
            <a:extLst>
              <a:ext uri="{FF2B5EF4-FFF2-40B4-BE49-F238E27FC236}">
                <a16:creationId xmlns:a16="http://schemas.microsoft.com/office/drawing/2014/main" id="{D203AEB9-5D91-4BE4-B941-806D3715CE0F}"/>
              </a:ext>
            </a:extLst>
          </p:cNvPr>
          <p:cNvGraphicFramePr>
            <a:graphicFrameLocks noGrp="1"/>
          </p:cNvGraphicFramePr>
          <p:nvPr>
            <p:ph idx="1"/>
            <p:extLst>
              <p:ext uri="{D42A27DB-BD31-4B8C-83A1-F6EECF244321}">
                <p14:modId xmlns:p14="http://schemas.microsoft.com/office/powerpoint/2010/main" val="2189200362"/>
              </p:ext>
            </p:extLst>
          </p:nvPr>
        </p:nvGraphicFramePr>
        <p:xfrm>
          <a:off x="366875" y="1951439"/>
          <a:ext cx="11519209"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2D9E72F-4A10-BF46-AE88-CDBA7701A588}"/>
              </a:ext>
            </a:extLst>
          </p:cNvPr>
          <p:cNvSpPr txBox="1"/>
          <p:nvPr/>
        </p:nvSpPr>
        <p:spPr>
          <a:xfrm>
            <a:off x="7075388" y="4359344"/>
            <a:ext cx="1989438" cy="2646878"/>
          </a:xfrm>
          <a:prstGeom prst="rect">
            <a:avLst/>
          </a:prstGeom>
          <a:noFill/>
        </p:spPr>
        <p:txBody>
          <a:bodyPr wrap="square" rtlCol="0">
            <a:spAutoFit/>
          </a:bodyPr>
          <a:lstStyle/>
          <a:p>
            <a:pPr algn="ctr"/>
            <a:r>
              <a:rPr lang="en-US" sz="2800" dirty="0">
                <a:solidFill>
                  <a:schemeClr val="accent4"/>
                </a:solidFill>
                <a:latin typeface="Times" pitchFamily="2" charset="0"/>
              </a:rPr>
              <a:t>Quantitative Results </a:t>
            </a:r>
          </a:p>
          <a:p>
            <a:pPr algn="ctr"/>
            <a:r>
              <a:rPr lang="en-US" sz="2800" dirty="0">
                <a:solidFill>
                  <a:schemeClr val="accent4"/>
                </a:solidFill>
                <a:latin typeface="Times" pitchFamily="2" charset="0"/>
              </a:rPr>
              <a:t>Qualitative Results </a:t>
            </a:r>
          </a:p>
          <a:p>
            <a:endParaRPr lang="en-US" dirty="0">
              <a:solidFill>
                <a:schemeClr val="accent4"/>
              </a:solidFill>
              <a:latin typeface="Times" pitchFamily="2" charset="0"/>
            </a:endParaRPr>
          </a:p>
          <a:p>
            <a:endParaRPr lang="en-US" dirty="0">
              <a:solidFill>
                <a:schemeClr val="accent4"/>
              </a:solidFill>
              <a:latin typeface="Times" pitchFamily="2" charset="0"/>
            </a:endParaRPr>
          </a:p>
          <a:p>
            <a:endParaRPr lang="en-US" dirty="0">
              <a:solidFill>
                <a:schemeClr val="accent4"/>
              </a:solidFill>
              <a:latin typeface="Times" pitchFamily="2" charset="0"/>
            </a:endParaRPr>
          </a:p>
        </p:txBody>
      </p:sp>
      <p:sp>
        <p:nvSpPr>
          <p:cNvPr id="4" name="TextBox 3">
            <a:extLst>
              <a:ext uri="{FF2B5EF4-FFF2-40B4-BE49-F238E27FC236}">
                <a16:creationId xmlns:a16="http://schemas.microsoft.com/office/drawing/2014/main" id="{730AC11B-5EB1-1040-894A-20AF0B0E8A57}"/>
              </a:ext>
            </a:extLst>
          </p:cNvPr>
          <p:cNvSpPr txBox="1"/>
          <p:nvPr/>
        </p:nvSpPr>
        <p:spPr>
          <a:xfrm>
            <a:off x="9695175" y="4359344"/>
            <a:ext cx="1989438" cy="1384995"/>
          </a:xfrm>
          <a:prstGeom prst="rect">
            <a:avLst/>
          </a:prstGeom>
          <a:noFill/>
        </p:spPr>
        <p:txBody>
          <a:bodyPr wrap="square" rtlCol="0">
            <a:spAutoFit/>
          </a:bodyPr>
          <a:lstStyle/>
          <a:p>
            <a:pPr algn="ctr"/>
            <a:r>
              <a:rPr lang="en-US" sz="2800" dirty="0">
                <a:solidFill>
                  <a:schemeClr val="accent4"/>
                </a:solidFill>
                <a:latin typeface="Times" pitchFamily="2" charset="0"/>
              </a:rPr>
              <a:t>Discussion of Results</a:t>
            </a:r>
          </a:p>
          <a:p>
            <a:pPr algn="ctr"/>
            <a:r>
              <a:rPr lang="en-US" sz="2800">
                <a:solidFill>
                  <a:schemeClr val="accent4"/>
                </a:solidFill>
                <a:latin typeface="Times" pitchFamily="2" charset="0"/>
              </a:rPr>
              <a:t>Implications </a:t>
            </a:r>
            <a:endParaRPr lang="en-US" sz="2800" dirty="0">
              <a:solidFill>
                <a:schemeClr val="accent4"/>
              </a:solidFill>
              <a:latin typeface="Times" pitchFamily="2" charset="0"/>
            </a:endParaRPr>
          </a:p>
        </p:txBody>
      </p:sp>
    </p:spTree>
    <p:extLst>
      <p:ext uri="{BB962C8B-B14F-4D97-AF65-F5344CB8AC3E}">
        <p14:creationId xmlns:p14="http://schemas.microsoft.com/office/powerpoint/2010/main" val="31171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5A64BC-9172-FB49-9B09-8CE7DA0B0F4C}"/>
              </a:ext>
            </a:extLst>
          </p:cNvPr>
          <p:cNvSpPr>
            <a:spLocks noGrp="1"/>
          </p:cNvSpPr>
          <p:nvPr>
            <p:ph type="title"/>
          </p:nvPr>
        </p:nvSpPr>
        <p:spPr>
          <a:xfrm>
            <a:off x="492370" y="516835"/>
            <a:ext cx="3084844" cy="5772840"/>
          </a:xfrm>
        </p:spPr>
        <p:txBody>
          <a:bodyPr anchor="ctr">
            <a:normAutofit/>
          </a:bodyPr>
          <a:lstStyle/>
          <a:p>
            <a:pPr algn="ctr"/>
            <a:r>
              <a:rPr lang="en-US" sz="3600" dirty="0">
                <a:solidFill>
                  <a:srgbClr val="FFFFFF"/>
                </a:solidFill>
                <a:latin typeface="Times" pitchFamily="2" charset="0"/>
              </a:rPr>
              <a:t>Discussion of Results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64EA1A7A-CBE7-1748-B7A1-9F923883DDBC}"/>
              </a:ext>
            </a:extLst>
          </p:cNvPr>
          <p:cNvGraphicFramePr>
            <a:graphicFrameLocks noGrp="1"/>
          </p:cNvGraphicFramePr>
          <p:nvPr>
            <p:ph idx="1"/>
            <p:extLst>
              <p:ext uri="{D42A27DB-BD31-4B8C-83A1-F6EECF244321}">
                <p14:modId xmlns:p14="http://schemas.microsoft.com/office/powerpoint/2010/main" val="38157000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8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CA00-5B61-C94A-9205-34C024E2453A}"/>
              </a:ext>
            </a:extLst>
          </p:cNvPr>
          <p:cNvSpPr>
            <a:spLocks noGrp="1"/>
          </p:cNvSpPr>
          <p:nvPr>
            <p:ph type="title"/>
          </p:nvPr>
        </p:nvSpPr>
        <p:spPr/>
        <p:txBody>
          <a:bodyPr/>
          <a:lstStyle/>
          <a:p>
            <a:r>
              <a:rPr lang="en-US" dirty="0">
                <a:solidFill>
                  <a:schemeClr val="accent4"/>
                </a:solidFill>
                <a:latin typeface="Times" pitchFamily="2" charset="0"/>
              </a:rPr>
              <a:t>Research Take Home Points </a:t>
            </a:r>
          </a:p>
        </p:txBody>
      </p:sp>
      <p:sp>
        <p:nvSpPr>
          <p:cNvPr id="3" name="Content Placeholder 2">
            <a:extLst>
              <a:ext uri="{FF2B5EF4-FFF2-40B4-BE49-F238E27FC236}">
                <a16:creationId xmlns:a16="http://schemas.microsoft.com/office/drawing/2014/main" id="{2E008043-20DB-E542-B82B-EDB721624F47}"/>
              </a:ext>
            </a:extLst>
          </p:cNvPr>
          <p:cNvSpPr>
            <a:spLocks noGrp="1"/>
          </p:cNvSpPr>
          <p:nvPr>
            <p:ph idx="1"/>
          </p:nvPr>
        </p:nvSpPr>
        <p:spPr>
          <a:xfrm>
            <a:off x="395785" y="1845733"/>
            <a:ext cx="11668836" cy="4363997"/>
          </a:xfrm>
        </p:spPr>
        <p:txBody>
          <a:bodyPr>
            <a:normAutofit fontScale="92500" lnSpcReduction="20000"/>
          </a:bodyPr>
          <a:lstStyle/>
          <a:p>
            <a:pPr marL="457200" indent="-457200">
              <a:buClr>
                <a:schemeClr val="tx2"/>
              </a:buClr>
              <a:buFont typeface="+mj-lt"/>
              <a:buAutoNum type="arabicPeriod"/>
            </a:pPr>
            <a:r>
              <a:rPr lang="en-US" dirty="0">
                <a:solidFill>
                  <a:schemeClr val="accent4"/>
                </a:solidFill>
                <a:latin typeface="Times" pitchFamily="2" charset="0"/>
              </a:rPr>
              <a:t>How is a pre-professional soft skills curriculum associated with students’ development of empathy?</a:t>
            </a:r>
          </a:p>
          <a:p>
            <a:pPr marL="749808" lvl="1" indent="-457200">
              <a:buClr>
                <a:schemeClr val="tx2"/>
              </a:buClr>
              <a:buFont typeface="Arial" panose="020B0604020202020204" pitchFamily="34" charset="0"/>
              <a:buChar char="•"/>
            </a:pPr>
            <a:r>
              <a:rPr lang="en-US" b="1" dirty="0">
                <a:solidFill>
                  <a:schemeClr val="accent4"/>
                </a:solidFill>
                <a:latin typeface="Times" pitchFamily="2" charset="0"/>
              </a:rPr>
              <a:t>Statistically significant findings support students’ development of empathy </a:t>
            </a:r>
            <a:r>
              <a:rPr lang="en-US" b="1" i="1" dirty="0">
                <a:solidFill>
                  <a:schemeClr val="accent4"/>
                </a:solidFill>
                <a:latin typeface="Times" pitchFamily="2" charset="0"/>
              </a:rPr>
              <a:t>F</a:t>
            </a:r>
            <a:r>
              <a:rPr lang="en-US" b="1" dirty="0">
                <a:solidFill>
                  <a:schemeClr val="accent4"/>
                </a:solidFill>
                <a:latin typeface="Times" pitchFamily="2" charset="0"/>
              </a:rPr>
              <a:t>(2)= 20.38, </a:t>
            </a:r>
            <a:r>
              <a:rPr lang="en-US" b="1" i="1" dirty="0">
                <a:solidFill>
                  <a:schemeClr val="accent4"/>
                </a:solidFill>
                <a:latin typeface="Times" pitchFamily="2" charset="0"/>
              </a:rPr>
              <a:t>p</a:t>
            </a:r>
            <a:r>
              <a:rPr lang="en-US" b="1" dirty="0">
                <a:solidFill>
                  <a:schemeClr val="accent4"/>
                </a:solidFill>
                <a:latin typeface="Times" pitchFamily="2" charset="0"/>
              </a:rPr>
              <a:t>=.000</a:t>
            </a:r>
          </a:p>
          <a:p>
            <a:pPr marL="457200" indent="-457200">
              <a:buClr>
                <a:schemeClr val="tx2"/>
              </a:buClr>
              <a:buFont typeface="+mj-lt"/>
              <a:buAutoNum type="arabicPeriod"/>
            </a:pPr>
            <a:r>
              <a:rPr lang="en-US" dirty="0">
                <a:solidFill>
                  <a:schemeClr val="accent4"/>
                </a:solidFill>
                <a:latin typeface="Times" pitchFamily="2" charset="0"/>
              </a:rPr>
              <a:t>How is a pre-professional soft skills curriculum associated with students’ development of compassion?</a:t>
            </a:r>
          </a:p>
          <a:p>
            <a:pPr marL="749808" lvl="1" indent="-457200">
              <a:buClr>
                <a:schemeClr val="tx2"/>
              </a:buClr>
              <a:buFont typeface="Arial" panose="020B0604020202020204" pitchFamily="34" charset="0"/>
              <a:buChar char="•"/>
            </a:pPr>
            <a:r>
              <a:rPr lang="en-US" b="1" dirty="0">
                <a:solidFill>
                  <a:schemeClr val="accent4"/>
                </a:solidFill>
                <a:latin typeface="Times" pitchFamily="2" charset="0"/>
              </a:rPr>
              <a:t>Data analysis did not reveal statistical significance for students’ development of compassion </a:t>
            </a:r>
            <a:r>
              <a:rPr lang="en-US" sz="1700" b="1" i="1" dirty="0">
                <a:solidFill>
                  <a:schemeClr val="accent4"/>
                </a:solidFill>
                <a:latin typeface="Times" pitchFamily="2" charset="0"/>
              </a:rPr>
              <a:t>F</a:t>
            </a:r>
            <a:r>
              <a:rPr lang="en-US" sz="1700" b="1" dirty="0">
                <a:solidFill>
                  <a:schemeClr val="accent4"/>
                </a:solidFill>
                <a:latin typeface="Times" pitchFamily="2" charset="0"/>
              </a:rPr>
              <a:t>(2)= 1.39, </a:t>
            </a:r>
            <a:r>
              <a:rPr lang="en-US" sz="1700" b="1" i="1" dirty="0">
                <a:solidFill>
                  <a:schemeClr val="accent4"/>
                </a:solidFill>
                <a:latin typeface="Times" pitchFamily="2" charset="0"/>
              </a:rPr>
              <a:t>p=.261</a:t>
            </a:r>
            <a:r>
              <a:rPr lang="en-US" sz="1700" b="1" dirty="0">
                <a:solidFill>
                  <a:schemeClr val="accent4"/>
                </a:solidFill>
                <a:latin typeface="Times" pitchFamily="2" charset="0"/>
              </a:rPr>
              <a:t> </a:t>
            </a:r>
          </a:p>
          <a:p>
            <a:pPr marL="457200" indent="-457200">
              <a:buClr>
                <a:schemeClr val="tx2"/>
              </a:buClr>
              <a:buFont typeface="+mj-lt"/>
              <a:buAutoNum type="arabicPeriod"/>
            </a:pPr>
            <a:r>
              <a:rPr lang="en-US" dirty="0">
                <a:solidFill>
                  <a:schemeClr val="accent4"/>
                </a:solidFill>
                <a:latin typeface="Times" pitchFamily="2" charset="0"/>
              </a:rPr>
              <a:t> In what ways do athletic training students perceive they transferred soft skills into clinical practice?</a:t>
            </a:r>
          </a:p>
          <a:p>
            <a:pPr marL="749808" lvl="1" indent="-457200">
              <a:buClr>
                <a:schemeClr val="tx2"/>
              </a:buClr>
              <a:buFont typeface="Arial" panose="020B0604020202020204" pitchFamily="34" charset="0"/>
              <a:buChar char="•"/>
            </a:pPr>
            <a:r>
              <a:rPr lang="en-US" b="1" dirty="0">
                <a:solidFill>
                  <a:schemeClr val="accent4"/>
                </a:solidFill>
                <a:latin typeface="Times" pitchFamily="2" charset="0"/>
              </a:rPr>
              <a:t>Empathy: Relating to patients through lived experiences and staying out of judgement </a:t>
            </a:r>
          </a:p>
          <a:p>
            <a:pPr marL="749808" lvl="1" indent="-457200">
              <a:buClr>
                <a:schemeClr val="tx2"/>
              </a:buClr>
              <a:buFont typeface="Arial" panose="020B0604020202020204" pitchFamily="34" charset="0"/>
              <a:buChar char="•"/>
            </a:pPr>
            <a:r>
              <a:rPr lang="en-US" b="1" dirty="0">
                <a:solidFill>
                  <a:schemeClr val="accent4"/>
                </a:solidFill>
                <a:latin typeface="Times" pitchFamily="2" charset="0"/>
              </a:rPr>
              <a:t>Compassion: Demonstrating helping behaviors of creating a plan of action or providing reassurance </a:t>
            </a:r>
          </a:p>
          <a:p>
            <a:pPr marL="457200" indent="-457200">
              <a:buClr>
                <a:schemeClr val="tx2"/>
              </a:buClr>
              <a:buFont typeface="+mj-lt"/>
              <a:buAutoNum type="arabicPeriod"/>
            </a:pPr>
            <a:r>
              <a:rPr lang="en-US" dirty="0">
                <a:solidFill>
                  <a:schemeClr val="accent4"/>
                </a:solidFill>
                <a:latin typeface="Times" pitchFamily="2" charset="0"/>
              </a:rPr>
              <a:t> In what ways are the development of soft skills associated with athletic training students’ subjective well-being? </a:t>
            </a:r>
          </a:p>
          <a:p>
            <a:pPr marL="749808" lvl="1" indent="-457200">
              <a:buClr>
                <a:schemeClr val="tx2"/>
              </a:buClr>
              <a:buFont typeface="Arial" panose="020B0604020202020204" pitchFamily="34" charset="0"/>
              <a:buChar char="•"/>
            </a:pPr>
            <a:r>
              <a:rPr lang="en-US" sz="1900" b="1" dirty="0">
                <a:solidFill>
                  <a:schemeClr val="accent4"/>
                </a:solidFill>
                <a:latin typeface="Times" pitchFamily="2" charset="0"/>
              </a:rPr>
              <a:t>Students reported subjective well-being mirrored their emotional response to utilizing soft skills during clinical practice</a:t>
            </a:r>
            <a:endParaRPr lang="en-US" dirty="0">
              <a:solidFill>
                <a:schemeClr val="accent4"/>
              </a:solidFill>
              <a:latin typeface="Times" pitchFamily="2" charset="0"/>
            </a:endParaRPr>
          </a:p>
          <a:p>
            <a:pPr marL="457200" indent="-457200">
              <a:buClr>
                <a:schemeClr val="tx2"/>
              </a:buClr>
              <a:buFont typeface="+mj-lt"/>
              <a:buAutoNum type="arabicPeriod"/>
            </a:pPr>
            <a:r>
              <a:rPr lang="en-US" dirty="0">
                <a:solidFill>
                  <a:schemeClr val="accent4"/>
                </a:solidFill>
                <a:latin typeface="Times" pitchFamily="2" charset="0"/>
              </a:rPr>
              <a:t>How do athletic training students describe their emotional response to utilizing soft skills during clinical practice?</a:t>
            </a:r>
          </a:p>
          <a:p>
            <a:pPr marL="578358" lvl="1" indent="-285750">
              <a:buClr>
                <a:schemeClr val="tx2"/>
              </a:buClr>
              <a:buFont typeface="Arial" panose="020B0604020202020204" pitchFamily="34" charset="0"/>
              <a:buChar char="•"/>
            </a:pPr>
            <a:r>
              <a:rPr lang="en-US" b="1" dirty="0">
                <a:solidFill>
                  <a:schemeClr val="accent4"/>
                </a:solidFill>
                <a:latin typeface="Times" pitchFamily="2" charset="0"/>
              </a:rPr>
              <a:t>Negative emotions- personal barriers, stress, being overwhelmed</a:t>
            </a:r>
          </a:p>
          <a:p>
            <a:pPr marL="578358" lvl="1" indent="-285750">
              <a:buClr>
                <a:schemeClr val="tx2"/>
              </a:buClr>
              <a:buFont typeface="Arial" panose="020B0604020202020204" pitchFamily="34" charset="0"/>
              <a:buChar char="•"/>
            </a:pPr>
            <a:r>
              <a:rPr lang="en-US" b="1" dirty="0">
                <a:solidFill>
                  <a:schemeClr val="accent4"/>
                </a:solidFill>
                <a:latin typeface="Times" pitchFamily="2" charset="0"/>
              </a:rPr>
              <a:t>Neutral emotions- “flip the switch”, helping others, kindness</a:t>
            </a:r>
          </a:p>
          <a:p>
            <a:pPr marL="578358" lvl="1" indent="-285750">
              <a:buClr>
                <a:schemeClr val="tx2"/>
              </a:buClr>
              <a:buFont typeface="Arial" panose="020B0604020202020204" pitchFamily="34" charset="0"/>
              <a:buChar char="•"/>
            </a:pPr>
            <a:r>
              <a:rPr lang="en-US" b="1" dirty="0">
                <a:solidFill>
                  <a:schemeClr val="accent4"/>
                </a:solidFill>
                <a:latin typeface="Times" pitchFamily="2" charset="0"/>
              </a:rPr>
              <a:t>Positive emotions-  reciprocity, partnership</a:t>
            </a:r>
          </a:p>
          <a:p>
            <a:endParaRPr lang="en-US" dirty="0">
              <a:solidFill>
                <a:schemeClr val="accent4"/>
              </a:solidFill>
              <a:latin typeface="Times" pitchFamily="2" charset="0"/>
            </a:endParaRPr>
          </a:p>
        </p:txBody>
      </p:sp>
    </p:spTree>
    <p:extLst>
      <p:ext uri="{BB962C8B-B14F-4D97-AF65-F5344CB8AC3E}">
        <p14:creationId xmlns:p14="http://schemas.microsoft.com/office/powerpoint/2010/main" val="21697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p:txBody>
          <a:bodyPr/>
          <a:lstStyle/>
          <a:p>
            <a:r>
              <a:rPr lang="en-US" dirty="0">
                <a:solidFill>
                  <a:schemeClr val="accent4"/>
                </a:solidFill>
                <a:latin typeface="Times" pitchFamily="2" charset="0"/>
              </a:rPr>
              <a:t>References </a:t>
            </a:r>
          </a:p>
        </p:txBody>
      </p:sp>
      <p:sp>
        <p:nvSpPr>
          <p:cNvPr id="3" name="Content Placeholder 2">
            <a:extLst>
              <a:ext uri="{FF2B5EF4-FFF2-40B4-BE49-F238E27FC236}">
                <a16:creationId xmlns:a16="http://schemas.microsoft.com/office/drawing/2014/main" id="{16402143-A947-4146-B85F-CD035287A65E}"/>
              </a:ext>
            </a:extLst>
          </p:cNvPr>
          <p:cNvSpPr>
            <a:spLocks noGrp="1"/>
          </p:cNvSpPr>
          <p:nvPr>
            <p:ph idx="1"/>
          </p:nvPr>
        </p:nvSpPr>
        <p:spPr>
          <a:xfrm>
            <a:off x="232756" y="1845733"/>
            <a:ext cx="11837324" cy="4405437"/>
          </a:xfrm>
        </p:spPr>
        <p:txBody>
          <a:bodyPr>
            <a:normAutofit fontScale="70000" lnSpcReduction="20000"/>
          </a:bodyPr>
          <a:lstStyle/>
          <a:p>
            <a:pPr marL="0" indent="0">
              <a:buNone/>
            </a:pPr>
            <a:r>
              <a:rPr lang="en-US" dirty="0">
                <a:solidFill>
                  <a:schemeClr val="accent4"/>
                </a:solidFill>
                <a:latin typeface="Times" pitchFamily="2" charset="0"/>
              </a:rPr>
              <a:t>Creswell, J.W., &amp; Plano Clark, V.L. (2018). </a:t>
            </a:r>
            <a:r>
              <a:rPr lang="en-US" i="1" dirty="0">
                <a:solidFill>
                  <a:schemeClr val="accent4"/>
                </a:solidFill>
                <a:latin typeface="Times" pitchFamily="2" charset="0"/>
              </a:rPr>
              <a:t>Designing and conducting mixed methods research</a:t>
            </a:r>
            <a:r>
              <a:rPr lang="en-US" dirty="0">
                <a:solidFill>
                  <a:schemeClr val="accent4"/>
                </a:solidFill>
                <a:latin typeface="Times" pitchFamily="2" charset="0"/>
              </a:rPr>
              <a:t>. Sage Publications.</a:t>
            </a:r>
          </a:p>
          <a:p>
            <a:pPr marL="0" indent="0">
              <a:buNone/>
            </a:pPr>
            <a:r>
              <a:rPr lang="en-US" dirty="0" err="1">
                <a:solidFill>
                  <a:schemeClr val="accent4"/>
                </a:solidFill>
                <a:latin typeface="Times" pitchFamily="2" charset="0"/>
              </a:rPr>
              <a:t>Hojat</a:t>
            </a:r>
            <a:r>
              <a:rPr lang="en-US" dirty="0">
                <a:solidFill>
                  <a:schemeClr val="accent4"/>
                </a:solidFill>
                <a:latin typeface="Times" pitchFamily="2" charset="0"/>
              </a:rPr>
              <a:t>, M. (2016). </a:t>
            </a:r>
            <a:r>
              <a:rPr lang="en-US" i="1" dirty="0">
                <a:solidFill>
                  <a:schemeClr val="accent4"/>
                </a:solidFill>
                <a:latin typeface="Times" pitchFamily="2" charset="0"/>
              </a:rPr>
              <a:t>Empathy in health professions education and patient care. </a:t>
            </a:r>
            <a:r>
              <a:rPr lang="en-US" dirty="0">
                <a:solidFill>
                  <a:schemeClr val="accent4"/>
                </a:solidFill>
                <a:latin typeface="Times" pitchFamily="2" charset="0"/>
              </a:rPr>
              <a:t>Springer. </a:t>
            </a:r>
          </a:p>
          <a:p>
            <a:pPr marL="0" indent="0">
              <a:buNone/>
            </a:pPr>
            <a:r>
              <a:rPr lang="en-US" dirty="0">
                <a:solidFill>
                  <a:schemeClr val="accent4"/>
                </a:solidFill>
                <a:latin typeface="Times" pitchFamily="2" charset="0"/>
              </a:rPr>
              <a:t>Joubert, P.M., Kruger, C., Bergh, A,M., </a:t>
            </a:r>
            <a:r>
              <a:rPr lang="en-US" dirty="0" err="1">
                <a:solidFill>
                  <a:schemeClr val="accent4"/>
                </a:solidFill>
                <a:latin typeface="Times" pitchFamily="2" charset="0"/>
              </a:rPr>
              <a:t>Pickworth</a:t>
            </a:r>
            <a:r>
              <a:rPr lang="en-US" dirty="0">
                <a:solidFill>
                  <a:schemeClr val="accent4"/>
                </a:solidFill>
                <a:latin typeface="Times" pitchFamily="2" charset="0"/>
              </a:rPr>
              <a:t>, G.E., Van </a:t>
            </a:r>
            <a:r>
              <a:rPr lang="en-US" dirty="0" err="1">
                <a:solidFill>
                  <a:schemeClr val="accent4"/>
                </a:solidFill>
                <a:latin typeface="Times" pitchFamily="2" charset="0"/>
              </a:rPr>
              <a:t>Staden</a:t>
            </a:r>
            <a:r>
              <a:rPr lang="en-US" dirty="0">
                <a:solidFill>
                  <a:schemeClr val="accent4"/>
                </a:solidFill>
                <a:latin typeface="Times" pitchFamily="2" charset="0"/>
              </a:rPr>
              <a:t> C.W., </a:t>
            </a:r>
            <a:r>
              <a:rPr lang="en-US" dirty="0" err="1">
                <a:solidFill>
                  <a:schemeClr val="accent4"/>
                </a:solidFill>
                <a:latin typeface="Times" pitchFamily="2" charset="0"/>
              </a:rPr>
              <a:t>Roos</a:t>
            </a:r>
            <a:r>
              <a:rPr lang="en-US" dirty="0">
                <a:solidFill>
                  <a:schemeClr val="accent4"/>
                </a:solidFill>
                <a:latin typeface="Times" pitchFamily="2" charset="0"/>
              </a:rPr>
              <a:t>, J.L., </a:t>
            </a:r>
            <a:r>
              <a:rPr lang="en-US" dirty="0" err="1">
                <a:solidFill>
                  <a:schemeClr val="accent4"/>
                </a:solidFill>
                <a:latin typeface="Times" pitchFamily="2" charset="0"/>
              </a:rPr>
              <a:t>Schurink</a:t>
            </a:r>
            <a:r>
              <a:rPr lang="en-US" dirty="0">
                <a:solidFill>
                  <a:schemeClr val="accent4"/>
                </a:solidFill>
                <a:latin typeface="Times" pitchFamily="2" charset="0"/>
              </a:rPr>
              <a:t>, W.J., Du </a:t>
            </a:r>
            <a:r>
              <a:rPr lang="en-US" dirty="0" err="1">
                <a:solidFill>
                  <a:schemeClr val="accent4"/>
                </a:solidFill>
                <a:latin typeface="Times" pitchFamily="2" charset="0"/>
              </a:rPr>
              <a:t>Preez</a:t>
            </a:r>
            <a:r>
              <a:rPr lang="en-US" dirty="0">
                <a:solidFill>
                  <a:schemeClr val="accent4"/>
                </a:solidFill>
                <a:latin typeface="Times" pitchFamily="2" charset="0"/>
              </a:rPr>
              <a:t>, R.R., Grey, S.V., &amp; Lindeque, B.G. (2006). Medical students on the value of role models for developing ‘soft skills’- “that’s the way you do it.” </a:t>
            </a:r>
            <a:r>
              <a:rPr lang="en-US" i="1" dirty="0">
                <a:solidFill>
                  <a:schemeClr val="accent4"/>
                </a:solidFill>
                <a:latin typeface="Times" pitchFamily="2" charset="0"/>
              </a:rPr>
              <a:t>South African Psychiatry Review, </a:t>
            </a:r>
            <a:r>
              <a:rPr lang="en-US" dirty="0">
                <a:solidFill>
                  <a:schemeClr val="accent4"/>
                </a:solidFill>
                <a:latin typeface="Times" pitchFamily="2" charset="0"/>
              </a:rPr>
              <a:t>9, 28-32. </a:t>
            </a:r>
          </a:p>
          <a:p>
            <a:pPr marL="0" indent="0">
              <a:buNone/>
            </a:pPr>
            <a:r>
              <a:rPr lang="en-US" dirty="0" err="1">
                <a:solidFill>
                  <a:schemeClr val="accent4"/>
                </a:solidFill>
                <a:latin typeface="Times" pitchFamily="2" charset="0"/>
              </a:rPr>
              <a:t>Lamm</a:t>
            </a:r>
            <a:r>
              <a:rPr lang="en-US" dirty="0">
                <a:solidFill>
                  <a:schemeClr val="accent4"/>
                </a:solidFill>
                <a:latin typeface="Times" pitchFamily="2" charset="0"/>
              </a:rPr>
              <a:t>, C., </a:t>
            </a:r>
            <a:r>
              <a:rPr lang="en-US" dirty="0" err="1">
                <a:solidFill>
                  <a:schemeClr val="accent4"/>
                </a:solidFill>
                <a:latin typeface="Times" pitchFamily="2" charset="0"/>
              </a:rPr>
              <a:t>Decety</a:t>
            </a:r>
            <a:r>
              <a:rPr lang="en-US" dirty="0">
                <a:solidFill>
                  <a:schemeClr val="accent4"/>
                </a:solidFill>
                <a:latin typeface="Times" pitchFamily="2" charset="0"/>
              </a:rPr>
              <a:t>, J., &amp; Stinger T. (2011). Meta-analytic evidence for common and distinct neural networks associated with directly experienced pain and empathy for pain. </a:t>
            </a:r>
            <a:r>
              <a:rPr lang="en-US" i="1" dirty="0">
                <a:solidFill>
                  <a:schemeClr val="accent4"/>
                </a:solidFill>
                <a:latin typeface="Times" pitchFamily="2" charset="0"/>
              </a:rPr>
              <a:t>Neuroimage, 54</a:t>
            </a:r>
            <a:r>
              <a:rPr lang="en-US" dirty="0">
                <a:solidFill>
                  <a:schemeClr val="accent4"/>
                </a:solidFill>
                <a:latin typeface="Times" pitchFamily="2" charset="0"/>
              </a:rPr>
              <a:t>(3), 2492-502.</a:t>
            </a:r>
          </a:p>
          <a:p>
            <a:pPr marL="0" indent="0">
              <a:buNone/>
            </a:pPr>
            <a:r>
              <a:rPr lang="en-US" dirty="0" err="1">
                <a:solidFill>
                  <a:schemeClr val="accent4"/>
                </a:solidFill>
                <a:latin typeface="Times" pitchFamily="2" charset="0"/>
              </a:rPr>
              <a:t>Lown</a:t>
            </a:r>
            <a:r>
              <a:rPr lang="en-US" dirty="0">
                <a:solidFill>
                  <a:schemeClr val="accent4"/>
                </a:solidFill>
                <a:latin typeface="Times" pitchFamily="2" charset="0"/>
              </a:rPr>
              <a:t>, B.A. (2016). A social neuroscience-informed model for teaching and practicing compassion in health care. </a:t>
            </a:r>
            <a:r>
              <a:rPr lang="en-US" i="1" dirty="0">
                <a:solidFill>
                  <a:schemeClr val="accent4"/>
                </a:solidFill>
                <a:latin typeface="Times" pitchFamily="2" charset="0"/>
              </a:rPr>
              <a:t>Medical Education, </a:t>
            </a:r>
            <a:r>
              <a:rPr lang="en-US" dirty="0">
                <a:solidFill>
                  <a:schemeClr val="accent4"/>
                </a:solidFill>
                <a:latin typeface="Times" pitchFamily="2" charset="0"/>
              </a:rPr>
              <a:t>50, 332-342.</a:t>
            </a:r>
          </a:p>
          <a:p>
            <a:pPr marL="0" indent="0">
              <a:buNone/>
            </a:pPr>
            <a:r>
              <a:rPr lang="en-US" dirty="0">
                <a:solidFill>
                  <a:schemeClr val="accent4"/>
                </a:solidFill>
                <a:latin typeface="Times" pitchFamily="2" charset="0"/>
              </a:rPr>
              <a:t>Morgan, D. L. (2014). Integrating qualitative and quantitative methods: A pragmatic approach. Sage Publications.</a:t>
            </a:r>
          </a:p>
          <a:p>
            <a:pPr marL="0" indent="0">
              <a:buNone/>
            </a:pPr>
            <a:r>
              <a:rPr lang="en-US" dirty="0">
                <a:solidFill>
                  <a:schemeClr val="accent4"/>
                </a:solidFill>
                <a:latin typeface="Times" pitchFamily="2" charset="0"/>
              </a:rPr>
              <a:t>National Athletic Trainers’ Association. (2011). </a:t>
            </a:r>
            <a:r>
              <a:rPr lang="en-US" i="1" dirty="0">
                <a:solidFill>
                  <a:schemeClr val="accent4"/>
                </a:solidFill>
                <a:latin typeface="Times" pitchFamily="2" charset="0"/>
              </a:rPr>
              <a:t>Athletic Training Education Competencies (5</a:t>
            </a:r>
            <a:r>
              <a:rPr lang="en-US" i="1" baseline="30000" dirty="0">
                <a:solidFill>
                  <a:schemeClr val="accent4"/>
                </a:solidFill>
                <a:latin typeface="Times" pitchFamily="2" charset="0"/>
              </a:rPr>
              <a:t>th</a:t>
            </a:r>
            <a:r>
              <a:rPr lang="en-US" i="1" dirty="0">
                <a:solidFill>
                  <a:schemeClr val="accent4"/>
                </a:solidFill>
                <a:latin typeface="Times" pitchFamily="2" charset="0"/>
              </a:rPr>
              <a:t> ed).</a:t>
            </a:r>
            <a:r>
              <a:rPr lang="en-US" dirty="0">
                <a:solidFill>
                  <a:schemeClr val="accent4"/>
                </a:solidFill>
                <a:latin typeface="Times" pitchFamily="2" charset="0"/>
                <a:hlinkClick r:id="rId3">
                  <a:extLst>
                    <a:ext uri="{A12FA001-AC4F-418D-AE19-62706E023703}">
                      <ahyp:hlinkClr xmlns:ahyp="http://schemas.microsoft.com/office/drawing/2018/hyperlinkcolor" xmlns="" val="tx"/>
                    </a:ext>
                  </a:extLst>
                </a:hlinkClick>
              </a:rPr>
              <a:t> https://www.nata.org/sites/default/files/competencies_5th_edition.pdf</a:t>
            </a:r>
            <a:endParaRPr lang="en-US" dirty="0">
              <a:solidFill>
                <a:schemeClr val="accent4"/>
              </a:solidFill>
              <a:latin typeface="Times" pitchFamily="2" charset="0"/>
            </a:endParaRPr>
          </a:p>
          <a:p>
            <a:pPr marL="0" indent="0">
              <a:buNone/>
            </a:pPr>
            <a:r>
              <a:rPr lang="en-US" dirty="0">
                <a:solidFill>
                  <a:schemeClr val="accent4"/>
                </a:solidFill>
                <a:latin typeface="Times" pitchFamily="2" charset="0"/>
              </a:rPr>
              <a:t>Patel, S., Pelletier-Bui, A., Smith, S., Roberts, M.B., </a:t>
            </a:r>
            <a:r>
              <a:rPr lang="en-US" dirty="0" err="1">
                <a:solidFill>
                  <a:schemeClr val="accent4"/>
                </a:solidFill>
                <a:latin typeface="Times" pitchFamily="2" charset="0"/>
              </a:rPr>
              <a:t>Kilgannon</a:t>
            </a:r>
            <a:r>
              <a:rPr lang="en-US" dirty="0">
                <a:solidFill>
                  <a:schemeClr val="accent4"/>
                </a:solidFill>
                <a:latin typeface="Times" pitchFamily="2" charset="0"/>
              </a:rPr>
              <a:t>, H., </a:t>
            </a:r>
            <a:r>
              <a:rPr lang="en-US" dirty="0" err="1">
                <a:solidFill>
                  <a:schemeClr val="accent4"/>
                </a:solidFill>
                <a:latin typeface="Times" pitchFamily="2" charset="0"/>
              </a:rPr>
              <a:t>Trzeciak</a:t>
            </a:r>
            <a:r>
              <a:rPr lang="en-US" dirty="0">
                <a:solidFill>
                  <a:schemeClr val="accent4"/>
                </a:solidFill>
                <a:latin typeface="Times" pitchFamily="2" charset="0"/>
              </a:rPr>
              <a:t>, S., &amp; Roberts, B.W. (2019). Curricula for empathy and compassion training in medical education: A systematic review. </a:t>
            </a:r>
            <a:r>
              <a:rPr lang="en-US" i="1" dirty="0">
                <a:solidFill>
                  <a:schemeClr val="accent4"/>
                </a:solidFill>
                <a:latin typeface="Times" pitchFamily="2" charset="0"/>
              </a:rPr>
              <a:t>PLOS ONE, 14</a:t>
            </a:r>
            <a:r>
              <a:rPr lang="en-US" dirty="0">
                <a:solidFill>
                  <a:schemeClr val="accent4"/>
                </a:solidFill>
                <a:latin typeface="Times" pitchFamily="2" charset="0"/>
              </a:rPr>
              <a:t>(8), 1-25.</a:t>
            </a:r>
            <a:r>
              <a:rPr lang="en-US" u="sng" dirty="0">
                <a:solidFill>
                  <a:schemeClr val="accent4"/>
                </a:solidFill>
                <a:latin typeface="Times" pitchFamily="2" charset="0"/>
                <a:hlinkClick r:id="rId4">
                  <a:extLst>
                    <a:ext uri="{A12FA001-AC4F-418D-AE19-62706E023703}">
                      <ahyp:hlinkClr xmlns:ahyp="http://schemas.microsoft.com/office/drawing/2018/hyperlinkcolor" xmlns="" val="tx"/>
                    </a:ext>
                  </a:extLst>
                </a:hlinkClick>
              </a:rPr>
              <a:t> https://doi.org/10.1371/journal.pone.0221412</a:t>
            </a:r>
            <a:endParaRPr lang="en-US" dirty="0">
              <a:solidFill>
                <a:schemeClr val="accent4"/>
              </a:solidFill>
              <a:latin typeface="Times" pitchFamily="2" charset="0"/>
            </a:endParaRPr>
          </a:p>
          <a:p>
            <a:pPr marL="0" indent="0">
              <a:buNone/>
            </a:pPr>
            <a:r>
              <a:rPr lang="en-US" dirty="0" err="1">
                <a:solidFill>
                  <a:schemeClr val="accent4"/>
                </a:solidFill>
                <a:latin typeface="Times" pitchFamily="2" charset="0"/>
              </a:rPr>
              <a:t>Raab</a:t>
            </a:r>
            <a:r>
              <a:rPr lang="en-US" dirty="0">
                <a:solidFill>
                  <a:schemeClr val="accent4"/>
                </a:solidFill>
                <a:latin typeface="Times" pitchFamily="2" charset="0"/>
              </a:rPr>
              <a:t>, S., Wolfe, B.D., Gould, T.E., </a:t>
            </a:r>
            <a:r>
              <a:rPr lang="en-US" dirty="0" err="1">
                <a:solidFill>
                  <a:schemeClr val="accent4"/>
                </a:solidFill>
                <a:latin typeface="Times" pitchFamily="2" charset="0"/>
              </a:rPr>
              <a:t>Piland</a:t>
            </a:r>
            <a:r>
              <a:rPr lang="en-US" dirty="0">
                <a:solidFill>
                  <a:schemeClr val="accent4"/>
                </a:solidFill>
                <a:latin typeface="Times" pitchFamily="2" charset="0"/>
              </a:rPr>
              <a:t>, S.G. (2011). Characterizations of a quality certified athletic trainer. </a:t>
            </a:r>
            <a:r>
              <a:rPr lang="en-US" i="1" dirty="0">
                <a:solidFill>
                  <a:schemeClr val="accent4"/>
                </a:solidFill>
                <a:latin typeface="Times" pitchFamily="2" charset="0"/>
              </a:rPr>
              <a:t>Journal of Athletic Training, 46</a:t>
            </a:r>
            <a:r>
              <a:rPr lang="en-US" dirty="0">
                <a:solidFill>
                  <a:schemeClr val="accent4"/>
                </a:solidFill>
                <a:latin typeface="Times" pitchFamily="2" charset="0"/>
              </a:rPr>
              <a:t>(6), 672-679.</a:t>
            </a:r>
          </a:p>
          <a:p>
            <a:pPr marL="0" indent="0">
              <a:buNone/>
            </a:pPr>
            <a:r>
              <a:rPr lang="en-US" dirty="0" err="1">
                <a:solidFill>
                  <a:schemeClr val="accent4"/>
                </a:solidFill>
                <a:latin typeface="Times" pitchFamily="2" charset="0"/>
              </a:rPr>
              <a:t>Trzeciak</a:t>
            </a:r>
            <a:r>
              <a:rPr lang="en-US" dirty="0">
                <a:solidFill>
                  <a:schemeClr val="accent4"/>
                </a:solidFill>
                <a:latin typeface="Times" pitchFamily="2" charset="0"/>
              </a:rPr>
              <a:t>, S., &amp; </a:t>
            </a:r>
            <a:r>
              <a:rPr lang="en-US" dirty="0" err="1">
                <a:solidFill>
                  <a:schemeClr val="accent4"/>
                </a:solidFill>
                <a:latin typeface="Times" pitchFamily="2" charset="0"/>
              </a:rPr>
              <a:t>Mazzarelli</a:t>
            </a:r>
            <a:r>
              <a:rPr lang="en-US" dirty="0">
                <a:solidFill>
                  <a:schemeClr val="accent4"/>
                </a:solidFill>
                <a:latin typeface="Times" pitchFamily="2" charset="0"/>
              </a:rPr>
              <a:t>, A. (2019). </a:t>
            </a:r>
            <a:r>
              <a:rPr lang="en-US" i="1" dirty="0" err="1">
                <a:solidFill>
                  <a:schemeClr val="accent4"/>
                </a:solidFill>
                <a:latin typeface="Times" pitchFamily="2" charset="0"/>
              </a:rPr>
              <a:t>Compassionomics</a:t>
            </a:r>
            <a:r>
              <a:rPr lang="en-US" i="1" dirty="0">
                <a:solidFill>
                  <a:schemeClr val="accent4"/>
                </a:solidFill>
                <a:latin typeface="Times" pitchFamily="2" charset="0"/>
              </a:rPr>
              <a:t>: The revolutionary scientific evidence that caring makes a difference. </a:t>
            </a:r>
            <a:r>
              <a:rPr lang="en-US" dirty="0">
                <a:solidFill>
                  <a:schemeClr val="accent4"/>
                </a:solidFill>
                <a:latin typeface="Times" pitchFamily="2" charset="0"/>
              </a:rPr>
              <a:t>Studer Group.</a:t>
            </a:r>
            <a:endParaRPr lang="en-US" dirty="0"/>
          </a:p>
          <a:p>
            <a:endParaRPr lang="en-US" dirty="0"/>
          </a:p>
        </p:txBody>
      </p:sp>
    </p:spTree>
    <p:extLst>
      <p:ext uri="{BB962C8B-B14F-4D97-AF65-F5344CB8AC3E}">
        <p14:creationId xmlns:p14="http://schemas.microsoft.com/office/powerpoint/2010/main" val="10234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07E69B-0F6F-4D15-A988-616519F68B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113C24-A97F-448E-BE2B-73E74A61D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a:xfrm>
            <a:off x="487680" y="-548349"/>
            <a:ext cx="5977937" cy="1666501"/>
          </a:xfrm>
        </p:spPr>
        <p:txBody>
          <a:bodyPr>
            <a:normAutofit/>
          </a:bodyPr>
          <a:lstStyle/>
          <a:p>
            <a:r>
              <a:rPr lang="en-US" sz="4000" dirty="0">
                <a:solidFill>
                  <a:srgbClr val="FFFFFF"/>
                </a:solidFill>
                <a:latin typeface="Times" pitchFamily="2" charset="0"/>
              </a:rPr>
              <a:t>Introduction</a:t>
            </a:r>
          </a:p>
        </p:txBody>
      </p:sp>
      <p:sp>
        <p:nvSpPr>
          <p:cNvPr id="3" name="Content Placeholder 2">
            <a:extLst>
              <a:ext uri="{FF2B5EF4-FFF2-40B4-BE49-F238E27FC236}">
                <a16:creationId xmlns:a16="http://schemas.microsoft.com/office/drawing/2014/main" id="{16402143-A947-4146-B85F-CD035287A65E}"/>
              </a:ext>
            </a:extLst>
          </p:cNvPr>
          <p:cNvSpPr>
            <a:spLocks noGrp="1"/>
          </p:cNvSpPr>
          <p:nvPr>
            <p:ph idx="1"/>
          </p:nvPr>
        </p:nvSpPr>
        <p:spPr>
          <a:xfrm>
            <a:off x="338667" y="1439333"/>
            <a:ext cx="6736550" cy="5215467"/>
          </a:xfrm>
        </p:spPr>
        <p:txBody>
          <a:bodyPr>
            <a:normAutofit fontScale="92500" lnSpcReduction="20000"/>
          </a:bodyPr>
          <a:lstStyle/>
          <a:p>
            <a:pPr>
              <a:buClr>
                <a:schemeClr val="tx2"/>
              </a:buClr>
              <a:buFont typeface="Arial" panose="020B0604020202020204" pitchFamily="34" charset="0"/>
              <a:buChar char="•"/>
            </a:pPr>
            <a:r>
              <a:rPr lang="en-US" sz="3200" dirty="0">
                <a:solidFill>
                  <a:srgbClr val="FFFFFF"/>
                </a:solidFill>
                <a:latin typeface="Times" pitchFamily="2" charset="0"/>
              </a:rPr>
              <a:t>In healthcare, soft skills include: ethics, attitudes, interpersonal abilities, communication, and lifelong learning (Joubert et al., 2006). </a:t>
            </a:r>
          </a:p>
          <a:p>
            <a:pPr>
              <a:buClr>
                <a:schemeClr val="tx2"/>
              </a:buClr>
              <a:buFont typeface="Arial" panose="020B0604020202020204" pitchFamily="34" charset="0"/>
              <a:buChar char="•"/>
            </a:pPr>
            <a:r>
              <a:rPr lang="en-US" sz="3200" dirty="0">
                <a:solidFill>
                  <a:srgbClr val="FFFFFF"/>
                </a:solidFill>
                <a:latin typeface="Times" pitchFamily="2" charset="0"/>
              </a:rPr>
              <a:t>Pre-professional healthcare students should have the opportunity to learn and practice soft skills to build foundational behaviors of professional practice prior to clinical experience. </a:t>
            </a:r>
          </a:p>
          <a:p>
            <a:pPr>
              <a:buClr>
                <a:schemeClr val="tx2"/>
              </a:buClr>
              <a:buFont typeface="Arial" panose="020B0604020202020204" pitchFamily="34" charset="0"/>
              <a:buChar char="•"/>
            </a:pPr>
            <a:r>
              <a:rPr lang="en-US" sz="3200" dirty="0">
                <a:solidFill>
                  <a:srgbClr val="FFFFFF"/>
                </a:solidFill>
                <a:latin typeface="Times" pitchFamily="2" charset="0"/>
              </a:rPr>
              <a:t>A top priority of healthcare is quality patient-centered care</a:t>
            </a:r>
          </a:p>
          <a:p>
            <a:pPr>
              <a:buClr>
                <a:schemeClr val="tx2"/>
              </a:buClr>
              <a:buFont typeface="Arial" panose="020B0604020202020204" pitchFamily="34" charset="0"/>
              <a:buChar char="•"/>
            </a:pPr>
            <a:r>
              <a:rPr lang="en-US" sz="3200" dirty="0">
                <a:solidFill>
                  <a:srgbClr val="FFFFFF"/>
                </a:solidFill>
                <a:latin typeface="Times" pitchFamily="2" charset="0"/>
              </a:rPr>
              <a:t>Foundational behaviors of professional practice (National Athletic Trainers’ Association, 2011) </a:t>
            </a:r>
          </a:p>
          <a:p>
            <a:pPr>
              <a:buClr>
                <a:schemeClr val="tx2"/>
              </a:buClr>
              <a:buFont typeface="Arial" panose="020B0604020202020204" pitchFamily="34" charset="0"/>
              <a:buChar char="•"/>
            </a:pPr>
            <a:endParaRPr lang="en-US" sz="1800" dirty="0">
              <a:solidFill>
                <a:srgbClr val="FFFFFF"/>
              </a:solidFill>
              <a:latin typeface="Times" pitchFamily="2" charset="0"/>
            </a:endParaRPr>
          </a:p>
          <a:p>
            <a:pPr marL="0" indent="0">
              <a:buClr>
                <a:schemeClr val="tx2"/>
              </a:buClr>
              <a:buNone/>
            </a:pPr>
            <a:endParaRPr lang="en-US" sz="1800" dirty="0">
              <a:solidFill>
                <a:srgbClr val="FFFFFF"/>
              </a:solidFill>
              <a:latin typeface="Times" pitchFamily="2" charset="0"/>
            </a:endParaRPr>
          </a:p>
          <a:p>
            <a:pPr>
              <a:buClr>
                <a:schemeClr val="tx2"/>
              </a:buClr>
              <a:buFont typeface="Arial" panose="020B0604020202020204" pitchFamily="34" charset="0"/>
              <a:buChar char="•"/>
            </a:pPr>
            <a:endParaRPr lang="en-US" sz="1800" dirty="0">
              <a:solidFill>
                <a:srgbClr val="FFFFFF"/>
              </a:solidFill>
              <a:latin typeface="Times" pitchFamily="2" charset="0"/>
            </a:endParaRPr>
          </a:p>
        </p:txBody>
      </p:sp>
      <p:sp>
        <p:nvSpPr>
          <p:cNvPr id="15" name="Rectangle 14">
            <a:extLst>
              <a:ext uri="{FF2B5EF4-FFF2-40B4-BE49-F238E27FC236}">
                <a16:creationId xmlns:a16="http://schemas.microsoft.com/office/drawing/2014/main" id="{D0EA43E2-C9E1-4415-824D-FC15F7E61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EDF1BD1C-0CA1-DF4A-82B5-A2E60A9FC11A}"/>
              </a:ext>
            </a:extLst>
          </p:cNvPr>
          <p:cNvPicPr>
            <a:picLocks noChangeAspect="1"/>
          </p:cNvPicPr>
          <p:nvPr/>
        </p:nvPicPr>
        <p:blipFill rotWithShape="1">
          <a:blip r:embed="rId3"/>
          <a:srcRect r="-1" b="8269"/>
          <a:stretch/>
        </p:blipFill>
        <p:spPr>
          <a:xfrm>
            <a:off x="8528279" y="630203"/>
            <a:ext cx="2741659" cy="2726208"/>
          </a:xfrm>
          <a:prstGeom prst="rect">
            <a:avLst/>
          </a:prstGeom>
        </p:spPr>
      </p:pic>
      <p:pic>
        <p:nvPicPr>
          <p:cNvPr id="6" name="Picture 5" descr="A person in a blue shirt&#10;&#10;Description automatically generated">
            <a:extLst>
              <a:ext uri="{FF2B5EF4-FFF2-40B4-BE49-F238E27FC236}">
                <a16:creationId xmlns:a16="http://schemas.microsoft.com/office/drawing/2014/main" id="{9AFE5B73-83FF-1646-9511-03430C4A54B9}"/>
              </a:ext>
            </a:extLst>
          </p:cNvPr>
          <p:cNvPicPr>
            <a:picLocks noChangeAspect="1"/>
          </p:cNvPicPr>
          <p:nvPr/>
        </p:nvPicPr>
        <p:blipFill>
          <a:blip r:embed="rId4"/>
          <a:stretch>
            <a:fillRect/>
          </a:stretch>
        </p:blipFill>
        <p:spPr>
          <a:xfrm>
            <a:off x="8245649" y="4047066"/>
            <a:ext cx="3306917" cy="2207367"/>
          </a:xfrm>
          <a:prstGeom prst="rect">
            <a:avLst/>
          </a:prstGeom>
        </p:spPr>
      </p:pic>
    </p:spTree>
    <p:extLst>
      <p:ext uri="{BB962C8B-B14F-4D97-AF65-F5344CB8AC3E}">
        <p14:creationId xmlns:p14="http://schemas.microsoft.com/office/powerpoint/2010/main" val="22891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F820-4FA6-C54B-9DD7-4EE2BB5DAF8C}"/>
              </a:ext>
            </a:extLst>
          </p:cNvPr>
          <p:cNvSpPr>
            <a:spLocks noGrp="1"/>
          </p:cNvSpPr>
          <p:nvPr>
            <p:ph type="title"/>
          </p:nvPr>
        </p:nvSpPr>
        <p:spPr/>
        <p:txBody>
          <a:bodyPr/>
          <a:lstStyle/>
          <a:p>
            <a:pPr algn="ctr"/>
            <a:r>
              <a:rPr lang="en-US" dirty="0">
                <a:solidFill>
                  <a:schemeClr val="accent4"/>
                </a:solidFill>
                <a:latin typeface="Times" pitchFamily="2" charset="0"/>
              </a:rPr>
              <a:t>Empathy &amp; Compassion </a:t>
            </a:r>
          </a:p>
        </p:txBody>
      </p:sp>
      <p:pic>
        <p:nvPicPr>
          <p:cNvPr id="5" name="Content Placeholder 4">
            <a:extLst>
              <a:ext uri="{FF2B5EF4-FFF2-40B4-BE49-F238E27FC236}">
                <a16:creationId xmlns:a16="http://schemas.microsoft.com/office/drawing/2014/main" id="{D93D77DF-FE4F-4D43-851F-834DC276B2D3}"/>
              </a:ext>
            </a:extLst>
          </p:cNvPr>
          <p:cNvPicPr>
            <a:picLocks noGrp="1" noChangeAspect="1"/>
          </p:cNvPicPr>
          <p:nvPr>
            <p:ph idx="1"/>
          </p:nvPr>
        </p:nvPicPr>
        <p:blipFill>
          <a:blip r:embed="rId3"/>
          <a:stretch>
            <a:fillRect/>
          </a:stretch>
        </p:blipFill>
        <p:spPr>
          <a:xfrm>
            <a:off x="408606" y="2623874"/>
            <a:ext cx="5687394" cy="2047462"/>
          </a:xfrm>
        </p:spPr>
      </p:pic>
      <p:pic>
        <p:nvPicPr>
          <p:cNvPr id="7" name="Picture 6">
            <a:extLst>
              <a:ext uri="{FF2B5EF4-FFF2-40B4-BE49-F238E27FC236}">
                <a16:creationId xmlns:a16="http://schemas.microsoft.com/office/drawing/2014/main" id="{D8A5ADE1-127B-3642-8207-CE9A8C6E1871}"/>
              </a:ext>
            </a:extLst>
          </p:cNvPr>
          <p:cNvPicPr>
            <a:picLocks noChangeAspect="1"/>
          </p:cNvPicPr>
          <p:nvPr/>
        </p:nvPicPr>
        <p:blipFill>
          <a:blip r:embed="rId4"/>
          <a:stretch>
            <a:fillRect/>
          </a:stretch>
        </p:blipFill>
        <p:spPr>
          <a:xfrm>
            <a:off x="6732253" y="2174570"/>
            <a:ext cx="4423427" cy="2946071"/>
          </a:xfrm>
          <a:prstGeom prst="rect">
            <a:avLst/>
          </a:prstGeom>
        </p:spPr>
      </p:pic>
      <p:sp>
        <p:nvSpPr>
          <p:cNvPr id="8" name="TextBox 7">
            <a:extLst>
              <a:ext uri="{FF2B5EF4-FFF2-40B4-BE49-F238E27FC236}">
                <a16:creationId xmlns:a16="http://schemas.microsoft.com/office/drawing/2014/main" id="{BE82983C-B6E4-0847-B34F-F907F22D48C3}"/>
              </a:ext>
            </a:extLst>
          </p:cNvPr>
          <p:cNvSpPr txBox="1"/>
          <p:nvPr/>
        </p:nvSpPr>
        <p:spPr>
          <a:xfrm>
            <a:off x="7519917" y="6357938"/>
            <a:ext cx="4952422" cy="646331"/>
          </a:xfrm>
          <a:prstGeom prst="rect">
            <a:avLst/>
          </a:prstGeom>
          <a:noFill/>
        </p:spPr>
        <p:txBody>
          <a:bodyPr wrap="square" rtlCol="0">
            <a:spAutoFit/>
          </a:bodyPr>
          <a:lstStyle/>
          <a:p>
            <a:r>
              <a:rPr lang="en-US" dirty="0">
                <a:solidFill>
                  <a:schemeClr val="bg1"/>
                </a:solidFill>
                <a:latin typeface="Times" pitchFamily="2" charset="0"/>
              </a:rPr>
              <a:t>(Patel et al., 2019; </a:t>
            </a:r>
            <a:r>
              <a:rPr lang="en-US" dirty="0" err="1">
                <a:solidFill>
                  <a:schemeClr val="bg1"/>
                </a:solidFill>
                <a:latin typeface="Times" pitchFamily="2" charset="0"/>
              </a:rPr>
              <a:t>Trzeciak</a:t>
            </a:r>
            <a:r>
              <a:rPr lang="en-US" dirty="0">
                <a:solidFill>
                  <a:schemeClr val="bg1"/>
                </a:solidFill>
                <a:latin typeface="Times" pitchFamily="2" charset="0"/>
              </a:rPr>
              <a:t> &amp; </a:t>
            </a:r>
            <a:r>
              <a:rPr lang="en-US" dirty="0" err="1">
                <a:solidFill>
                  <a:schemeClr val="bg1"/>
                </a:solidFill>
                <a:latin typeface="Times" pitchFamily="2" charset="0"/>
              </a:rPr>
              <a:t>Mazzarelli</a:t>
            </a:r>
            <a:r>
              <a:rPr lang="en-US" dirty="0">
                <a:solidFill>
                  <a:schemeClr val="bg1"/>
                </a:solidFill>
                <a:latin typeface="Times" pitchFamily="2" charset="0"/>
              </a:rPr>
              <a:t>, 2019</a:t>
            </a:r>
            <a:r>
              <a:rPr lang="en-US" dirty="0">
                <a:latin typeface="Times" pitchFamily="2" charset="0"/>
              </a:rPr>
              <a:t>) </a:t>
            </a:r>
          </a:p>
          <a:p>
            <a:endParaRPr lang="en-US" dirty="0"/>
          </a:p>
        </p:txBody>
      </p:sp>
      <p:sp>
        <p:nvSpPr>
          <p:cNvPr id="9" name="TextBox 8">
            <a:extLst>
              <a:ext uri="{FF2B5EF4-FFF2-40B4-BE49-F238E27FC236}">
                <a16:creationId xmlns:a16="http://schemas.microsoft.com/office/drawing/2014/main" id="{D3F224A5-FD7E-5D4C-90CC-FA4302B7EC54}"/>
              </a:ext>
            </a:extLst>
          </p:cNvPr>
          <p:cNvSpPr txBox="1"/>
          <p:nvPr/>
        </p:nvSpPr>
        <p:spPr>
          <a:xfrm>
            <a:off x="1337412" y="5399441"/>
            <a:ext cx="4433888" cy="923330"/>
          </a:xfrm>
          <a:prstGeom prst="rect">
            <a:avLst/>
          </a:prstGeom>
          <a:noFill/>
        </p:spPr>
        <p:txBody>
          <a:bodyPr wrap="square" rtlCol="0">
            <a:spAutoFit/>
          </a:bodyPr>
          <a:lstStyle/>
          <a:p>
            <a:r>
              <a:rPr lang="en-US" sz="5400" b="1" dirty="0">
                <a:solidFill>
                  <a:schemeClr val="accent4"/>
                </a:solidFill>
                <a:latin typeface="Times" pitchFamily="2" charset="0"/>
              </a:rPr>
              <a:t>EMPATHY</a:t>
            </a:r>
          </a:p>
        </p:txBody>
      </p:sp>
      <p:sp>
        <p:nvSpPr>
          <p:cNvPr id="10" name="TextBox 9">
            <a:extLst>
              <a:ext uri="{FF2B5EF4-FFF2-40B4-BE49-F238E27FC236}">
                <a16:creationId xmlns:a16="http://schemas.microsoft.com/office/drawing/2014/main" id="{F4FB95C3-3FA8-2047-A52B-0BC1E7AD0FA6}"/>
              </a:ext>
            </a:extLst>
          </p:cNvPr>
          <p:cNvSpPr txBox="1"/>
          <p:nvPr/>
        </p:nvSpPr>
        <p:spPr>
          <a:xfrm>
            <a:off x="6680200" y="5434608"/>
            <a:ext cx="5270500" cy="923330"/>
          </a:xfrm>
          <a:prstGeom prst="rect">
            <a:avLst/>
          </a:prstGeom>
          <a:noFill/>
        </p:spPr>
        <p:txBody>
          <a:bodyPr wrap="square" rtlCol="0">
            <a:spAutoFit/>
          </a:bodyPr>
          <a:lstStyle/>
          <a:p>
            <a:r>
              <a:rPr lang="en-US" sz="5400" b="1" dirty="0">
                <a:solidFill>
                  <a:schemeClr val="accent4"/>
                </a:solidFill>
                <a:latin typeface="Times" pitchFamily="2" charset="0"/>
              </a:rPr>
              <a:t>COMPASSION</a:t>
            </a:r>
            <a:r>
              <a:rPr lang="en-US" dirty="0"/>
              <a:t> </a:t>
            </a:r>
          </a:p>
        </p:txBody>
      </p:sp>
    </p:spTree>
    <p:extLst>
      <p:ext uri="{BB962C8B-B14F-4D97-AF65-F5344CB8AC3E}">
        <p14:creationId xmlns:p14="http://schemas.microsoft.com/office/powerpoint/2010/main" val="14036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AE78-2114-1B44-A142-E42A254676D7}"/>
              </a:ext>
            </a:extLst>
          </p:cNvPr>
          <p:cNvSpPr>
            <a:spLocks noGrp="1"/>
          </p:cNvSpPr>
          <p:nvPr>
            <p:ph type="title"/>
          </p:nvPr>
        </p:nvSpPr>
        <p:spPr/>
        <p:txBody>
          <a:bodyPr/>
          <a:lstStyle/>
          <a:p>
            <a:pPr algn="ctr"/>
            <a:r>
              <a:rPr lang="en-US" dirty="0">
                <a:solidFill>
                  <a:schemeClr val="accent4"/>
                </a:solidFill>
                <a:latin typeface="Times" pitchFamily="2" charset="0"/>
              </a:rPr>
              <a:t>Benefits of Empathy &amp; Compassion in Healthcare </a:t>
            </a:r>
          </a:p>
        </p:txBody>
      </p:sp>
      <p:sp>
        <p:nvSpPr>
          <p:cNvPr id="3" name="Content Placeholder 2">
            <a:extLst>
              <a:ext uri="{FF2B5EF4-FFF2-40B4-BE49-F238E27FC236}">
                <a16:creationId xmlns:a16="http://schemas.microsoft.com/office/drawing/2014/main" id="{D050CB71-0CE0-864C-8C59-03C0E5EBDF51}"/>
              </a:ext>
            </a:extLst>
          </p:cNvPr>
          <p:cNvSpPr>
            <a:spLocks noGrp="1"/>
          </p:cNvSpPr>
          <p:nvPr>
            <p:ph idx="1"/>
          </p:nvPr>
        </p:nvSpPr>
        <p:spPr>
          <a:xfrm>
            <a:off x="415635" y="1845734"/>
            <a:ext cx="11637819" cy="4438688"/>
          </a:xfrm>
        </p:spPr>
        <p:txBody>
          <a:bodyPr>
            <a:normAutofit fontScale="85000" lnSpcReduction="20000"/>
          </a:bodyPr>
          <a:lstStyle/>
          <a:p>
            <a:pPr marL="514350" indent="-514350">
              <a:buClr>
                <a:schemeClr val="tx2"/>
              </a:buClr>
              <a:buFont typeface="+mj-lt"/>
              <a:buAutoNum type="arabicPeriod"/>
            </a:pPr>
            <a:r>
              <a:rPr lang="en-US" sz="2800" dirty="0">
                <a:solidFill>
                  <a:schemeClr val="accent4"/>
                </a:solidFill>
                <a:latin typeface="Times" pitchFamily="2" charset="0"/>
              </a:rPr>
              <a:t>↑ patient compliance (</a:t>
            </a:r>
            <a:r>
              <a:rPr lang="en-US" sz="2800" dirty="0" err="1">
                <a:solidFill>
                  <a:schemeClr val="accent4"/>
                </a:solidFill>
                <a:latin typeface="Times" pitchFamily="2" charset="0"/>
              </a:rPr>
              <a:t>DiMatteo</a:t>
            </a:r>
            <a:r>
              <a:rPr lang="en-US" sz="2800" dirty="0">
                <a:solidFill>
                  <a:schemeClr val="accent4"/>
                </a:solidFill>
                <a:latin typeface="Times" pitchFamily="2" charset="0"/>
              </a:rPr>
              <a:t> et al., 1993)</a:t>
            </a:r>
          </a:p>
          <a:p>
            <a:pPr marL="514350" indent="-514350">
              <a:buClr>
                <a:schemeClr val="tx2"/>
              </a:buClr>
              <a:buFont typeface="+mj-lt"/>
              <a:buAutoNum type="arabicPeriod"/>
            </a:pPr>
            <a:r>
              <a:rPr lang="en-US" sz="2800" dirty="0">
                <a:solidFill>
                  <a:schemeClr val="accent4"/>
                </a:solidFill>
                <a:latin typeface="Times" pitchFamily="2" charset="0"/>
              </a:rPr>
              <a:t>More accurate prognosis (</a:t>
            </a:r>
            <a:r>
              <a:rPr lang="en-US" sz="2800" dirty="0" err="1">
                <a:solidFill>
                  <a:schemeClr val="accent4"/>
                </a:solidFill>
                <a:latin typeface="Times" pitchFamily="2" charset="0"/>
              </a:rPr>
              <a:t>Dubnicki</a:t>
            </a:r>
            <a:r>
              <a:rPr lang="en-US" sz="2800" dirty="0">
                <a:solidFill>
                  <a:schemeClr val="accent4"/>
                </a:solidFill>
                <a:latin typeface="Times" pitchFamily="2" charset="0"/>
              </a:rPr>
              <a:t>, 1977) </a:t>
            </a:r>
          </a:p>
          <a:p>
            <a:pPr marL="514350" indent="-514350">
              <a:buClr>
                <a:schemeClr val="tx2"/>
              </a:buClr>
              <a:buFont typeface="+mj-lt"/>
              <a:buAutoNum type="arabicPeriod"/>
            </a:pPr>
            <a:r>
              <a:rPr lang="en-US" sz="2800" dirty="0">
                <a:solidFill>
                  <a:schemeClr val="accent4"/>
                </a:solidFill>
                <a:latin typeface="Times" pitchFamily="2" charset="0"/>
              </a:rPr>
              <a:t>↑ patient satisfaction (</a:t>
            </a:r>
            <a:r>
              <a:rPr lang="en-US" sz="2800" dirty="0" err="1">
                <a:solidFill>
                  <a:schemeClr val="accent4"/>
                </a:solidFill>
                <a:latin typeface="Times" pitchFamily="2" charset="0"/>
              </a:rPr>
              <a:t>Zachariae</a:t>
            </a:r>
            <a:r>
              <a:rPr lang="en-US" sz="2800" dirty="0">
                <a:solidFill>
                  <a:schemeClr val="accent4"/>
                </a:solidFill>
                <a:latin typeface="Times" pitchFamily="2" charset="0"/>
              </a:rPr>
              <a:t>, 2003)</a:t>
            </a:r>
          </a:p>
          <a:p>
            <a:pPr marL="514350" indent="-514350">
              <a:buClr>
                <a:schemeClr val="tx2"/>
              </a:buClr>
              <a:buFont typeface="+mj-lt"/>
              <a:buAutoNum type="arabicPeriod"/>
            </a:pPr>
            <a:r>
              <a:rPr lang="en-US" sz="2800" dirty="0">
                <a:solidFill>
                  <a:schemeClr val="accent4"/>
                </a:solidFill>
                <a:latin typeface="Times" pitchFamily="2" charset="0"/>
              </a:rPr>
              <a:t>↓ anxiety, depression and hostility in cancer patients (</a:t>
            </a:r>
            <a:r>
              <a:rPr lang="en-US" sz="2800" dirty="0" err="1">
                <a:solidFill>
                  <a:schemeClr val="accent4"/>
                </a:solidFill>
                <a:latin typeface="Times" pitchFamily="2" charset="0"/>
              </a:rPr>
              <a:t>LaMonica</a:t>
            </a:r>
            <a:r>
              <a:rPr lang="en-US" sz="2800" dirty="0">
                <a:solidFill>
                  <a:schemeClr val="accent4"/>
                </a:solidFill>
                <a:latin typeface="Times" pitchFamily="2" charset="0"/>
              </a:rPr>
              <a:t>, 1987) </a:t>
            </a:r>
          </a:p>
          <a:p>
            <a:pPr marL="514350" indent="-514350">
              <a:buClr>
                <a:schemeClr val="tx2"/>
              </a:buClr>
              <a:buFont typeface="+mj-lt"/>
              <a:buAutoNum type="arabicPeriod"/>
            </a:pPr>
            <a:r>
              <a:rPr lang="en-US" sz="2800" dirty="0">
                <a:solidFill>
                  <a:schemeClr val="accent4"/>
                </a:solidFill>
                <a:latin typeface="Times" pitchFamily="2" charset="0"/>
              </a:rPr>
              <a:t>Optimal physiological outcomes in diabetic patients (</a:t>
            </a:r>
            <a:r>
              <a:rPr lang="en-US" sz="2800" dirty="0" err="1">
                <a:solidFill>
                  <a:schemeClr val="accent4"/>
                </a:solidFill>
                <a:latin typeface="Times" pitchFamily="2" charset="0"/>
              </a:rPr>
              <a:t>Hojat</a:t>
            </a:r>
            <a:r>
              <a:rPr lang="en-US" sz="2800" dirty="0">
                <a:solidFill>
                  <a:schemeClr val="accent4"/>
                </a:solidFill>
                <a:latin typeface="Times" pitchFamily="2" charset="0"/>
              </a:rPr>
              <a:t>, 2011)</a:t>
            </a:r>
          </a:p>
          <a:p>
            <a:pPr marL="514350" indent="-514350">
              <a:buClr>
                <a:schemeClr val="tx2"/>
              </a:buClr>
              <a:buFont typeface="+mj-lt"/>
              <a:buAutoNum type="arabicPeriod"/>
            </a:pPr>
            <a:r>
              <a:rPr lang="en-US" sz="2800" dirty="0">
                <a:solidFill>
                  <a:schemeClr val="accent4"/>
                </a:solidFill>
                <a:latin typeface="Times" pitchFamily="2" charset="0"/>
              </a:rPr>
              <a:t>Improved patient adherence, satisfaction and treatment outcomes (</a:t>
            </a:r>
            <a:r>
              <a:rPr lang="en-US" sz="2800" dirty="0" err="1">
                <a:solidFill>
                  <a:schemeClr val="accent4"/>
                </a:solidFill>
                <a:latin typeface="Times" pitchFamily="2" charset="0"/>
              </a:rPr>
              <a:t>Rattka</a:t>
            </a:r>
            <a:r>
              <a:rPr lang="en-US" sz="2800" dirty="0">
                <a:solidFill>
                  <a:schemeClr val="accent4"/>
                </a:solidFill>
                <a:latin typeface="Times" pitchFamily="2" charset="0"/>
              </a:rPr>
              <a:t>, 2018) </a:t>
            </a:r>
          </a:p>
          <a:p>
            <a:pPr marL="514350" indent="-514350">
              <a:buClr>
                <a:schemeClr val="tx2"/>
              </a:buClr>
              <a:buFont typeface="+mj-lt"/>
              <a:buAutoNum type="arabicPeriod"/>
            </a:pPr>
            <a:r>
              <a:rPr lang="en-US" sz="2800" dirty="0">
                <a:solidFill>
                  <a:schemeClr val="accent4"/>
                </a:solidFill>
                <a:latin typeface="Times" pitchFamily="2" charset="0"/>
              </a:rPr>
              <a:t>Activation of the </a:t>
            </a:r>
            <a:r>
              <a:rPr lang="en-US" sz="2800" dirty="0" err="1">
                <a:solidFill>
                  <a:schemeClr val="accent4"/>
                </a:solidFill>
                <a:latin typeface="Times" pitchFamily="2" charset="0"/>
              </a:rPr>
              <a:t>parasympathic</a:t>
            </a:r>
            <a:r>
              <a:rPr lang="en-US" sz="2800" dirty="0">
                <a:solidFill>
                  <a:schemeClr val="accent4"/>
                </a:solidFill>
                <a:latin typeface="Times" pitchFamily="2" charset="0"/>
              </a:rPr>
              <a:t> nervous system (</a:t>
            </a:r>
            <a:r>
              <a:rPr lang="en-US" sz="2800" dirty="0" err="1">
                <a:solidFill>
                  <a:schemeClr val="accent4"/>
                </a:solidFill>
                <a:latin typeface="Times" pitchFamily="2" charset="0"/>
              </a:rPr>
              <a:t>Trzeciak</a:t>
            </a:r>
            <a:r>
              <a:rPr lang="en-US" sz="2800" dirty="0">
                <a:solidFill>
                  <a:schemeClr val="accent4"/>
                </a:solidFill>
                <a:latin typeface="Times" pitchFamily="2" charset="0"/>
              </a:rPr>
              <a:t> &amp; </a:t>
            </a:r>
            <a:r>
              <a:rPr lang="en-US" sz="2800" dirty="0" err="1">
                <a:solidFill>
                  <a:schemeClr val="accent4"/>
                </a:solidFill>
                <a:latin typeface="Times" pitchFamily="2" charset="0"/>
              </a:rPr>
              <a:t>Mazzarelli</a:t>
            </a:r>
            <a:r>
              <a:rPr lang="en-US" sz="2800" dirty="0">
                <a:solidFill>
                  <a:schemeClr val="accent4"/>
                </a:solidFill>
                <a:latin typeface="Times" pitchFamily="2" charset="0"/>
              </a:rPr>
              <a:t>,  2019) </a:t>
            </a:r>
          </a:p>
          <a:p>
            <a:pPr marL="514350" indent="-514350">
              <a:buClr>
                <a:schemeClr val="tx2"/>
              </a:buClr>
              <a:buFont typeface="+mj-lt"/>
              <a:buAutoNum type="arabicPeriod"/>
            </a:pPr>
            <a:r>
              <a:rPr lang="en-US" sz="2800" dirty="0">
                <a:solidFill>
                  <a:schemeClr val="accent4"/>
                </a:solidFill>
                <a:latin typeface="Times" pitchFamily="2" charset="0"/>
              </a:rPr>
              <a:t>Psychological health benefits: trust building and cultivating hope (</a:t>
            </a:r>
            <a:r>
              <a:rPr lang="en-US" sz="2800" dirty="0" err="1">
                <a:solidFill>
                  <a:schemeClr val="accent4"/>
                </a:solidFill>
                <a:latin typeface="Times" pitchFamily="2" charset="0"/>
              </a:rPr>
              <a:t>Trzeciak</a:t>
            </a:r>
            <a:r>
              <a:rPr lang="en-US" sz="2800" dirty="0">
                <a:solidFill>
                  <a:schemeClr val="accent4"/>
                </a:solidFill>
                <a:latin typeface="Times" pitchFamily="2" charset="0"/>
              </a:rPr>
              <a:t> &amp; </a:t>
            </a:r>
            <a:r>
              <a:rPr lang="en-US" sz="2800" dirty="0" err="1">
                <a:solidFill>
                  <a:schemeClr val="accent4"/>
                </a:solidFill>
                <a:latin typeface="Times" pitchFamily="2" charset="0"/>
              </a:rPr>
              <a:t>Mazzarelli</a:t>
            </a:r>
            <a:r>
              <a:rPr lang="en-US" sz="2800" dirty="0">
                <a:solidFill>
                  <a:schemeClr val="accent4"/>
                </a:solidFill>
                <a:latin typeface="Times" pitchFamily="2" charset="0"/>
              </a:rPr>
              <a:t>,  2019) </a:t>
            </a:r>
          </a:p>
          <a:p>
            <a:pPr marL="514350" indent="-514350">
              <a:buClr>
                <a:schemeClr val="tx2"/>
              </a:buClr>
              <a:buFont typeface="+mj-lt"/>
              <a:buAutoNum type="arabicPeriod"/>
            </a:pPr>
            <a:r>
              <a:rPr lang="en-US" sz="2800" dirty="0">
                <a:solidFill>
                  <a:schemeClr val="accent4"/>
                </a:solidFill>
                <a:latin typeface="Times" pitchFamily="2" charset="0"/>
              </a:rPr>
              <a:t>Scientific evidence to support the effects of compassion on </a:t>
            </a:r>
            <a:r>
              <a:rPr lang="en-US" sz="2800" b="1" dirty="0">
                <a:solidFill>
                  <a:schemeClr val="accent4"/>
                </a:solidFill>
                <a:latin typeface="Times" pitchFamily="2" charset="0"/>
              </a:rPr>
              <a:t>provider well-being</a:t>
            </a:r>
            <a:r>
              <a:rPr lang="en-US" sz="2800" dirty="0">
                <a:solidFill>
                  <a:schemeClr val="accent4"/>
                </a:solidFill>
                <a:latin typeface="Times" pitchFamily="2" charset="0"/>
              </a:rPr>
              <a:t>, </a:t>
            </a:r>
            <a:r>
              <a:rPr lang="en-US" sz="2800" b="1" dirty="0">
                <a:solidFill>
                  <a:schemeClr val="accent4"/>
                </a:solidFill>
                <a:latin typeface="Times" pitchFamily="2" charset="0"/>
              </a:rPr>
              <a:t>employee engagement</a:t>
            </a:r>
            <a:r>
              <a:rPr lang="en-US" sz="2800" dirty="0">
                <a:solidFill>
                  <a:schemeClr val="accent4"/>
                </a:solidFill>
                <a:latin typeface="Times" pitchFamily="2" charset="0"/>
              </a:rPr>
              <a:t>, and </a:t>
            </a:r>
            <a:r>
              <a:rPr lang="en-US" sz="2800" b="1" dirty="0">
                <a:solidFill>
                  <a:schemeClr val="accent4"/>
                </a:solidFill>
                <a:latin typeface="Times" pitchFamily="2" charset="0"/>
              </a:rPr>
              <a:t>organizational performance </a:t>
            </a:r>
          </a:p>
          <a:p>
            <a:pPr marL="514350" indent="-514350">
              <a:buClr>
                <a:schemeClr val="tx2"/>
              </a:buClr>
              <a:buFont typeface="+mj-lt"/>
              <a:buAutoNum type="arabicPeriod"/>
            </a:pPr>
            <a:endParaRPr lang="en-US" sz="2800" dirty="0">
              <a:solidFill>
                <a:schemeClr val="accent4"/>
              </a:solidFill>
              <a:latin typeface="Times" pitchFamily="2" charset="0"/>
            </a:endParaRPr>
          </a:p>
          <a:p>
            <a:pPr marL="514350" indent="-514350">
              <a:buClr>
                <a:schemeClr val="tx2"/>
              </a:buClr>
              <a:buFont typeface="+mj-lt"/>
              <a:buAutoNum type="arabicPeriod"/>
            </a:pPr>
            <a:endParaRPr lang="en-US" sz="2800" dirty="0">
              <a:solidFill>
                <a:schemeClr val="accent4"/>
              </a:solidFill>
              <a:latin typeface="Times" pitchFamily="2" charset="0"/>
            </a:endParaRPr>
          </a:p>
          <a:p>
            <a:pPr marL="514350" indent="-514350">
              <a:buClr>
                <a:schemeClr val="tx2"/>
              </a:buClr>
              <a:buFont typeface="+mj-lt"/>
              <a:buAutoNum type="arabicPeriod"/>
            </a:pPr>
            <a:endParaRPr lang="en-US" sz="2800" dirty="0">
              <a:solidFill>
                <a:schemeClr val="accent4"/>
              </a:solidFill>
              <a:latin typeface="Times" pitchFamily="2" charset="0"/>
            </a:endParaRPr>
          </a:p>
          <a:p>
            <a:endParaRPr lang="en-US" dirty="0"/>
          </a:p>
        </p:txBody>
      </p:sp>
    </p:spTree>
    <p:extLst>
      <p:ext uri="{BB962C8B-B14F-4D97-AF65-F5344CB8AC3E}">
        <p14:creationId xmlns:p14="http://schemas.microsoft.com/office/powerpoint/2010/main" val="41916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p:txBody>
          <a:bodyPr/>
          <a:lstStyle/>
          <a:p>
            <a:r>
              <a:rPr lang="en-US" dirty="0">
                <a:solidFill>
                  <a:schemeClr val="accent4"/>
                </a:solidFill>
                <a:latin typeface="Times" pitchFamily="2" charset="0"/>
              </a:rPr>
              <a:t>Purpose of Study </a:t>
            </a:r>
          </a:p>
        </p:txBody>
      </p:sp>
      <p:sp>
        <p:nvSpPr>
          <p:cNvPr id="3" name="Content Placeholder 2">
            <a:extLst>
              <a:ext uri="{FF2B5EF4-FFF2-40B4-BE49-F238E27FC236}">
                <a16:creationId xmlns:a16="http://schemas.microsoft.com/office/drawing/2014/main" id="{16402143-A947-4146-B85F-CD035287A65E}"/>
              </a:ext>
            </a:extLst>
          </p:cNvPr>
          <p:cNvSpPr>
            <a:spLocks noGrp="1"/>
          </p:cNvSpPr>
          <p:nvPr>
            <p:ph idx="1"/>
          </p:nvPr>
        </p:nvSpPr>
        <p:spPr/>
        <p:txBody>
          <a:bodyPr>
            <a:normAutofit/>
          </a:bodyPr>
          <a:lstStyle/>
          <a:p>
            <a:pPr marL="0" indent="0">
              <a:buClr>
                <a:schemeClr val="tx2"/>
              </a:buClr>
              <a:buNone/>
            </a:pPr>
            <a:r>
              <a:rPr lang="en-US" sz="2800" dirty="0">
                <a:solidFill>
                  <a:schemeClr val="accent4"/>
                </a:solidFill>
                <a:latin typeface="Times" pitchFamily="2" charset="0"/>
              </a:rPr>
              <a:t>The purpose of this study was to investigate the ways in which pre-professional athletic training students’ transfer knowledge from a soft skills curriculum during a didactic preprofessional course to clinical practice during their clinical experience. </a:t>
            </a:r>
          </a:p>
        </p:txBody>
      </p:sp>
      <p:pic>
        <p:nvPicPr>
          <p:cNvPr id="5" name="Picture 4" descr="A close up of a logo&#10;&#10;Description automatically generated">
            <a:extLst>
              <a:ext uri="{FF2B5EF4-FFF2-40B4-BE49-F238E27FC236}">
                <a16:creationId xmlns:a16="http://schemas.microsoft.com/office/drawing/2014/main" id="{66CC6836-C6E4-3E41-A896-B5EDDFD7CBF4}"/>
              </a:ext>
            </a:extLst>
          </p:cNvPr>
          <p:cNvPicPr>
            <a:picLocks noChangeAspect="1"/>
          </p:cNvPicPr>
          <p:nvPr/>
        </p:nvPicPr>
        <p:blipFill>
          <a:blip r:embed="rId2"/>
          <a:stretch>
            <a:fillRect/>
          </a:stretch>
        </p:blipFill>
        <p:spPr>
          <a:xfrm>
            <a:off x="1964831" y="3919810"/>
            <a:ext cx="2057658" cy="2057658"/>
          </a:xfrm>
          <a:prstGeom prst="rect">
            <a:avLst/>
          </a:prstGeom>
        </p:spPr>
      </p:pic>
      <p:sp>
        <p:nvSpPr>
          <p:cNvPr id="6" name="TextBox 5">
            <a:extLst>
              <a:ext uri="{FF2B5EF4-FFF2-40B4-BE49-F238E27FC236}">
                <a16:creationId xmlns:a16="http://schemas.microsoft.com/office/drawing/2014/main" id="{B2F03D11-35C4-FC48-A6BF-638A23D45786}"/>
              </a:ext>
            </a:extLst>
          </p:cNvPr>
          <p:cNvSpPr txBox="1"/>
          <p:nvPr/>
        </p:nvSpPr>
        <p:spPr>
          <a:xfrm>
            <a:off x="5666678" y="3687742"/>
            <a:ext cx="858644" cy="1323439"/>
          </a:xfrm>
          <a:prstGeom prst="rect">
            <a:avLst/>
          </a:prstGeom>
          <a:noFill/>
        </p:spPr>
        <p:txBody>
          <a:bodyPr wrap="square" rtlCol="0">
            <a:spAutoFit/>
          </a:bodyPr>
          <a:lstStyle/>
          <a:p>
            <a:r>
              <a:rPr lang="en-US" sz="8000" b="1" dirty="0">
                <a:solidFill>
                  <a:schemeClr val="accent4"/>
                </a:solidFill>
              </a:rPr>
              <a:t>?</a:t>
            </a:r>
          </a:p>
        </p:txBody>
      </p:sp>
      <p:cxnSp>
        <p:nvCxnSpPr>
          <p:cNvPr id="7" name="Straight Arrow Connector 6">
            <a:extLst>
              <a:ext uri="{FF2B5EF4-FFF2-40B4-BE49-F238E27FC236}">
                <a16:creationId xmlns:a16="http://schemas.microsoft.com/office/drawing/2014/main" id="{289E2B48-9539-C44C-BD94-EEDF8196C13F}"/>
              </a:ext>
            </a:extLst>
          </p:cNvPr>
          <p:cNvCxnSpPr>
            <a:cxnSpLocks/>
          </p:cNvCxnSpPr>
          <p:nvPr/>
        </p:nvCxnSpPr>
        <p:spPr>
          <a:xfrm>
            <a:off x="4723565" y="4976693"/>
            <a:ext cx="2805830" cy="0"/>
          </a:xfrm>
          <a:prstGeom prst="straightConnector1">
            <a:avLst/>
          </a:prstGeom>
          <a:ln w="168275">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automatically generated">
            <a:extLst>
              <a:ext uri="{FF2B5EF4-FFF2-40B4-BE49-F238E27FC236}">
                <a16:creationId xmlns:a16="http://schemas.microsoft.com/office/drawing/2014/main" id="{51FE0CA0-5CB7-6A4D-97CB-D4A675BDF033}"/>
              </a:ext>
            </a:extLst>
          </p:cNvPr>
          <p:cNvPicPr>
            <a:picLocks noChangeAspect="1"/>
          </p:cNvPicPr>
          <p:nvPr/>
        </p:nvPicPr>
        <p:blipFill>
          <a:blip r:embed="rId3"/>
          <a:stretch>
            <a:fillRect/>
          </a:stretch>
        </p:blipFill>
        <p:spPr>
          <a:xfrm>
            <a:off x="8019205" y="3919810"/>
            <a:ext cx="2057658" cy="2057658"/>
          </a:xfrm>
          <a:prstGeom prst="rect">
            <a:avLst/>
          </a:prstGeom>
        </p:spPr>
      </p:pic>
    </p:spTree>
    <p:extLst>
      <p:ext uri="{BB962C8B-B14F-4D97-AF65-F5344CB8AC3E}">
        <p14:creationId xmlns:p14="http://schemas.microsoft.com/office/powerpoint/2010/main" val="203071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3CE-F1AB-9548-B2F5-A0A65DD79F09}"/>
              </a:ext>
            </a:extLst>
          </p:cNvPr>
          <p:cNvSpPr>
            <a:spLocks noGrp="1"/>
          </p:cNvSpPr>
          <p:nvPr>
            <p:ph type="title"/>
          </p:nvPr>
        </p:nvSpPr>
        <p:spPr/>
        <p:txBody>
          <a:bodyPr/>
          <a:lstStyle/>
          <a:p>
            <a:r>
              <a:rPr lang="en-US" dirty="0">
                <a:solidFill>
                  <a:schemeClr val="accent4"/>
                </a:solidFill>
                <a:latin typeface="Times" pitchFamily="2" charset="0"/>
              </a:rPr>
              <a:t>Research Questions</a:t>
            </a:r>
          </a:p>
        </p:txBody>
      </p:sp>
      <p:graphicFrame>
        <p:nvGraphicFramePr>
          <p:cNvPr id="4" name="Content Placeholder 3">
            <a:extLst>
              <a:ext uri="{FF2B5EF4-FFF2-40B4-BE49-F238E27FC236}">
                <a16:creationId xmlns:a16="http://schemas.microsoft.com/office/drawing/2014/main" id="{2DB0ED8D-1313-284E-9D61-41F65BC0D84F}"/>
              </a:ext>
            </a:extLst>
          </p:cNvPr>
          <p:cNvGraphicFramePr>
            <a:graphicFrameLocks noGrp="1"/>
          </p:cNvGraphicFramePr>
          <p:nvPr>
            <p:ph idx="1"/>
            <p:extLst>
              <p:ext uri="{D42A27DB-BD31-4B8C-83A1-F6EECF244321}">
                <p14:modId xmlns:p14="http://schemas.microsoft.com/office/powerpoint/2010/main" val="2459226462"/>
              </p:ext>
            </p:extLst>
          </p:nvPr>
        </p:nvGraphicFramePr>
        <p:xfrm>
          <a:off x="248735" y="2045561"/>
          <a:ext cx="11039706" cy="437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uble Bracket 4">
            <a:extLst>
              <a:ext uri="{FF2B5EF4-FFF2-40B4-BE49-F238E27FC236}">
                <a16:creationId xmlns:a16="http://schemas.microsoft.com/office/drawing/2014/main" id="{2062D1EE-7BE4-5641-8C3E-568F7595F9C2}"/>
              </a:ext>
            </a:extLst>
          </p:cNvPr>
          <p:cNvSpPr/>
          <p:nvPr/>
        </p:nvSpPr>
        <p:spPr>
          <a:xfrm flipV="1">
            <a:off x="7743682" y="2045561"/>
            <a:ext cx="4024571" cy="4288332"/>
          </a:xfrm>
          <a:prstGeom prst="bracketPair">
            <a:avLst/>
          </a:prstGeom>
          <a:ln w="4762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20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p:txBody>
          <a:bodyPr/>
          <a:lstStyle/>
          <a:p>
            <a:r>
              <a:rPr lang="en-US" dirty="0">
                <a:solidFill>
                  <a:schemeClr val="accent4"/>
                </a:solidFill>
                <a:latin typeface="Times" pitchFamily="2" charset="0"/>
              </a:rPr>
              <a:t>Study Timeline </a:t>
            </a:r>
          </a:p>
        </p:txBody>
      </p:sp>
      <p:sp>
        <p:nvSpPr>
          <p:cNvPr id="6" name="Rectangle 6">
            <a:extLst>
              <a:ext uri="{FF2B5EF4-FFF2-40B4-BE49-F238E27FC236}">
                <a16:creationId xmlns:a16="http://schemas.microsoft.com/office/drawing/2014/main" id="{A07078FE-BCDE-E345-A4EF-22ABE0E540C0}"/>
              </a:ext>
            </a:extLst>
          </p:cNvPr>
          <p:cNvSpPr>
            <a:spLocks noChangeArrowheads="1"/>
          </p:cNvSpPr>
          <p:nvPr/>
        </p:nvSpPr>
        <p:spPr bwMode="auto">
          <a:xfrm>
            <a:off x="75493" y="1581265"/>
            <a:ext cx="17638497" cy="93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3" name="Picture 1" descr="Diagram&#10;&#10;Description automatically generated">
            <a:extLst>
              <a:ext uri="{FF2B5EF4-FFF2-40B4-BE49-F238E27FC236}">
                <a16:creationId xmlns:a16="http://schemas.microsoft.com/office/drawing/2014/main" id="{B91AC190-1DC5-3A47-A5F1-F70BFCBA6B9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494" y="2038465"/>
            <a:ext cx="12116506" cy="424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4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27C7-42FD-6F44-BCBD-CCA065750157}"/>
              </a:ext>
            </a:extLst>
          </p:cNvPr>
          <p:cNvSpPr>
            <a:spLocks noGrp="1"/>
          </p:cNvSpPr>
          <p:nvPr>
            <p:ph type="title"/>
          </p:nvPr>
        </p:nvSpPr>
        <p:spPr>
          <a:xfrm>
            <a:off x="936171" y="451262"/>
            <a:ext cx="10058400" cy="1076204"/>
          </a:xfrm>
        </p:spPr>
        <p:txBody>
          <a:bodyPr/>
          <a:lstStyle/>
          <a:p>
            <a:r>
              <a:rPr lang="en-US" dirty="0">
                <a:solidFill>
                  <a:schemeClr val="accent4"/>
                </a:solidFill>
                <a:latin typeface="Times" pitchFamily="2" charset="0"/>
              </a:rPr>
              <a:t>Surveys: Phase One  </a:t>
            </a:r>
          </a:p>
        </p:txBody>
      </p:sp>
      <p:sp>
        <p:nvSpPr>
          <p:cNvPr id="4" name="TextBox 3">
            <a:extLst>
              <a:ext uri="{FF2B5EF4-FFF2-40B4-BE49-F238E27FC236}">
                <a16:creationId xmlns:a16="http://schemas.microsoft.com/office/drawing/2014/main" id="{8165B39E-F1AD-134E-BC7D-CB9AA66318C2}"/>
              </a:ext>
            </a:extLst>
          </p:cNvPr>
          <p:cNvSpPr txBox="1"/>
          <p:nvPr/>
        </p:nvSpPr>
        <p:spPr>
          <a:xfrm>
            <a:off x="688769" y="1971304"/>
            <a:ext cx="7118800" cy="166199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solidFill>
                <a:latin typeface="Times" pitchFamily="2" charset="0"/>
              </a:rPr>
              <a:t>Jefferson Empathy Scale for Health Professions Students (JSE-HPS)</a:t>
            </a:r>
          </a:p>
          <a:p>
            <a:pPr marL="285750" indent="-285750">
              <a:buFont typeface="Arial" panose="020B0604020202020204" pitchFamily="34" charset="0"/>
              <a:buChar char="•"/>
            </a:pPr>
            <a:r>
              <a:rPr lang="en-US" sz="2800" dirty="0">
                <a:solidFill>
                  <a:schemeClr val="accent4"/>
                </a:solidFill>
                <a:latin typeface="Times" pitchFamily="2" charset="0"/>
              </a:rPr>
              <a:t>Compassion Scale (CS)</a:t>
            </a:r>
          </a:p>
          <a:p>
            <a:pPr marL="285750" indent="-285750">
              <a:buFont typeface="Arial" panose="020B0604020202020204" pitchFamily="34" charset="0"/>
              <a:buChar char="•"/>
            </a:pPr>
            <a:endParaRPr lang="en-US" dirty="0"/>
          </a:p>
        </p:txBody>
      </p:sp>
      <p:pic>
        <p:nvPicPr>
          <p:cNvPr id="8" name="Picture 7" descr="Text&#10;&#10;Description automatically generated">
            <a:extLst>
              <a:ext uri="{FF2B5EF4-FFF2-40B4-BE49-F238E27FC236}">
                <a16:creationId xmlns:a16="http://schemas.microsoft.com/office/drawing/2014/main" id="{FC27387E-8149-6F40-90CE-44602EBFD667}"/>
              </a:ext>
            </a:extLst>
          </p:cNvPr>
          <p:cNvPicPr>
            <a:picLocks noChangeAspect="1"/>
          </p:cNvPicPr>
          <p:nvPr/>
        </p:nvPicPr>
        <p:blipFill>
          <a:blip r:embed="rId2"/>
          <a:stretch>
            <a:fillRect/>
          </a:stretch>
        </p:blipFill>
        <p:spPr>
          <a:xfrm>
            <a:off x="7522172" y="1811525"/>
            <a:ext cx="2819256" cy="4179299"/>
          </a:xfrm>
          <a:prstGeom prst="rect">
            <a:avLst/>
          </a:prstGeom>
        </p:spPr>
      </p:pic>
    </p:spTree>
    <p:extLst>
      <p:ext uri="{BB962C8B-B14F-4D97-AF65-F5344CB8AC3E}">
        <p14:creationId xmlns:p14="http://schemas.microsoft.com/office/powerpoint/2010/main" val="213518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13">
      <a:dk1>
        <a:srgbClr val="CACACA"/>
      </a:dk1>
      <a:lt1>
        <a:srgbClr val="FEFFFF"/>
      </a:lt1>
      <a:dk2>
        <a:srgbClr val="5C3699"/>
      </a:dk2>
      <a:lt2>
        <a:srgbClr val="EAE5EB"/>
      </a:lt2>
      <a:accent1>
        <a:srgbClr val="FFD547"/>
      </a:accent1>
      <a:accent2>
        <a:srgbClr val="533382"/>
      </a:accent2>
      <a:accent3>
        <a:srgbClr val="755DD9"/>
      </a:accent3>
      <a:accent4>
        <a:srgbClr val="000000"/>
      </a:accent4>
      <a:accent5>
        <a:srgbClr val="F4F575"/>
      </a:accent5>
      <a:accent6>
        <a:srgbClr val="FEFFFF"/>
      </a:accent6>
      <a:hlink>
        <a:srgbClr val="FF26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B32ADB-02EA-477F-83FB-A633E56F4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AAFE71-990F-4607-9C5F-B9A29EC1335E}">
  <ds:schemaRefs>
    <ds:schemaRef ds:uri="http://schemas.microsoft.com/sharepoint/v3/contenttype/forms"/>
  </ds:schemaRefs>
</ds:datastoreItem>
</file>

<file path=customXml/itemProps3.xml><?xml version="1.0" encoding="utf-8"?>
<ds:datastoreItem xmlns:ds="http://schemas.openxmlformats.org/officeDocument/2006/customXml" ds:itemID="{A6A115A9-0D01-4454-AB69-C8B94BA7B464}">
  <ds:schemaRefs>
    <ds:schemaRef ds:uri="http://purl.org/dc/dcmitype/"/>
    <ds:schemaRef ds:uri="http://schemas.microsoft.com/office/2006/documentManagement/types"/>
    <ds:schemaRef ds:uri="cd8c369e-ddd6-4fee-8136-828943a0a193"/>
    <ds:schemaRef ds:uri="http://purl.org/dc/elements/1.1/"/>
    <ds:schemaRef ds:uri="8ba01db9-89e8-4dbd-b09b-f1bb22782f3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TotalTime>
  <Words>2843</Words>
  <Application>Microsoft Office PowerPoint</Application>
  <PresentationFormat>Widescreen</PresentationFormat>
  <Paragraphs>227</Paragraphs>
  <Slides>22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vt:lpstr>
      <vt:lpstr>Times New Roman</vt:lpstr>
      <vt:lpstr>Wingdings</vt:lpstr>
      <vt:lpstr>Retrospect</vt:lpstr>
      <vt:lpstr>The Evaluation of a Soft Skills Curriculum in Athletic Training Education: A Mixed Methods Study </vt:lpstr>
      <vt:lpstr>Objectives </vt:lpstr>
      <vt:lpstr>Introduction</vt:lpstr>
      <vt:lpstr>Empathy &amp; Compassion </vt:lpstr>
      <vt:lpstr>Benefits of Empathy &amp; Compassion in Healthcare </vt:lpstr>
      <vt:lpstr>Purpose of Study </vt:lpstr>
      <vt:lpstr>Research Questions</vt:lpstr>
      <vt:lpstr>Study Timeline </vt:lpstr>
      <vt:lpstr>Surveys: Phase One  </vt:lpstr>
      <vt:lpstr>Reflection Logs: Phase Two  </vt:lpstr>
      <vt:lpstr>Semi-Structured Interview: Phase Two Embedded   </vt:lpstr>
      <vt:lpstr>Data Analysis </vt:lpstr>
      <vt:lpstr>Quantitative Results: Student Empathy Development During an Academic Semester</vt:lpstr>
      <vt:lpstr>Quantitative Results: Student Compassion Development During an Academic Semester</vt:lpstr>
      <vt:lpstr>Qualitative Results: Perceived Application of Soft Skills    </vt:lpstr>
      <vt:lpstr>Qualitative Results: Curriculum to Clinical Practice     </vt:lpstr>
      <vt:lpstr>Qualitative Results: Patient-Centered Care During a Pandemic      </vt:lpstr>
      <vt:lpstr>Qualitative Results: Students’ Subjective Well-Being</vt:lpstr>
      <vt:lpstr>Qualitative Results: Emotional Response During Patient Care</vt:lpstr>
      <vt:lpstr>Discussion of Results </vt:lpstr>
      <vt:lpstr>Research Take Home Points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Evaluation of a Soft Skills Curriculum in Athletic Training Education: A Mixed Methods Study</dc:title>
  <dc:creator>Duckett, Emily</dc:creator>
  <cp:lastModifiedBy>Smith, Andrea J</cp:lastModifiedBy>
  <cp:revision>2</cp:revision>
  <dcterms:created xsi:type="dcterms:W3CDTF">2021-04-20T23:20:59Z</dcterms:created>
  <dcterms:modified xsi:type="dcterms:W3CDTF">2021-04-20T23:33:41Z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