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23"/>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x="9144000" cy="5143500" type="screen16x9"/>
  <p:notesSz cx="6858000" cy="9144000"/>
  <p:embeddedFontLst>
    <p:embeddedFont>
      <p:font typeface="Lato" panose="020B0604020202020204" charset="0"/>
      <p:regular r:id="rId24"/>
      <p:bold r:id="rId25"/>
      <p:italic r:id="rId26"/>
      <p:boldItalic r:id="rId27"/>
    </p:embeddedFont>
    <p:embeddedFont>
      <p:font typeface="Raleway" panose="020B060402020202020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1" d="100"/>
          <a:sy n="141" d="100"/>
        </p:scale>
        <p:origin x="132" y="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2.fntdata"/><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1.fntdata"/><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cd55c9e4c0_0_15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cd55c9e4c0_0_15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cd55c9e4c0_0_15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cd55c9e4c0_0_15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cd55c9e4c0_0_15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cd55c9e4c0_0_15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cd55c9e4c0_0_15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cd55c9e4c0_0_15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cd55c9e4c0_0_15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cd55c9e4c0_0_15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cd55c9e4c0_0_15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cd55c9e4c0_0_15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cd55c9e4c0_0_15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cd55c9e4c0_0_15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cd55c9e4c0_0_15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cd55c9e4c0_0_15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cd55c9e4c0_0_15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cd55c9e4c0_0_15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cd55c9e4c0_0_2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cd55c9e4c0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cd55c9e4c0_0_14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cd55c9e4c0_0_14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cd55c9e4c0_0_14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cd55c9e4c0_0_14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cd55c9e4c0_0_14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cd55c9e4c0_0_14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d55c9e4c0_0_14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cd55c9e4c0_0_14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cd55c9e4c0_0_14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cd55c9e4c0_0_14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cd55c9e4c0_0_15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cd55c9e4c0_0_1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All demographic and measurements taken will be taken through qualtrics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cd55c9e4c0_0_15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cd55c9e4c0_0_15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348/000709905X66233"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doi.org/10.1111/j.1467-9450.2008.00661" TargetMode="External"/><Relationship Id="rId5" Type="http://schemas.openxmlformats.org/officeDocument/2006/relationships/hyperlink" Target="https://doi.org/10.1177/1087054710385783" TargetMode="External"/><Relationship Id="rId4" Type="http://schemas.openxmlformats.org/officeDocument/2006/relationships/hyperlink" Target="https://doi.org/10.1177/0731948718785565"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580" b="0"/>
              <a:t>Reading Disabilities and Anxiety, Stress, Depression, and Stigma among College-Age Adults</a:t>
            </a:r>
            <a:endParaRPr sz="3580" b="0"/>
          </a:p>
        </p:txBody>
      </p:sp>
      <p:sp>
        <p:nvSpPr>
          <p:cNvPr id="87" name="Google Shape;87;p13"/>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By: Hannah Crespy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Methodology: Procedures</a:t>
            </a:r>
            <a:endParaRPr sz="2150"/>
          </a:p>
        </p:txBody>
      </p:sp>
      <p:sp>
        <p:nvSpPr>
          <p:cNvPr id="143" name="Google Shape;143;p22"/>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457200" lvl="0" indent="-330200" algn="just" rtl="0">
              <a:lnSpc>
                <a:spcPct val="100000"/>
              </a:lnSpc>
              <a:spcBef>
                <a:spcPts val="0"/>
              </a:spcBef>
              <a:spcAft>
                <a:spcPts val="0"/>
              </a:spcAft>
              <a:buClr>
                <a:srgbClr val="000000"/>
              </a:buClr>
              <a:buSzPts val="1600"/>
              <a:buFont typeface="Times New Roman"/>
              <a:buChar char="-"/>
            </a:pPr>
            <a:r>
              <a:rPr lang="en" sz="1400">
                <a:solidFill>
                  <a:srgbClr val="000000"/>
                </a:solidFill>
                <a:latin typeface="Times New Roman"/>
                <a:ea typeface="Times New Roman"/>
                <a:cs typeface="Times New Roman"/>
                <a:sym typeface="Times New Roman"/>
              </a:rPr>
              <a:t>The first phase of this research will be coordinated over the summer and will include preparation and submission of an IRB proposal, correspondence with University disability centers, and addressing all technical aspects of online data acquisition platforms (i.e., Qualtrics).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 second phase of this proposal will occur during the Fall 2021 semester and will entail on-going data collection, statistical analysis of data, and preparation of work products.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Methodology: Consent and Risks</a:t>
            </a:r>
            <a:endParaRPr sz="2150"/>
          </a:p>
        </p:txBody>
      </p:sp>
      <p:sp>
        <p:nvSpPr>
          <p:cNvPr id="149" name="Google Shape;149;p23"/>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457200" lvl="0" indent="-330200" algn="just" rtl="0">
              <a:lnSpc>
                <a:spcPct val="100000"/>
              </a:lnSpc>
              <a:spcBef>
                <a:spcPts val="0"/>
              </a:spcBef>
              <a:spcAft>
                <a:spcPts val="0"/>
              </a:spcAft>
              <a:buClr>
                <a:srgbClr val="000000"/>
              </a:buClr>
              <a:buSzPts val="1600"/>
              <a:buFont typeface="Times New Roman"/>
              <a:buChar char="-"/>
            </a:pPr>
            <a:r>
              <a:rPr lang="en" sz="1400">
                <a:solidFill>
                  <a:srgbClr val="000000"/>
                </a:solidFill>
                <a:latin typeface="Times New Roman"/>
                <a:ea typeface="Times New Roman"/>
                <a:cs typeface="Times New Roman"/>
                <a:sym typeface="Times New Roman"/>
              </a:rPr>
              <a:t>These study procedures are relatively low risk.</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Participants may experience some distress when answering questions about anxiety, stress, and depression.</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Study participation will be voluntary, and all participants will complete informed consent procedures prior to enrollment.</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Mental health resources will be provided to all participants at the end of the survey.</a:t>
            </a: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Results</a:t>
            </a:r>
            <a:endParaRPr sz="2150"/>
          </a:p>
        </p:txBody>
      </p:sp>
      <p:sp>
        <p:nvSpPr>
          <p:cNvPr id="155" name="Google Shape;155;p24"/>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457200" lvl="0" indent="-330200" algn="just" rtl="0">
              <a:lnSpc>
                <a:spcPct val="100000"/>
              </a:lnSpc>
              <a:spcBef>
                <a:spcPts val="0"/>
              </a:spcBef>
              <a:spcAft>
                <a:spcPts val="0"/>
              </a:spcAft>
              <a:buClr>
                <a:srgbClr val="000000"/>
              </a:buClr>
              <a:buSzPts val="1600"/>
              <a:buFont typeface="Times New Roman"/>
              <a:buChar char="-"/>
            </a:pPr>
            <a:r>
              <a:rPr lang="en" sz="1400">
                <a:solidFill>
                  <a:srgbClr val="000000"/>
                </a:solidFill>
                <a:latin typeface="Times New Roman"/>
                <a:ea typeface="Times New Roman"/>
                <a:cs typeface="Times New Roman"/>
                <a:sym typeface="Times New Roman"/>
              </a:rPr>
              <a:t>After study completion, the data will be analyzed.</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Group comparisons (RD vs No-RD) will for anxiety, stress, and depression.</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 measures are done to test stigma surrounding different emotional and educational resources, and the levels of stigma related to having a reading disability will be statistically compared within the experimental group.</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Results Continued</a:t>
            </a:r>
            <a:endParaRPr sz="2150"/>
          </a:p>
        </p:txBody>
      </p:sp>
      <p:sp>
        <p:nvSpPr>
          <p:cNvPr id="161" name="Google Shape;161;p25"/>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All results will be analyzed based on the outcomes predicted from the hypotheses.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Previous research surrounding adults with reading disorders have not specifically looked at the impact of the demographics, especially socioeconomic and race factors.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there are mixed conclusions surrounding sex in relation to anxiety and depression. These demographics and sex factors will be evaluated as covariates in all statistical analyses.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Discussion</a:t>
            </a:r>
            <a:endParaRPr sz="2150"/>
          </a:p>
        </p:txBody>
      </p:sp>
      <p:sp>
        <p:nvSpPr>
          <p:cNvPr id="167" name="Google Shape;167;p26"/>
          <p:cNvSpPr txBox="1">
            <a:spLocks noGrp="1"/>
          </p:cNvSpPr>
          <p:nvPr>
            <p:ph type="body" idx="1"/>
          </p:nvPr>
        </p:nvSpPr>
        <p:spPr>
          <a:xfrm>
            <a:off x="729450" y="1777650"/>
            <a:ext cx="7688700" cy="28545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Limitations</a:t>
            </a: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Due to stigma, having a reading disorder may not be a disability that people will be comfortable sharing. The negative stigma may make it difficult to recruit participants considering that individuals might feel less comfortable acknowledging that a reading disorder is a struggle they face.</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Recruitment methods may inform future studies to continue to seek creative ways to find people who have a reading disability to participate.</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Obtaining school approval to send out links for the study. While this study will allow participants to remain anonymous, some schools may decide that they are unable to share the survey with students due to confidentiality concerns.</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Acknowledging this limitation, the researcher is prepared to research out to the Pennsylvania Branch of the International Dyslexia Association (PBIDA), to expand recruitment efforts if needed.</a:t>
            </a: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Discussion Continued</a:t>
            </a:r>
            <a:endParaRPr sz="2150"/>
          </a:p>
        </p:txBody>
      </p:sp>
      <p:sp>
        <p:nvSpPr>
          <p:cNvPr id="173" name="Google Shape;173;p27"/>
          <p:cNvSpPr txBox="1">
            <a:spLocks noGrp="1"/>
          </p:cNvSpPr>
          <p:nvPr>
            <p:ph type="body" idx="1"/>
          </p:nvPr>
        </p:nvSpPr>
        <p:spPr>
          <a:xfrm>
            <a:off x="729450" y="1777650"/>
            <a:ext cx="7688700" cy="2854500"/>
          </a:xfrm>
          <a:prstGeom prst="rect">
            <a:avLst/>
          </a:prstGeom>
        </p:spPr>
        <p:txBody>
          <a:bodyPr spcFirstLastPara="1" wrap="square" lIns="91425" tIns="91425" rIns="91425" bIns="91425" anchor="t" anchorCtr="0">
            <a:noAutofit/>
          </a:bodyPr>
          <a:lstStyle/>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As there is limited research done on adults with a reading disorder, this study will be foundational to future research on this topic. </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If significance is found for all that is hypothesized, the results may be fruitful in several ways.</a:t>
            </a:r>
            <a:endParaRPr sz="1400">
              <a:solidFill>
                <a:srgbClr val="000000"/>
              </a:solidFill>
              <a:latin typeface="Times New Roman"/>
              <a:ea typeface="Times New Roman"/>
              <a:cs typeface="Times New Roman"/>
              <a:sym typeface="Times New Roman"/>
            </a:endParaRPr>
          </a:p>
          <a:p>
            <a:pPr marL="914400" lvl="1"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There is a gap in the literature surrounding reading disorders in adults, this research can form future studies.</a:t>
            </a:r>
            <a:endParaRPr sz="1400">
              <a:solidFill>
                <a:srgbClr val="000000"/>
              </a:solidFill>
              <a:latin typeface="Times New Roman"/>
              <a:ea typeface="Times New Roman"/>
              <a:cs typeface="Times New Roman"/>
              <a:sym typeface="Times New Roman"/>
            </a:endParaRPr>
          </a:p>
          <a:p>
            <a:pPr marL="9144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914400" lvl="1"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This data can be used as a way to change legislation surrounding reading disorders in public schools.</a:t>
            </a:r>
            <a:endParaRPr sz="1400">
              <a:solidFill>
                <a:srgbClr val="000000"/>
              </a:solidFill>
              <a:latin typeface="Times New Roman"/>
              <a:ea typeface="Times New Roman"/>
              <a:cs typeface="Times New Roman"/>
              <a:sym typeface="Times New Roman"/>
            </a:endParaRPr>
          </a:p>
          <a:p>
            <a:pPr marL="9144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914400" lvl="1"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 literature already suggests how children feel when they struggle with dyslexia, but it has not coherently demonstrated the possible lasting effects into adulthood.</a:t>
            </a:r>
            <a:endParaRPr sz="1400">
              <a:solidFill>
                <a:srgbClr val="000000"/>
              </a:solidFill>
              <a:latin typeface="Times New Roman"/>
              <a:ea typeface="Times New Roman"/>
              <a:cs typeface="Times New Roman"/>
              <a:sym typeface="Times New Roman"/>
            </a:endParaRPr>
          </a:p>
          <a:p>
            <a:pPr marL="9144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914400" lvl="1"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This data is needed to provide aggressive early intervention in schools in order to potentially prevent significant emotional distress later in life.</a:t>
            </a: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My Personal Relationship To This Research</a:t>
            </a:r>
            <a:endParaRPr/>
          </a:p>
        </p:txBody>
      </p:sp>
      <p:sp>
        <p:nvSpPr>
          <p:cNvPr id="179" name="Google Shape;179;p2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Thank you to SRCA and SURI!</a:t>
            </a:r>
            <a:endParaRPr/>
          </a:p>
        </p:txBody>
      </p:sp>
      <p:sp>
        <p:nvSpPr>
          <p:cNvPr id="185" name="Google Shape;185;p29"/>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References</a:t>
            </a:r>
            <a:endParaRPr sz="2350"/>
          </a:p>
        </p:txBody>
      </p:sp>
      <p:sp>
        <p:nvSpPr>
          <p:cNvPr id="191" name="Google Shape;191;p30"/>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 Carroll, J. M., &amp; Iles, J. E. (2006). An assessment of anxiety levels in dyslexic students in higher</a:t>
            </a:r>
            <a:endParaRPr sz="1220">
              <a:solidFill>
                <a:srgbClr val="000000"/>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education. </a:t>
            </a:r>
            <a:r>
              <a:rPr lang="en" sz="1220" i="1">
                <a:solidFill>
                  <a:srgbClr val="000000"/>
                </a:solidFill>
                <a:latin typeface="Times New Roman"/>
                <a:ea typeface="Times New Roman"/>
                <a:cs typeface="Times New Roman"/>
                <a:sym typeface="Times New Roman"/>
              </a:rPr>
              <a:t>British Journal of Educational Psychology</a:t>
            </a:r>
            <a:r>
              <a:rPr lang="en" sz="1220">
                <a:solidFill>
                  <a:srgbClr val="000000"/>
                </a:solidFill>
                <a:latin typeface="Times New Roman"/>
                <a:ea typeface="Times New Roman"/>
                <a:cs typeface="Times New Roman"/>
                <a:sym typeface="Times New Roman"/>
              </a:rPr>
              <a:t>, </a:t>
            </a:r>
            <a:r>
              <a:rPr lang="en" sz="1220" i="1">
                <a:solidFill>
                  <a:srgbClr val="000000"/>
                </a:solidFill>
                <a:latin typeface="Times New Roman"/>
                <a:ea typeface="Times New Roman"/>
                <a:cs typeface="Times New Roman"/>
                <a:sym typeface="Times New Roman"/>
              </a:rPr>
              <a:t>76</a:t>
            </a:r>
            <a:r>
              <a:rPr lang="en" sz="1220">
                <a:solidFill>
                  <a:srgbClr val="000000"/>
                </a:solidFill>
                <a:latin typeface="Times New Roman"/>
                <a:ea typeface="Times New Roman"/>
                <a:cs typeface="Times New Roman"/>
                <a:sym typeface="Times New Roman"/>
              </a:rPr>
              <a:t>(3), 651–662.</a:t>
            </a:r>
            <a:r>
              <a:rPr lang="en" sz="1220">
                <a:solidFill>
                  <a:srgbClr val="1155CC"/>
                </a:solidFill>
                <a:uFill>
                  <a:noFill/>
                </a:uFill>
                <a:latin typeface="Times New Roman"/>
                <a:ea typeface="Times New Roman"/>
                <a:cs typeface="Times New Roman"/>
                <a:sym typeface="Times New Roman"/>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 </a:t>
            </a:r>
            <a:r>
              <a:rPr lang="en" sz="1220" u="sng">
                <a:solidFill>
                  <a:srgbClr val="1155CC"/>
                </a:solidFill>
                <a:latin typeface="Times New Roman"/>
                <a:ea typeface="Times New Roman"/>
                <a:cs typeface="Times New Roman"/>
                <a:sym typeface="Times New Roman"/>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https://doi.org/10.1348/000709905X66233</a:t>
            </a:r>
            <a:endParaRPr sz="1220" u="sng">
              <a:solidFill>
                <a:srgbClr val="1155CC"/>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endParaRPr sz="1220" u="sng">
              <a:solidFill>
                <a:srgbClr val="1155CC"/>
              </a:solidFill>
              <a:latin typeface="Times New Roman"/>
              <a:ea typeface="Times New Roman"/>
              <a:cs typeface="Times New Roman"/>
              <a:sym typeface="Times New Roman"/>
            </a:endParaRPr>
          </a:p>
          <a:p>
            <a:pPr marL="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Daley, S. G., &amp; Rappolt-Schlichtmann, G. (2018). Stigma consciousness among adolescents with</a:t>
            </a:r>
            <a:endParaRPr sz="1220">
              <a:solidFill>
                <a:srgbClr val="000000"/>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learning disabilities: Considering individual experiences of being stereotyped. </a:t>
            </a:r>
            <a:r>
              <a:rPr lang="en" sz="1220" i="1">
                <a:solidFill>
                  <a:srgbClr val="000000"/>
                </a:solidFill>
                <a:latin typeface="Times New Roman"/>
                <a:ea typeface="Times New Roman"/>
                <a:cs typeface="Times New Roman"/>
                <a:sym typeface="Times New Roman"/>
              </a:rPr>
              <a:t>Learning Disability Quarterly</a:t>
            </a:r>
            <a:r>
              <a:rPr lang="en" sz="1220">
                <a:solidFill>
                  <a:srgbClr val="000000"/>
                </a:solidFill>
                <a:latin typeface="Times New Roman"/>
                <a:ea typeface="Times New Roman"/>
                <a:cs typeface="Times New Roman"/>
                <a:sym typeface="Times New Roman"/>
              </a:rPr>
              <a:t>, </a:t>
            </a:r>
            <a:r>
              <a:rPr lang="en" sz="1220" i="1">
                <a:solidFill>
                  <a:srgbClr val="000000"/>
                </a:solidFill>
                <a:latin typeface="Times New Roman"/>
                <a:ea typeface="Times New Roman"/>
                <a:cs typeface="Times New Roman"/>
                <a:sym typeface="Times New Roman"/>
              </a:rPr>
              <a:t>41</a:t>
            </a:r>
            <a:r>
              <a:rPr lang="en" sz="1220">
                <a:solidFill>
                  <a:srgbClr val="000000"/>
                </a:solidFill>
                <a:latin typeface="Times New Roman"/>
                <a:ea typeface="Times New Roman"/>
                <a:cs typeface="Times New Roman"/>
                <a:sym typeface="Times New Roman"/>
              </a:rPr>
              <a:t>(4), 200–212.</a:t>
            </a:r>
            <a:r>
              <a:rPr lang="en" sz="1220">
                <a:solidFill>
                  <a:srgbClr val="1155CC"/>
                </a:solidFill>
                <a:uFill>
                  <a:noFill/>
                </a:uFill>
                <a:latin typeface="Times New Roman"/>
                <a:ea typeface="Times New Roman"/>
                <a:cs typeface="Times New Roman"/>
                <a:sym typeface="Times New Roman"/>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 </a:t>
            </a:r>
            <a:r>
              <a:rPr lang="en" sz="1220" u="sng">
                <a:solidFill>
                  <a:srgbClr val="1155CC"/>
                </a:solidFill>
                <a:latin typeface="Times New Roman"/>
                <a:ea typeface="Times New Roman"/>
                <a:cs typeface="Times New Roman"/>
                <a:sym typeface="Times New Roman"/>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https://doi.org/10.1177/0731948718785565</a:t>
            </a:r>
            <a:endParaRPr sz="1220" u="sng">
              <a:solidFill>
                <a:srgbClr val="1155CC"/>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Lovibond, S.H. &amp; Lovibond, P.F. (1995). Manual for the depression, anxiety &amp; stress scales. (2nd Ed.). Sydney: </a:t>
            </a:r>
            <a:r>
              <a:rPr lang="en" sz="1220" i="1">
                <a:solidFill>
                  <a:srgbClr val="000000"/>
                </a:solidFill>
                <a:latin typeface="Times New Roman"/>
                <a:ea typeface="Times New Roman"/>
                <a:cs typeface="Times New Roman"/>
                <a:sym typeface="Times New Roman"/>
              </a:rPr>
              <a:t>Psychology Foundation.</a:t>
            </a:r>
            <a:endParaRPr sz="1220" i="1">
              <a:solidFill>
                <a:srgbClr val="000000"/>
              </a:solidFill>
              <a:latin typeface="Times New Roman"/>
              <a:ea typeface="Times New Roman"/>
              <a:cs typeface="Times New Roman"/>
              <a:sym typeface="Times New Roman"/>
            </a:endParaRPr>
          </a:p>
          <a:p>
            <a:pPr marL="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Nelson, J. M., &amp; Gregg, N. (2012). Depression and anxiety among transitioning adolescents and</a:t>
            </a:r>
            <a:endParaRPr sz="1220">
              <a:solidFill>
                <a:srgbClr val="000000"/>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college students with ADHD, dyslexia, or comorbid ADHD/dyslexia. </a:t>
            </a:r>
            <a:r>
              <a:rPr lang="en" sz="1220" i="1">
                <a:solidFill>
                  <a:srgbClr val="000000"/>
                </a:solidFill>
                <a:latin typeface="Times New Roman"/>
                <a:ea typeface="Times New Roman"/>
                <a:cs typeface="Times New Roman"/>
                <a:sym typeface="Times New Roman"/>
              </a:rPr>
              <a:t>Journal of Attention Disorders</a:t>
            </a:r>
            <a:r>
              <a:rPr lang="en" sz="1220">
                <a:solidFill>
                  <a:srgbClr val="000000"/>
                </a:solidFill>
                <a:latin typeface="Times New Roman"/>
                <a:ea typeface="Times New Roman"/>
                <a:cs typeface="Times New Roman"/>
                <a:sym typeface="Times New Roman"/>
              </a:rPr>
              <a:t>, </a:t>
            </a:r>
            <a:r>
              <a:rPr lang="en" sz="1220" i="1">
                <a:solidFill>
                  <a:srgbClr val="000000"/>
                </a:solidFill>
                <a:latin typeface="Times New Roman"/>
                <a:ea typeface="Times New Roman"/>
                <a:cs typeface="Times New Roman"/>
                <a:sym typeface="Times New Roman"/>
              </a:rPr>
              <a:t>16</a:t>
            </a:r>
            <a:r>
              <a:rPr lang="en" sz="1220">
                <a:solidFill>
                  <a:srgbClr val="000000"/>
                </a:solidFill>
                <a:latin typeface="Times New Roman"/>
                <a:ea typeface="Times New Roman"/>
                <a:cs typeface="Times New Roman"/>
                <a:sym typeface="Times New Roman"/>
              </a:rPr>
              <a:t>(3), 244–254.</a:t>
            </a:r>
            <a:r>
              <a:rPr lang="en" sz="1220">
                <a:solidFill>
                  <a:srgbClr val="1155CC"/>
                </a:solidFill>
                <a:uFill>
                  <a:noFill/>
                </a:uFill>
                <a:latin typeface="Times New Roman"/>
                <a:ea typeface="Times New Roman"/>
                <a:cs typeface="Times New Roman"/>
                <a:sym typeface="Times New Roman"/>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 </a:t>
            </a:r>
            <a:r>
              <a:rPr lang="en" sz="1220" u="sng">
                <a:solidFill>
                  <a:srgbClr val="1155CC"/>
                </a:solidFill>
                <a:latin typeface="Times New Roman"/>
                <a:ea typeface="Times New Roman"/>
                <a:cs typeface="Times New Roman"/>
                <a:sym typeface="Times New Roman"/>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https://doi.org/10.1177/1087054710385783</a:t>
            </a:r>
            <a:endParaRPr sz="1220" u="sng">
              <a:solidFill>
                <a:srgbClr val="1155CC"/>
              </a:solidFill>
              <a:latin typeface="Times New Roman"/>
              <a:ea typeface="Times New Roman"/>
              <a:cs typeface="Times New Roman"/>
              <a:sym typeface="Times New Roman"/>
            </a:endParaRPr>
          </a:p>
          <a:p>
            <a:pPr marL="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Undheim, A. M., &amp; Sund, A. M. (2008, 05 06).</a:t>
            </a:r>
            <a:endParaRPr sz="1220">
              <a:solidFill>
                <a:srgbClr val="000000"/>
              </a:solidFill>
              <a:latin typeface="Times New Roman"/>
              <a:ea typeface="Times New Roman"/>
              <a:cs typeface="Times New Roman"/>
              <a:sym typeface="Times New Roman"/>
            </a:endParaRPr>
          </a:p>
          <a:p>
            <a:pPr marL="457200" lvl="0" indent="0" algn="l" rtl="0">
              <a:lnSpc>
                <a:spcPct val="80000"/>
              </a:lnSpc>
              <a:spcBef>
                <a:spcPts val="0"/>
              </a:spcBef>
              <a:spcAft>
                <a:spcPts val="0"/>
              </a:spcAft>
              <a:buSzPts val="935"/>
              <a:buNone/>
            </a:pPr>
            <a:r>
              <a:rPr lang="en" sz="1220">
                <a:solidFill>
                  <a:srgbClr val="000000"/>
                </a:solidFill>
                <a:latin typeface="Times New Roman"/>
                <a:ea typeface="Times New Roman"/>
                <a:cs typeface="Times New Roman"/>
                <a:sym typeface="Times New Roman"/>
              </a:rPr>
              <a:t>Psychosocial factors and reading difficulties: Students with reading difficulties drawn from a representative population sample. </a:t>
            </a:r>
            <a:r>
              <a:rPr lang="en" sz="1220" i="1">
                <a:solidFill>
                  <a:srgbClr val="000000"/>
                </a:solidFill>
                <a:latin typeface="Times New Roman"/>
                <a:ea typeface="Times New Roman"/>
                <a:cs typeface="Times New Roman"/>
                <a:sym typeface="Times New Roman"/>
              </a:rPr>
              <a:t>Scandinavian Journal of Psychology</a:t>
            </a:r>
            <a:r>
              <a:rPr lang="en" sz="1220">
                <a:solidFill>
                  <a:srgbClr val="000000"/>
                </a:solidFill>
                <a:latin typeface="Times New Roman"/>
                <a:ea typeface="Times New Roman"/>
                <a:cs typeface="Times New Roman"/>
                <a:sym typeface="Times New Roman"/>
              </a:rPr>
              <a:t>, </a:t>
            </a:r>
            <a:r>
              <a:rPr lang="en" sz="1220" i="1">
                <a:solidFill>
                  <a:srgbClr val="000000"/>
                </a:solidFill>
                <a:latin typeface="Times New Roman"/>
                <a:ea typeface="Times New Roman"/>
                <a:cs typeface="Times New Roman"/>
                <a:sym typeface="Times New Roman"/>
              </a:rPr>
              <a:t>49</a:t>
            </a:r>
            <a:r>
              <a:rPr lang="en" sz="1220">
                <a:solidFill>
                  <a:srgbClr val="000000"/>
                </a:solidFill>
                <a:latin typeface="Times New Roman"/>
                <a:ea typeface="Times New Roman"/>
                <a:cs typeface="Times New Roman"/>
                <a:sym typeface="Times New Roman"/>
              </a:rPr>
              <a:t>(4), 377–384. PsycInfo.</a:t>
            </a:r>
            <a:r>
              <a:rPr lang="en" sz="1220">
                <a:solidFill>
                  <a:srgbClr val="1155CC"/>
                </a:solidFill>
                <a:uFill>
                  <a:noFill/>
                </a:uFill>
                <a:latin typeface="Times New Roman"/>
                <a:ea typeface="Times New Roman"/>
                <a:cs typeface="Times New Roman"/>
                <a:sym typeface="Times New Roman"/>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 </a:t>
            </a:r>
            <a:r>
              <a:rPr lang="en" sz="1220" u="sng">
                <a:solidFill>
                  <a:srgbClr val="1155CC"/>
                </a:solidFill>
                <a:latin typeface="Times New Roman"/>
                <a:ea typeface="Times New Roman"/>
                <a:cs typeface="Times New Roman"/>
                <a:sym typeface="Times New Roman"/>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https://doi.org/10.1111/j.1467-9450.2008.00661</a:t>
            </a:r>
            <a:r>
              <a:rPr lang="en" sz="1220">
                <a:solidFill>
                  <a:srgbClr val="000000"/>
                </a:solidFill>
                <a:latin typeface="Times New Roman"/>
                <a:ea typeface="Times New Roman"/>
                <a:cs typeface="Times New Roman"/>
                <a:sym typeface="Times New Roman"/>
              </a:rPr>
              <a:t>.</a:t>
            </a:r>
            <a:endParaRPr sz="1220">
              <a:solidFill>
                <a:srgbClr val="000000"/>
              </a:solidFill>
              <a:latin typeface="Times New Roman"/>
              <a:ea typeface="Times New Roman"/>
              <a:cs typeface="Times New Roman"/>
              <a:sym typeface="Times New Roman"/>
            </a:endParaRPr>
          </a:p>
          <a:p>
            <a:pPr marL="0" lvl="0" indent="0" algn="l" rtl="0">
              <a:lnSpc>
                <a:spcPct val="95000"/>
              </a:lnSpc>
              <a:spcBef>
                <a:spcPts val="0"/>
              </a:spcBef>
              <a:spcAft>
                <a:spcPts val="1200"/>
              </a:spcAft>
              <a:buSzPts val="935"/>
              <a:buNone/>
            </a:pPr>
            <a:endParaRPr sz="1305"/>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just" rtl="0">
              <a:spcBef>
                <a:spcPts val="0"/>
              </a:spcBef>
              <a:spcAft>
                <a:spcPts val="0"/>
              </a:spcAft>
              <a:buNone/>
            </a:pPr>
            <a:r>
              <a:rPr lang="en" sz="2422">
                <a:solidFill>
                  <a:srgbClr val="000000"/>
                </a:solidFill>
                <a:latin typeface="Times New Roman"/>
                <a:ea typeface="Times New Roman"/>
                <a:cs typeface="Times New Roman"/>
                <a:sym typeface="Times New Roman"/>
              </a:rPr>
              <a:t>Background </a:t>
            </a:r>
            <a:endParaRPr sz="2422">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93" name="Google Shape;93;p14"/>
          <p:cNvSpPr txBox="1">
            <a:spLocks noGrp="1"/>
          </p:cNvSpPr>
          <p:nvPr>
            <p:ph type="body" idx="1"/>
          </p:nvPr>
        </p:nvSpPr>
        <p:spPr>
          <a:xfrm>
            <a:off x="729450" y="2078875"/>
            <a:ext cx="7688700" cy="2688600"/>
          </a:xfrm>
          <a:prstGeom prst="rect">
            <a:avLst/>
          </a:prstGeom>
        </p:spPr>
        <p:txBody>
          <a:bodyPr spcFirstLastPara="1" wrap="square" lIns="91425" tIns="91425" rIns="91425" bIns="91425" anchor="t" anchorCtr="0">
            <a:normAutofit lnSpcReduction="10000"/>
          </a:bodyPr>
          <a:lstStyle/>
          <a:p>
            <a:pPr marL="457200" lvl="0" indent="-323850" algn="just" rtl="0">
              <a:lnSpc>
                <a:spcPct val="115000"/>
              </a:lnSpc>
              <a:spcBef>
                <a:spcPts val="0"/>
              </a:spcBef>
              <a:spcAft>
                <a:spcPts val="0"/>
              </a:spcAft>
              <a:buSzPts val="1500"/>
              <a:buChar char="-"/>
            </a:pPr>
            <a:r>
              <a:rPr lang="en" sz="1400">
                <a:solidFill>
                  <a:srgbClr val="000000"/>
                </a:solidFill>
                <a:latin typeface="Times New Roman"/>
                <a:ea typeface="Times New Roman"/>
                <a:cs typeface="Times New Roman"/>
                <a:sym typeface="Times New Roman"/>
              </a:rPr>
              <a:t>One of the most prevalent reading disorders in the United States affecting approximately 4-5% of all school-age children is dyslexia.</a:t>
            </a:r>
            <a:r>
              <a:rPr lang="en" sz="1400" baseline="30000">
                <a:solidFill>
                  <a:srgbClr val="000000"/>
                </a:solidFill>
                <a:latin typeface="Times New Roman"/>
                <a:ea typeface="Times New Roman"/>
                <a:cs typeface="Times New Roman"/>
                <a:sym typeface="Times New Roman"/>
              </a:rPr>
              <a:t>1</a:t>
            </a:r>
            <a:endParaRPr sz="1400" baseline="30000">
              <a:solidFill>
                <a:srgbClr val="000000"/>
              </a:solidFill>
              <a:latin typeface="Times New Roman"/>
              <a:ea typeface="Times New Roman"/>
              <a:cs typeface="Times New Roman"/>
              <a:sym typeface="Times New Roman"/>
            </a:endParaRPr>
          </a:p>
          <a:p>
            <a:pPr marL="457200" lvl="0" indent="0" algn="just" rtl="0">
              <a:lnSpc>
                <a:spcPct val="115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15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Dyslexia is characterized as difficulty with either reading, spelling, or processing words or letters.</a:t>
            </a:r>
            <a:r>
              <a:rPr lang="en" sz="1400" baseline="30000">
                <a:solidFill>
                  <a:srgbClr val="000000"/>
                </a:solidFill>
                <a:latin typeface="Times New Roman"/>
                <a:ea typeface="Times New Roman"/>
                <a:cs typeface="Times New Roman"/>
                <a:sym typeface="Times New Roman"/>
              </a:rPr>
              <a:t>1</a:t>
            </a:r>
            <a:endParaRPr sz="1400" baseline="30000">
              <a:solidFill>
                <a:srgbClr val="000000"/>
              </a:solidFill>
              <a:latin typeface="Times New Roman"/>
              <a:ea typeface="Times New Roman"/>
              <a:cs typeface="Times New Roman"/>
              <a:sym typeface="Times New Roman"/>
            </a:endParaRPr>
          </a:p>
          <a:p>
            <a:pPr marL="457200" lvl="0" indent="0" algn="just" rtl="0">
              <a:lnSpc>
                <a:spcPct val="115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15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Adolescence is a formative time in a person’s life. The inability to accurately and efficiently read and write can lead to heavy self-criticism, low self-esteem and confidence, as these children might need to rely on others for educational and social support.</a:t>
            </a:r>
            <a:r>
              <a:rPr lang="en" sz="1400" baseline="30000">
                <a:solidFill>
                  <a:srgbClr val="000000"/>
                </a:solidFill>
                <a:latin typeface="Times New Roman"/>
                <a:ea typeface="Times New Roman"/>
                <a:cs typeface="Times New Roman"/>
                <a:sym typeface="Times New Roman"/>
              </a:rPr>
              <a:t>1</a:t>
            </a:r>
            <a:endParaRPr sz="1400" baseline="30000">
              <a:solidFill>
                <a:srgbClr val="000000"/>
              </a:solidFill>
              <a:latin typeface="Times New Roman"/>
              <a:ea typeface="Times New Roman"/>
              <a:cs typeface="Times New Roman"/>
              <a:sym typeface="Times New Roman"/>
            </a:endParaRPr>
          </a:p>
          <a:p>
            <a:pPr marL="457200" lvl="0" indent="0" algn="just" rtl="0">
              <a:lnSpc>
                <a:spcPct val="115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15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These struggles may contribute to severe anxiety and or depression, making everyday life very stressful.</a:t>
            </a:r>
            <a:r>
              <a:rPr lang="en" sz="1400" baseline="30000">
                <a:solidFill>
                  <a:srgbClr val="000000"/>
                </a:solidFill>
                <a:latin typeface="Times New Roman"/>
                <a:ea typeface="Times New Roman"/>
                <a:cs typeface="Times New Roman"/>
                <a:sym typeface="Times New Roman"/>
              </a:rPr>
              <a:t>1</a:t>
            </a:r>
            <a:endParaRPr sz="1400" baseline="30000">
              <a:solidFill>
                <a:srgbClr val="000000"/>
              </a:solidFill>
              <a:latin typeface="Times New Roman"/>
              <a:ea typeface="Times New Roman"/>
              <a:cs typeface="Times New Roman"/>
              <a:sym typeface="Times New Roman"/>
            </a:endParaRPr>
          </a:p>
        </p:txBody>
      </p:sp>
      <p:sp>
        <p:nvSpPr>
          <p:cNvPr id="94" name="Google Shape;94;p14"/>
          <p:cNvSpPr txBox="1"/>
          <p:nvPr/>
        </p:nvSpPr>
        <p:spPr>
          <a:xfrm>
            <a:off x="6304925" y="4767475"/>
            <a:ext cx="5132400" cy="369300"/>
          </a:xfrm>
          <a:prstGeom prst="rect">
            <a:avLst/>
          </a:prstGeom>
          <a:noFill/>
          <a:ln>
            <a:noFill/>
          </a:ln>
        </p:spPr>
        <p:txBody>
          <a:bodyPr spcFirstLastPara="1" wrap="square" lIns="91425" tIns="91425" rIns="91425" bIns="91425" anchor="t" anchorCtr="0">
            <a:spAutoFit/>
          </a:bodyPr>
          <a:lstStyle/>
          <a:p>
            <a:pPr marL="0" lvl="0" indent="457200" algn="just" rtl="0">
              <a:spcBef>
                <a:spcPts val="0"/>
              </a:spcBef>
              <a:spcAft>
                <a:spcPts val="0"/>
              </a:spcAft>
              <a:buNone/>
            </a:pPr>
            <a:r>
              <a:rPr lang="en" sz="1200">
                <a:latin typeface="Times New Roman"/>
                <a:ea typeface="Times New Roman"/>
                <a:cs typeface="Times New Roman"/>
                <a:sym typeface="Times New Roman"/>
              </a:rPr>
              <a:t>1. (Undheim &amp; Sund, 2008)</a:t>
            </a:r>
            <a:endParaRPr>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just" rtl="0">
              <a:spcBef>
                <a:spcPts val="0"/>
              </a:spcBef>
              <a:spcAft>
                <a:spcPts val="0"/>
              </a:spcAft>
              <a:buNone/>
            </a:pPr>
            <a:r>
              <a:rPr lang="en" sz="2422">
                <a:solidFill>
                  <a:srgbClr val="000000"/>
                </a:solidFill>
                <a:latin typeface="Times New Roman"/>
                <a:ea typeface="Times New Roman"/>
                <a:cs typeface="Times New Roman"/>
                <a:sym typeface="Times New Roman"/>
              </a:rPr>
              <a:t>Significance </a:t>
            </a:r>
            <a:endParaRPr sz="2422">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00" name="Google Shape;100;p15"/>
          <p:cNvSpPr txBox="1">
            <a:spLocks noGrp="1"/>
          </p:cNvSpPr>
          <p:nvPr>
            <p:ph type="body" idx="1"/>
          </p:nvPr>
        </p:nvSpPr>
        <p:spPr>
          <a:xfrm>
            <a:off x="729450" y="2078875"/>
            <a:ext cx="7688700" cy="31974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Why is this important?</a:t>
            </a: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Most of the research on reading disabilities focuses on young learners, there are limited studies that look at college-aged individuals who have reading disorders.</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Out of the limited research, there are conflicting findings on whether adults with reading disabilities have significantly higher levels of anxiety and depression.</a:t>
            </a:r>
            <a:r>
              <a:rPr lang="en" sz="1400" baseline="30000">
                <a:solidFill>
                  <a:srgbClr val="000000"/>
                </a:solidFill>
                <a:latin typeface="Times New Roman"/>
                <a:ea typeface="Times New Roman"/>
                <a:cs typeface="Times New Roman"/>
                <a:sym typeface="Times New Roman"/>
              </a:rPr>
              <a:t>2,3</a:t>
            </a:r>
            <a:endParaRPr sz="1400" baseline="300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Large amounts of stigma surrounds reading disorders.</a:t>
            </a:r>
            <a:endParaRPr sz="1400">
              <a:solidFill>
                <a:srgbClr val="000000"/>
              </a:solidFill>
              <a:latin typeface="Times New Roman"/>
              <a:ea typeface="Times New Roman"/>
              <a:cs typeface="Times New Roman"/>
              <a:sym typeface="Times New Roman"/>
            </a:endParaRPr>
          </a:p>
          <a:p>
            <a:pPr marL="914400" lvl="1"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Previous research has found that half of the public believes or strongly believes that the term learning disability is code for laziness.</a:t>
            </a:r>
            <a:r>
              <a:rPr lang="en" sz="1400" baseline="30000">
                <a:solidFill>
                  <a:srgbClr val="000000"/>
                </a:solidFill>
                <a:latin typeface="Times New Roman"/>
                <a:ea typeface="Times New Roman"/>
                <a:cs typeface="Times New Roman"/>
                <a:sym typeface="Times New Roman"/>
              </a:rPr>
              <a:t>4</a:t>
            </a:r>
            <a:endParaRPr sz="1400" baseline="30000">
              <a:solidFill>
                <a:srgbClr val="000000"/>
              </a:solidFill>
              <a:latin typeface="Times New Roman"/>
              <a:ea typeface="Times New Roman"/>
              <a:cs typeface="Times New Roman"/>
              <a:sym typeface="Times New Roman"/>
            </a:endParaRPr>
          </a:p>
        </p:txBody>
      </p:sp>
      <p:sp>
        <p:nvSpPr>
          <p:cNvPr id="101" name="Google Shape;101;p15"/>
          <p:cNvSpPr txBox="1"/>
          <p:nvPr/>
        </p:nvSpPr>
        <p:spPr>
          <a:xfrm>
            <a:off x="2937375" y="4811650"/>
            <a:ext cx="63825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Times New Roman"/>
                <a:ea typeface="Times New Roman"/>
                <a:cs typeface="Times New Roman"/>
                <a:sym typeface="Times New Roman"/>
              </a:rPr>
              <a:t>2</a:t>
            </a:r>
            <a:r>
              <a:rPr lang="en" sz="1200">
                <a:latin typeface="Lato"/>
                <a:ea typeface="Lato"/>
                <a:cs typeface="Lato"/>
                <a:sym typeface="Lato"/>
              </a:rPr>
              <a:t>. </a:t>
            </a:r>
            <a:r>
              <a:rPr lang="en" sz="1200">
                <a:latin typeface="Times New Roman"/>
                <a:ea typeface="Times New Roman"/>
                <a:cs typeface="Times New Roman"/>
                <a:sym typeface="Times New Roman"/>
              </a:rPr>
              <a:t>(Carroll &amp; Iles, 2006),  3. (Nelson &amp; Gregg, 2012),  4. (Daley &amp; Rappolt-Schlichtmann, 2018).</a:t>
            </a:r>
            <a:endParaRPr sz="1200">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Aims of this study</a:t>
            </a:r>
            <a:endParaRPr/>
          </a:p>
        </p:txBody>
      </p:sp>
      <p:sp>
        <p:nvSpPr>
          <p:cNvPr id="107" name="Google Shape;107;p1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AIM 1:</a:t>
            </a:r>
            <a:r>
              <a:rPr lang="en" sz="1400">
                <a:solidFill>
                  <a:srgbClr val="000000"/>
                </a:solidFill>
                <a:latin typeface="Times New Roman"/>
                <a:ea typeface="Times New Roman"/>
                <a:cs typeface="Times New Roman"/>
                <a:sym typeface="Times New Roman"/>
              </a:rPr>
              <a:t> Determine the effects anxiety, stress, and depression has on college students with a reading disorder.</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Hypothesis 1:</a:t>
            </a:r>
            <a:r>
              <a:rPr lang="en" sz="1400">
                <a:solidFill>
                  <a:srgbClr val="000000"/>
                </a:solidFill>
                <a:latin typeface="Times New Roman"/>
                <a:ea typeface="Times New Roman"/>
                <a:cs typeface="Times New Roman"/>
                <a:sym typeface="Times New Roman"/>
              </a:rPr>
              <a:t> College-aged adults with a reading disorder will have higher levels of anxiety, stress, and depression relative to people without a reading disability.</a:t>
            </a:r>
            <a:endParaRPr sz="1400">
              <a:solidFill>
                <a:srgbClr val="000000"/>
              </a:solidFill>
              <a:latin typeface="Times New Roman"/>
              <a:ea typeface="Times New Roman"/>
              <a:cs typeface="Times New Roman"/>
              <a:sym typeface="Times New Roman"/>
            </a:endParaRPr>
          </a:p>
          <a:p>
            <a:pPr marL="0" lvl="0" indent="0" algn="l" rtl="0">
              <a:spcBef>
                <a:spcPts val="0"/>
              </a:spcBef>
              <a:spcAft>
                <a:spcPts val="1200"/>
              </a:spcAft>
              <a:buNone/>
            </a:pP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7"/>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Aims of this study continued</a:t>
            </a:r>
            <a:endParaRPr/>
          </a:p>
        </p:txBody>
      </p:sp>
      <p:sp>
        <p:nvSpPr>
          <p:cNvPr id="113" name="Google Shape;113;p17"/>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fontScale="92500"/>
          </a:bodyPr>
          <a:lstStyle/>
          <a:p>
            <a:pPr marL="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AIM 2:</a:t>
            </a:r>
            <a:r>
              <a:rPr lang="en" sz="1400">
                <a:solidFill>
                  <a:srgbClr val="000000"/>
                </a:solidFill>
                <a:latin typeface="Times New Roman"/>
                <a:ea typeface="Times New Roman"/>
                <a:cs typeface="Times New Roman"/>
                <a:sym typeface="Times New Roman"/>
              </a:rPr>
              <a:t> Identify the potential deleterious ways that stigma impacts college-students who have a reading disorder.</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    	</a:t>
            </a:r>
            <a:r>
              <a:rPr lang="en" sz="1400" b="1">
                <a:solidFill>
                  <a:srgbClr val="000000"/>
                </a:solidFill>
                <a:latin typeface="Times New Roman"/>
                <a:ea typeface="Times New Roman"/>
                <a:cs typeface="Times New Roman"/>
                <a:sym typeface="Times New Roman"/>
              </a:rPr>
              <a:t>Hypothesis 2:</a:t>
            </a:r>
            <a:r>
              <a:rPr lang="en" sz="1400">
                <a:solidFill>
                  <a:srgbClr val="000000"/>
                </a:solidFill>
                <a:latin typeface="Times New Roman"/>
                <a:ea typeface="Times New Roman"/>
                <a:cs typeface="Times New Roman"/>
                <a:sym typeface="Times New Roman"/>
              </a:rPr>
              <a:t> Students with reading disorders that have had enriched education and emotional</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          support systems will have lower anxiety, stress, and depression scores than adults with reading</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          disabilities that did not receive the same level of support.</a:t>
            </a:r>
            <a:endParaRPr sz="1400">
              <a:solidFill>
                <a:srgbClr val="000000"/>
              </a:solidFill>
              <a:latin typeface="Times New Roman"/>
              <a:ea typeface="Times New Roman"/>
              <a:cs typeface="Times New Roman"/>
              <a:sym typeface="Times New Roman"/>
            </a:endParaRPr>
          </a:p>
          <a:p>
            <a:pPr marL="0" lvl="0" indent="45720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Hypothesis 3:</a:t>
            </a:r>
            <a:r>
              <a:rPr lang="en" sz="1400">
                <a:solidFill>
                  <a:srgbClr val="000000"/>
                </a:solidFill>
                <a:latin typeface="Times New Roman"/>
                <a:ea typeface="Times New Roman"/>
                <a:cs typeface="Times New Roman"/>
                <a:sym typeface="Times New Roman"/>
              </a:rPr>
              <a:t> The educational and emotional resources that are surrounded by higher perceived stigma levels are less effective and less utilized.</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    	</a:t>
            </a:r>
            <a:r>
              <a:rPr lang="en" sz="1400" b="1">
                <a:solidFill>
                  <a:srgbClr val="000000"/>
                </a:solidFill>
                <a:latin typeface="Times New Roman"/>
                <a:ea typeface="Times New Roman"/>
                <a:cs typeface="Times New Roman"/>
                <a:sym typeface="Times New Roman"/>
              </a:rPr>
              <a:t>Hypothesis 4:</a:t>
            </a:r>
            <a:r>
              <a:rPr lang="en" sz="1400">
                <a:solidFill>
                  <a:srgbClr val="000000"/>
                </a:solidFill>
                <a:latin typeface="Times New Roman"/>
                <a:ea typeface="Times New Roman"/>
                <a:cs typeface="Times New Roman"/>
                <a:sym typeface="Times New Roman"/>
              </a:rPr>
              <a:t> Individuals with reading disorders perceive that there are high levels of    </a:t>
            </a:r>
            <a:endParaRPr sz="1400">
              <a:solidFill>
                <a:srgbClr val="000000"/>
              </a:solidFill>
              <a:latin typeface="Times New Roman"/>
              <a:ea typeface="Times New Roman"/>
              <a:cs typeface="Times New Roman"/>
              <a:sym typeface="Times New Roman"/>
            </a:endParaRPr>
          </a:p>
          <a:p>
            <a:pPr marL="0" lvl="0" indent="457200" algn="just"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stigma towards having a reading disorder relative to those without reading disorders.</a:t>
            </a:r>
            <a:endParaRPr sz="1400" b="1">
              <a:solidFill>
                <a:srgbClr val="00000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8"/>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Aims of this study continued</a:t>
            </a:r>
            <a:endParaRPr/>
          </a:p>
        </p:txBody>
      </p:sp>
      <p:sp>
        <p:nvSpPr>
          <p:cNvPr id="119" name="Google Shape;119;p18"/>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p>
            <a:pPr marL="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Exploratory AIM 3:</a:t>
            </a:r>
            <a:r>
              <a:rPr lang="en" sz="1400">
                <a:solidFill>
                  <a:srgbClr val="000000"/>
                </a:solidFill>
                <a:latin typeface="Times New Roman"/>
                <a:ea typeface="Times New Roman"/>
                <a:cs typeface="Times New Roman"/>
                <a:sym typeface="Times New Roman"/>
              </a:rPr>
              <a:t> Examine participant demographics (i.e., sex, race) as potential moderators of observed findings.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Hypothesis 5: </a:t>
            </a:r>
            <a:r>
              <a:rPr lang="en" sz="1400">
                <a:solidFill>
                  <a:srgbClr val="000000"/>
                </a:solidFill>
                <a:latin typeface="Times New Roman"/>
                <a:ea typeface="Times New Roman"/>
                <a:cs typeface="Times New Roman"/>
                <a:sym typeface="Times New Roman"/>
              </a:rPr>
              <a:t>Females with a reading disorder, relative to males, will have higher levels of anxiety, stress, depression, and perceived stigma.</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Hypothesis 6:</a:t>
            </a:r>
            <a:r>
              <a:rPr lang="en" sz="1400">
                <a:solidFill>
                  <a:srgbClr val="000000"/>
                </a:solidFill>
                <a:latin typeface="Times New Roman"/>
                <a:ea typeface="Times New Roman"/>
                <a:cs typeface="Times New Roman"/>
                <a:sym typeface="Times New Roman"/>
              </a:rPr>
              <a:t> Lower socioeconomic status during primary school years will positively correlate with higher anxiety, stress, depression, and perceived stigma scores.</a:t>
            </a:r>
            <a:endParaRPr sz="1400" b="1">
              <a:solidFill>
                <a:srgbClr val="00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en" sz="2150">
                <a:solidFill>
                  <a:srgbClr val="000000"/>
                </a:solidFill>
                <a:latin typeface="Times New Roman"/>
                <a:ea typeface="Times New Roman"/>
                <a:cs typeface="Times New Roman"/>
                <a:sym typeface="Times New Roman"/>
              </a:rPr>
              <a:t>Methodology: Participants</a:t>
            </a:r>
            <a:endParaRPr sz="2150"/>
          </a:p>
        </p:txBody>
      </p:sp>
      <p:sp>
        <p:nvSpPr>
          <p:cNvPr id="125" name="Google Shape;125;p19"/>
          <p:cNvSpPr txBox="1">
            <a:spLocks noGrp="1"/>
          </p:cNvSpPr>
          <p:nvPr>
            <p:ph type="body" idx="1"/>
          </p:nvPr>
        </p:nvSpPr>
        <p:spPr>
          <a:xfrm>
            <a:off x="729450" y="2078875"/>
            <a:ext cx="7688700" cy="2854500"/>
          </a:xfrm>
          <a:prstGeom prst="rect">
            <a:avLst/>
          </a:prstGeom>
        </p:spPr>
        <p:txBody>
          <a:bodyPr spcFirstLastPara="1" wrap="square" lIns="91425" tIns="91425" rIns="91425" bIns="91425" anchor="t" anchorCtr="0">
            <a:normAutofit/>
          </a:bodyPr>
          <a:lstStyle/>
          <a:p>
            <a:pPr marL="457200" lvl="0" indent="-317500" algn="just" rtl="0">
              <a:lnSpc>
                <a:spcPct val="100000"/>
              </a:lnSpc>
              <a:spcBef>
                <a:spcPts val="0"/>
              </a:spcBef>
              <a:spcAft>
                <a:spcPts val="0"/>
              </a:spcAft>
              <a:buSzPts val="1400"/>
              <a:buChar char="-"/>
            </a:pPr>
            <a:r>
              <a:rPr lang="en" sz="1400">
                <a:solidFill>
                  <a:srgbClr val="000000"/>
                </a:solidFill>
                <a:latin typeface="Times New Roman"/>
                <a:ea typeface="Times New Roman"/>
                <a:cs typeface="Times New Roman"/>
                <a:sym typeface="Times New Roman"/>
              </a:rPr>
              <a:t>College students with and without a reading disorder (RD) will be recruited for study enrollment.</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Recruitment outreach efforts will entail contacting disability student service centers within the PASSHE system.</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Outreach correspondence will share IRB approval documentation, the research portal weblink enabling completion of study measures, and a request to forward the study announcement and weblink to students receiving academic accommodations.</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30200" algn="just" rtl="0">
              <a:lnSpc>
                <a:spcPct val="100000"/>
              </a:lnSpc>
              <a:spcBef>
                <a:spcPts val="0"/>
              </a:spcBef>
              <a:spcAft>
                <a:spcPts val="0"/>
              </a:spcAft>
              <a:buClr>
                <a:srgbClr val="000000"/>
              </a:buClr>
              <a:buSzPts val="1600"/>
              <a:buFont typeface="Times New Roman"/>
              <a:buChar char="-"/>
            </a:pPr>
            <a:r>
              <a:rPr lang="en" sz="1400">
                <a:solidFill>
                  <a:srgbClr val="000000"/>
                </a:solidFill>
                <a:latin typeface="Times New Roman"/>
                <a:ea typeface="Times New Roman"/>
                <a:cs typeface="Times New Roman"/>
                <a:sym typeface="Times New Roman"/>
              </a:rPr>
              <a:t>The study aims to recruit 400 participants (n=200 RD; n=200 No-RD).</a:t>
            </a:r>
            <a:endParaRPr sz="1600">
              <a:solidFill>
                <a:srgbClr val="00000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en" sz="2150">
                <a:solidFill>
                  <a:srgbClr val="000000"/>
                </a:solidFill>
                <a:latin typeface="Times New Roman"/>
                <a:ea typeface="Times New Roman"/>
                <a:cs typeface="Times New Roman"/>
                <a:sym typeface="Times New Roman"/>
              </a:rPr>
              <a:t>Methodology: Materials</a:t>
            </a:r>
            <a:endParaRPr sz="2150"/>
          </a:p>
        </p:txBody>
      </p:sp>
      <p:sp>
        <p:nvSpPr>
          <p:cNvPr id="131" name="Google Shape;131;p20"/>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Demographic Questionnaire: </a:t>
            </a:r>
            <a:r>
              <a:rPr lang="en" sz="1400">
                <a:solidFill>
                  <a:srgbClr val="000000"/>
                </a:solidFill>
                <a:latin typeface="Times New Roman"/>
                <a:ea typeface="Times New Roman"/>
                <a:cs typeface="Times New Roman"/>
                <a:sym typeface="Times New Roman"/>
              </a:rPr>
              <a:t>Self-report measure of general demographic information (i.e., sex, age, race, year in college).</a:t>
            </a: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en" sz="1400">
                <a:solidFill>
                  <a:srgbClr val="000000"/>
                </a:solidFill>
                <a:latin typeface="Times New Roman"/>
                <a:ea typeface="Times New Roman"/>
                <a:cs typeface="Times New Roman"/>
                <a:sym typeface="Times New Roman"/>
              </a:rPr>
              <a:t> </a:t>
            </a:r>
            <a:r>
              <a:rPr lang="en" sz="1400" b="1">
                <a:solidFill>
                  <a:srgbClr val="000000"/>
                </a:solidFill>
                <a:latin typeface="Times New Roman"/>
                <a:ea typeface="Times New Roman"/>
                <a:cs typeface="Times New Roman"/>
                <a:sym typeface="Times New Roman"/>
              </a:rPr>
              <a:t>Depression Anxiety Stress Scale </a:t>
            </a:r>
            <a:r>
              <a:rPr lang="en" sz="1400">
                <a:solidFill>
                  <a:srgbClr val="000000"/>
                </a:solidFill>
                <a:latin typeface="Times New Roman"/>
                <a:ea typeface="Times New Roman"/>
                <a:cs typeface="Times New Roman"/>
                <a:sym typeface="Times New Roman"/>
              </a:rPr>
              <a:t>(DASS-21; Lovibond &amp; Lovibond, 1995): 21-item</a:t>
            </a:r>
            <a:r>
              <a:rPr lang="en" sz="1400" b="1">
                <a:solidFill>
                  <a:srgbClr val="000000"/>
                </a:solidFill>
                <a:latin typeface="Times New Roman"/>
                <a:ea typeface="Times New Roman"/>
                <a:cs typeface="Times New Roman"/>
                <a:sym typeface="Times New Roman"/>
              </a:rPr>
              <a:t> </a:t>
            </a:r>
            <a:r>
              <a:rPr lang="en" sz="1400">
                <a:solidFill>
                  <a:srgbClr val="000000"/>
                </a:solidFill>
                <a:latin typeface="Times New Roman"/>
                <a:ea typeface="Times New Roman"/>
                <a:cs typeface="Times New Roman"/>
                <a:sym typeface="Times New Roman"/>
              </a:rPr>
              <a:t>self-report measure assessing depression, anxiety, and stress.</a:t>
            </a: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College Chronic Life Stress Survey </a:t>
            </a:r>
            <a:r>
              <a:rPr lang="en" sz="1400">
                <a:solidFill>
                  <a:srgbClr val="000000"/>
                </a:solidFill>
                <a:latin typeface="Times New Roman"/>
                <a:ea typeface="Times New Roman"/>
                <a:cs typeface="Times New Roman"/>
                <a:sym typeface="Times New Roman"/>
              </a:rPr>
              <a:t>(CCLSS; Towbes &amp; Cohen, 1996): 54-item self-report measure of stress among college students.</a:t>
            </a: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Stigma Consciousness Questionnaire–Learning Disabilities </a:t>
            </a:r>
            <a:r>
              <a:rPr lang="en" sz="1400">
                <a:solidFill>
                  <a:srgbClr val="000000"/>
                </a:solidFill>
                <a:latin typeface="Times New Roman"/>
                <a:ea typeface="Times New Roman"/>
                <a:cs typeface="Times New Roman"/>
                <a:sym typeface="Times New Roman"/>
              </a:rPr>
              <a:t>(SCQ-LD; Daley, Rappolt-Schlichtmann, 2018): 12-item self-report measure of stigma attitudes related to learning disabilities.</a:t>
            </a: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en" sz="1400" b="1">
                <a:solidFill>
                  <a:srgbClr val="000000"/>
                </a:solidFill>
                <a:latin typeface="Times New Roman"/>
                <a:ea typeface="Times New Roman"/>
                <a:cs typeface="Times New Roman"/>
                <a:sym typeface="Times New Roman"/>
              </a:rPr>
              <a:t>Perceived Stigma of Support Systems </a:t>
            </a:r>
            <a:r>
              <a:rPr lang="en" sz="1400">
                <a:solidFill>
                  <a:srgbClr val="000000"/>
                </a:solidFill>
                <a:latin typeface="Times New Roman"/>
                <a:ea typeface="Times New Roman"/>
                <a:cs typeface="Times New Roman"/>
                <a:sym typeface="Times New Roman"/>
              </a:rPr>
              <a:t>(PSSS):</a:t>
            </a:r>
            <a:r>
              <a:rPr lang="en" sz="1400" b="1">
                <a:solidFill>
                  <a:srgbClr val="000000"/>
                </a:solidFill>
                <a:latin typeface="Times New Roman"/>
                <a:ea typeface="Times New Roman"/>
                <a:cs typeface="Times New Roman"/>
                <a:sym typeface="Times New Roman"/>
              </a:rPr>
              <a:t> </a:t>
            </a:r>
            <a:r>
              <a:rPr lang="en" sz="1400">
                <a:solidFill>
                  <a:srgbClr val="000000"/>
                </a:solidFill>
                <a:latin typeface="Times New Roman"/>
                <a:ea typeface="Times New Roman"/>
                <a:cs typeface="Times New Roman"/>
                <a:sym typeface="Times New Roman"/>
              </a:rPr>
              <a:t>Researcher generated self-report questionnaire measuring stigma related to social support and academic service use for people with reading disorders.</a:t>
            </a: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p>
            <a:pPr marL="0" marR="0" lvl="0" indent="0" algn="just" rtl="0">
              <a:lnSpc>
                <a:spcPct val="100000"/>
              </a:lnSpc>
              <a:spcBef>
                <a:spcPts val="0"/>
              </a:spcBef>
              <a:spcAft>
                <a:spcPts val="0"/>
              </a:spcAft>
              <a:buNone/>
            </a:pPr>
            <a:r>
              <a:rPr lang="en" sz="2150">
                <a:solidFill>
                  <a:srgbClr val="000000"/>
                </a:solidFill>
                <a:latin typeface="Times New Roman"/>
                <a:ea typeface="Times New Roman"/>
                <a:cs typeface="Times New Roman"/>
                <a:sym typeface="Times New Roman"/>
              </a:rPr>
              <a:t>Methodology: Design</a:t>
            </a:r>
            <a:endParaRPr sz="2150"/>
          </a:p>
        </p:txBody>
      </p:sp>
      <p:sp>
        <p:nvSpPr>
          <p:cNvPr id="137" name="Google Shape;137;p21"/>
          <p:cNvSpPr txBox="1">
            <a:spLocks noGrp="1"/>
          </p:cNvSpPr>
          <p:nvPr>
            <p:ph type="body" idx="1"/>
          </p:nvPr>
        </p:nvSpPr>
        <p:spPr>
          <a:xfrm>
            <a:off x="729450" y="1968250"/>
            <a:ext cx="7688700" cy="2854500"/>
          </a:xfrm>
          <a:prstGeom prst="rect">
            <a:avLst/>
          </a:prstGeom>
        </p:spPr>
        <p:txBody>
          <a:bodyPr spcFirstLastPara="1" wrap="square" lIns="91425" tIns="91425" rIns="91425" bIns="91425" anchor="t" anchorCtr="0">
            <a:noAutofit/>
          </a:bodyPr>
          <a:lstStyle/>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Between-group comparisons (i.e., RD vs No-RD) will be tested with independent samples T-Tests to evaluate group differences on anxiety, chronic stress, and depression.</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 research uses a within-subjects test model when measuring levels of educational and emotional support in relation to anxiety, chronic stress, and depression.</a:t>
            </a:r>
            <a:endParaRPr sz="1400">
              <a:solidFill>
                <a:srgbClr val="000000"/>
              </a:solidFill>
              <a:latin typeface="Times New Roman"/>
              <a:ea typeface="Times New Roman"/>
              <a:cs typeface="Times New Roman"/>
              <a:sym typeface="Times New Roman"/>
            </a:endParaRPr>
          </a:p>
          <a:p>
            <a:pPr marL="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A within-subjects model will also be used when looking at the levels of stigma surrounding resources, and the levels of stigma surrounding having a reading disability.</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Due to specific selection criteria to be in each group, randomization of participants will not be possible.</a:t>
            </a:r>
            <a:endParaRPr sz="1400">
              <a:solidFill>
                <a:srgbClr val="000000"/>
              </a:solidFill>
              <a:latin typeface="Times New Roman"/>
              <a:ea typeface="Times New Roman"/>
              <a:cs typeface="Times New Roman"/>
              <a:sym typeface="Times New Roman"/>
            </a:endParaRPr>
          </a:p>
          <a:p>
            <a:pPr marL="457200" lvl="0" indent="0" algn="just" rtl="0">
              <a:lnSpc>
                <a:spcPct val="100000"/>
              </a:lnSpc>
              <a:spcBef>
                <a:spcPts val="0"/>
              </a:spcBef>
              <a:spcAft>
                <a:spcPts val="0"/>
              </a:spcAft>
              <a:buNone/>
            </a:pPr>
            <a:endParaRPr sz="1400">
              <a:solidFill>
                <a:srgbClr val="000000"/>
              </a:solidFill>
              <a:latin typeface="Times New Roman"/>
              <a:ea typeface="Times New Roman"/>
              <a:cs typeface="Times New Roman"/>
              <a:sym typeface="Times New Roman"/>
            </a:endParaRPr>
          </a:p>
          <a:p>
            <a:pPr marL="457200" lvl="0" indent="-317500" algn="just" rtl="0">
              <a:lnSpc>
                <a:spcPct val="100000"/>
              </a:lnSpc>
              <a:spcBef>
                <a:spcPts val="0"/>
              </a:spcBef>
              <a:spcAft>
                <a:spcPts val="0"/>
              </a:spcAft>
              <a:buClr>
                <a:srgbClr val="000000"/>
              </a:buClr>
              <a:buSzPts val="1400"/>
              <a:buFont typeface="Times New Roman"/>
              <a:buChar char="-"/>
            </a:pPr>
            <a:r>
              <a:rPr lang="en" sz="1400">
                <a:solidFill>
                  <a:srgbClr val="000000"/>
                </a:solidFill>
                <a:latin typeface="Times New Roman"/>
                <a:ea typeface="Times New Roman"/>
                <a:cs typeface="Times New Roman"/>
                <a:sym typeface="Times New Roman"/>
              </a:rPr>
              <a:t>The independent variable is the existence or absence of a reading disorder. The dependent variables are the presence of anxiety, stress, depression, and stigma within the experimental group.</a:t>
            </a:r>
            <a:endParaRPr sz="1400">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5E77CA-7208-4DEC-8C92-1873C88602D4}">
  <ds:schemaRefs>
    <ds:schemaRef ds:uri="8ba01db9-89e8-4dbd-b09b-f1bb22782f3e"/>
    <ds:schemaRef ds:uri="http://schemas.microsoft.com/office/2006/metadata/properties"/>
    <ds:schemaRef ds:uri="http://purl.org/dc/terms/"/>
    <ds:schemaRef ds:uri="http://purl.org/dc/dcmitype/"/>
    <ds:schemaRef ds:uri="http://schemas.microsoft.com/office/2006/documentManagement/types"/>
    <ds:schemaRef ds:uri="http://www.w3.org/XML/1998/namespace"/>
    <ds:schemaRef ds:uri="cd8c369e-ddd6-4fee-8136-828943a0a193"/>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24C7A423-507C-4C3C-811D-E22FED261E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E13CA9-BB34-498B-8133-A8324E070D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1572</Words>
  <Application>Microsoft Office PowerPoint</Application>
  <PresentationFormat>On-screen Show (16:9)</PresentationFormat>
  <Paragraphs>125</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Lato</vt:lpstr>
      <vt:lpstr>Arial</vt:lpstr>
      <vt:lpstr>Times New Roman</vt:lpstr>
      <vt:lpstr>Raleway</vt:lpstr>
      <vt:lpstr>Streamline</vt:lpstr>
      <vt:lpstr>Reading Disabilities and Anxiety, Stress, Depression, and Stigma among College-Age Adults</vt:lpstr>
      <vt:lpstr>Background  </vt:lpstr>
      <vt:lpstr>Significance  </vt:lpstr>
      <vt:lpstr>Aims of this study</vt:lpstr>
      <vt:lpstr>Aims of this study continued</vt:lpstr>
      <vt:lpstr>Aims of this study continued</vt:lpstr>
      <vt:lpstr>Methodology: Participants</vt:lpstr>
      <vt:lpstr>Methodology: Materials</vt:lpstr>
      <vt:lpstr>Methodology: Design</vt:lpstr>
      <vt:lpstr>Methodology: Procedures</vt:lpstr>
      <vt:lpstr>Methodology: Consent and Risks</vt:lpstr>
      <vt:lpstr>Results</vt:lpstr>
      <vt:lpstr>Results Continued</vt:lpstr>
      <vt:lpstr>Discussion</vt:lpstr>
      <vt:lpstr>Discussion Continued</vt:lpstr>
      <vt:lpstr>My Personal Relationship To This Research</vt:lpstr>
      <vt:lpstr>Thank you to SRCA and SURI!</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Disabilities and Anxiety, Stress, Depression, and Stigma among College-Age Adults</dc:title>
  <dc:creator>Smith, Andrea J</dc:creator>
  <cp:lastModifiedBy>Smith, Andrea J</cp:lastModifiedBy>
  <cp:revision>1</cp:revision>
  <dcterms:modified xsi:type="dcterms:W3CDTF">2021-04-26T12:21:33Z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