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5"/>
  </p:normalViewPr>
  <p:slideViewPr>
    <p:cSldViewPr snapToGrid="0" snapToObjects="1">
      <p:cViewPr varScale="1">
        <p:scale>
          <a:sx n="64" d="100"/>
          <a:sy n="64" d="100"/>
        </p:scale>
        <p:origin x="7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7D191F-888D-47AE-9DCC-6BE05989CF43}"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CB009C3A-B75E-4C53-BEFB-21A7DB6FABAF}">
      <dgm:prSet custT="1"/>
      <dgm:spPr/>
      <dgm:t>
        <a:bodyPr/>
        <a:lstStyle/>
        <a:p>
          <a:r>
            <a:rPr lang="en-US" sz="1800" dirty="0"/>
            <a:t>The health of the planet and its inhabitants is declining</a:t>
          </a:r>
        </a:p>
      </dgm:t>
    </dgm:pt>
    <dgm:pt modelId="{D96AD368-2DDF-4156-8CD2-AF85CC726177}" type="parTrans" cxnId="{1F2B189C-31A1-47E9-9165-C4C94DA46873}">
      <dgm:prSet/>
      <dgm:spPr/>
      <dgm:t>
        <a:bodyPr/>
        <a:lstStyle/>
        <a:p>
          <a:endParaRPr lang="en-US"/>
        </a:p>
      </dgm:t>
    </dgm:pt>
    <dgm:pt modelId="{6A0FA82E-75DB-4EA9-9578-D826C0120273}" type="sibTrans" cxnId="{1F2B189C-31A1-47E9-9165-C4C94DA46873}">
      <dgm:prSet/>
      <dgm:spPr/>
      <dgm:t>
        <a:bodyPr/>
        <a:lstStyle/>
        <a:p>
          <a:endParaRPr lang="en-US"/>
        </a:p>
      </dgm:t>
    </dgm:pt>
    <dgm:pt modelId="{794AB48B-A86C-4388-93CA-5FD05A3667BB}">
      <dgm:prSet custT="1"/>
      <dgm:spPr/>
      <dgm:t>
        <a:bodyPr/>
        <a:lstStyle/>
        <a:p>
          <a:r>
            <a:rPr lang="en-US" sz="1800" dirty="0"/>
            <a:t>Current food practices are not sustainable (industrialized food system)</a:t>
          </a:r>
        </a:p>
      </dgm:t>
    </dgm:pt>
    <dgm:pt modelId="{5AEB35A4-F42E-4D97-84EA-E482E98E63F2}" type="parTrans" cxnId="{CEF47101-D5F9-411E-A353-06B476B9F192}">
      <dgm:prSet/>
      <dgm:spPr/>
      <dgm:t>
        <a:bodyPr/>
        <a:lstStyle/>
        <a:p>
          <a:endParaRPr lang="en-US"/>
        </a:p>
      </dgm:t>
    </dgm:pt>
    <dgm:pt modelId="{6E7606E6-442F-4F2F-9950-F3983EDD6D1D}" type="sibTrans" cxnId="{CEF47101-D5F9-411E-A353-06B476B9F192}">
      <dgm:prSet/>
      <dgm:spPr/>
      <dgm:t>
        <a:bodyPr/>
        <a:lstStyle/>
        <a:p>
          <a:endParaRPr lang="en-US"/>
        </a:p>
      </dgm:t>
    </dgm:pt>
    <dgm:pt modelId="{3F4DAEEB-23F3-49AC-ADC9-0C0300B6BAA5}">
      <dgm:prSet custT="1"/>
      <dgm:spPr/>
      <dgm:t>
        <a:bodyPr/>
        <a:lstStyle/>
        <a:p>
          <a:r>
            <a:rPr lang="en-US" sz="1800" dirty="0"/>
            <a:t>Return to more traditional, localized food practices can help to benefit these issues and to promote all 3 pillars of sustainability</a:t>
          </a:r>
        </a:p>
      </dgm:t>
    </dgm:pt>
    <dgm:pt modelId="{1FF75D68-900D-4FF1-8402-ADC8615FE421}" type="parTrans" cxnId="{FF053BCD-FEED-4197-AF92-607F221B154C}">
      <dgm:prSet/>
      <dgm:spPr/>
      <dgm:t>
        <a:bodyPr/>
        <a:lstStyle/>
        <a:p>
          <a:endParaRPr lang="en-US"/>
        </a:p>
      </dgm:t>
    </dgm:pt>
    <dgm:pt modelId="{4E190D41-AB6B-4F6A-AFC9-C2C4FBE44141}" type="sibTrans" cxnId="{FF053BCD-FEED-4197-AF92-607F221B154C}">
      <dgm:prSet/>
      <dgm:spPr/>
      <dgm:t>
        <a:bodyPr/>
        <a:lstStyle/>
        <a:p>
          <a:endParaRPr lang="en-US"/>
        </a:p>
      </dgm:t>
    </dgm:pt>
    <dgm:pt modelId="{6E412DE1-7B8F-41B8-8E73-C3BAAFAEC2BF}" type="pres">
      <dgm:prSet presAssocID="{8C7D191F-888D-47AE-9DCC-6BE05989CF43}" presName="root" presStyleCnt="0">
        <dgm:presLayoutVars>
          <dgm:dir/>
          <dgm:resizeHandles val="exact"/>
        </dgm:presLayoutVars>
      </dgm:prSet>
      <dgm:spPr/>
    </dgm:pt>
    <dgm:pt modelId="{4E58C476-4346-4583-A734-70FFF3F601D1}" type="pres">
      <dgm:prSet presAssocID="{CB009C3A-B75E-4C53-BEFB-21A7DB6FABAF}" presName="compNode" presStyleCnt="0"/>
      <dgm:spPr/>
    </dgm:pt>
    <dgm:pt modelId="{1ACF8BF9-B931-4627-B019-23A2694B33B6}" type="pres">
      <dgm:prSet presAssocID="{CB009C3A-B75E-4C53-BEFB-21A7DB6FABA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A85F3B1F-63E3-44CF-945C-E58658834844}" type="pres">
      <dgm:prSet presAssocID="{CB009C3A-B75E-4C53-BEFB-21A7DB6FABAF}" presName="spaceRect" presStyleCnt="0"/>
      <dgm:spPr/>
    </dgm:pt>
    <dgm:pt modelId="{40A0FFFB-0C45-4C43-9591-FAF6212A1196}" type="pres">
      <dgm:prSet presAssocID="{CB009C3A-B75E-4C53-BEFB-21A7DB6FABAF}" presName="textRect" presStyleLbl="revTx" presStyleIdx="0" presStyleCnt="3">
        <dgm:presLayoutVars>
          <dgm:chMax val="1"/>
          <dgm:chPref val="1"/>
        </dgm:presLayoutVars>
      </dgm:prSet>
      <dgm:spPr/>
    </dgm:pt>
    <dgm:pt modelId="{C8F2530F-A44B-4A3D-AFA4-8EEA3492C393}" type="pres">
      <dgm:prSet presAssocID="{6A0FA82E-75DB-4EA9-9578-D826C0120273}" presName="sibTrans" presStyleCnt="0"/>
      <dgm:spPr/>
    </dgm:pt>
    <dgm:pt modelId="{075338F7-8F33-4E1D-B9B2-DA1336C3A861}" type="pres">
      <dgm:prSet presAssocID="{794AB48B-A86C-4388-93CA-5FD05A3667BB}" presName="compNode" presStyleCnt="0"/>
      <dgm:spPr/>
    </dgm:pt>
    <dgm:pt modelId="{DCFA4C64-51B1-4B8A-A4B1-F9C8407BB09C}" type="pres">
      <dgm:prSet presAssocID="{794AB48B-A86C-4388-93CA-5FD05A3667BB}" presName="iconRect" presStyleLbl="node1" presStyleIdx="1" presStyleCnt="3" custLinFactNeighborY="97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rm scene"/>
        </a:ext>
      </dgm:extLst>
    </dgm:pt>
    <dgm:pt modelId="{7387FAC2-E0AC-46E2-B90F-9157DE5A4122}" type="pres">
      <dgm:prSet presAssocID="{794AB48B-A86C-4388-93CA-5FD05A3667BB}" presName="spaceRect" presStyleCnt="0"/>
      <dgm:spPr/>
    </dgm:pt>
    <dgm:pt modelId="{E20EBF77-9569-407D-B976-94B13C13EE22}" type="pres">
      <dgm:prSet presAssocID="{794AB48B-A86C-4388-93CA-5FD05A3667BB}" presName="textRect" presStyleLbl="revTx" presStyleIdx="1" presStyleCnt="3">
        <dgm:presLayoutVars>
          <dgm:chMax val="1"/>
          <dgm:chPref val="1"/>
        </dgm:presLayoutVars>
      </dgm:prSet>
      <dgm:spPr/>
    </dgm:pt>
    <dgm:pt modelId="{6966FB31-203E-4F59-8C47-A9F9F56C8667}" type="pres">
      <dgm:prSet presAssocID="{6E7606E6-442F-4F2F-9950-F3983EDD6D1D}" presName="sibTrans" presStyleCnt="0"/>
      <dgm:spPr/>
    </dgm:pt>
    <dgm:pt modelId="{EAB8001D-06DD-4E45-AF82-4549596C66D6}" type="pres">
      <dgm:prSet presAssocID="{3F4DAEEB-23F3-49AC-ADC9-0C0300B6BAA5}" presName="compNode" presStyleCnt="0"/>
      <dgm:spPr/>
    </dgm:pt>
    <dgm:pt modelId="{75B20DCD-F497-439F-90C3-5F3DDBB7F1FC}" type="pres">
      <dgm:prSet presAssocID="{3F4DAEEB-23F3-49AC-ADC9-0C0300B6BA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pes"/>
        </a:ext>
      </dgm:extLst>
    </dgm:pt>
    <dgm:pt modelId="{4DE2DA3E-AD5E-4450-81A3-02B77F70C9B5}" type="pres">
      <dgm:prSet presAssocID="{3F4DAEEB-23F3-49AC-ADC9-0C0300B6BAA5}" presName="spaceRect" presStyleCnt="0"/>
      <dgm:spPr/>
    </dgm:pt>
    <dgm:pt modelId="{B55D7C30-AC8C-4087-B760-3A9065C83E32}" type="pres">
      <dgm:prSet presAssocID="{3F4DAEEB-23F3-49AC-ADC9-0C0300B6BAA5}" presName="textRect" presStyleLbl="revTx" presStyleIdx="2" presStyleCnt="3">
        <dgm:presLayoutVars>
          <dgm:chMax val="1"/>
          <dgm:chPref val="1"/>
        </dgm:presLayoutVars>
      </dgm:prSet>
      <dgm:spPr/>
    </dgm:pt>
  </dgm:ptLst>
  <dgm:cxnLst>
    <dgm:cxn modelId="{CEF47101-D5F9-411E-A353-06B476B9F192}" srcId="{8C7D191F-888D-47AE-9DCC-6BE05989CF43}" destId="{794AB48B-A86C-4388-93CA-5FD05A3667BB}" srcOrd="1" destOrd="0" parTransId="{5AEB35A4-F42E-4D97-84EA-E482E98E63F2}" sibTransId="{6E7606E6-442F-4F2F-9950-F3983EDD6D1D}"/>
    <dgm:cxn modelId="{B2521A83-BD43-4B90-B0EA-F68BB8804BD1}" type="presOf" srcId="{794AB48B-A86C-4388-93CA-5FD05A3667BB}" destId="{E20EBF77-9569-407D-B976-94B13C13EE22}" srcOrd="0" destOrd="0" presId="urn:microsoft.com/office/officeart/2018/2/layout/IconLabelList"/>
    <dgm:cxn modelId="{1F2B189C-31A1-47E9-9165-C4C94DA46873}" srcId="{8C7D191F-888D-47AE-9DCC-6BE05989CF43}" destId="{CB009C3A-B75E-4C53-BEFB-21A7DB6FABAF}" srcOrd="0" destOrd="0" parTransId="{D96AD368-2DDF-4156-8CD2-AF85CC726177}" sibTransId="{6A0FA82E-75DB-4EA9-9578-D826C0120273}"/>
    <dgm:cxn modelId="{700297BE-5B57-4A4F-981E-5FA9D5E2291C}" type="presOf" srcId="{8C7D191F-888D-47AE-9DCC-6BE05989CF43}" destId="{6E412DE1-7B8F-41B8-8E73-C3BAAFAEC2BF}" srcOrd="0" destOrd="0" presId="urn:microsoft.com/office/officeart/2018/2/layout/IconLabelList"/>
    <dgm:cxn modelId="{FBF29BC2-DC7A-4E67-AB8D-24F76849A195}" type="presOf" srcId="{CB009C3A-B75E-4C53-BEFB-21A7DB6FABAF}" destId="{40A0FFFB-0C45-4C43-9591-FAF6212A1196}" srcOrd="0" destOrd="0" presId="urn:microsoft.com/office/officeart/2018/2/layout/IconLabelList"/>
    <dgm:cxn modelId="{FF053BCD-FEED-4197-AF92-607F221B154C}" srcId="{8C7D191F-888D-47AE-9DCC-6BE05989CF43}" destId="{3F4DAEEB-23F3-49AC-ADC9-0C0300B6BAA5}" srcOrd="2" destOrd="0" parTransId="{1FF75D68-900D-4FF1-8402-ADC8615FE421}" sibTransId="{4E190D41-AB6B-4F6A-AFC9-C2C4FBE44141}"/>
    <dgm:cxn modelId="{888D06D4-46CD-429B-8393-62301A1A7B9E}" type="presOf" srcId="{3F4DAEEB-23F3-49AC-ADC9-0C0300B6BAA5}" destId="{B55D7C30-AC8C-4087-B760-3A9065C83E32}" srcOrd="0" destOrd="0" presId="urn:microsoft.com/office/officeart/2018/2/layout/IconLabelList"/>
    <dgm:cxn modelId="{74C76332-6F13-4D31-84EA-769627AF5580}" type="presParOf" srcId="{6E412DE1-7B8F-41B8-8E73-C3BAAFAEC2BF}" destId="{4E58C476-4346-4583-A734-70FFF3F601D1}" srcOrd="0" destOrd="0" presId="urn:microsoft.com/office/officeart/2018/2/layout/IconLabelList"/>
    <dgm:cxn modelId="{A83DB5FB-431E-426B-8FD6-3D50218A5FEF}" type="presParOf" srcId="{4E58C476-4346-4583-A734-70FFF3F601D1}" destId="{1ACF8BF9-B931-4627-B019-23A2694B33B6}" srcOrd="0" destOrd="0" presId="urn:microsoft.com/office/officeart/2018/2/layout/IconLabelList"/>
    <dgm:cxn modelId="{70937F51-C5D5-4D69-81D1-0E2A0CFA8B2D}" type="presParOf" srcId="{4E58C476-4346-4583-A734-70FFF3F601D1}" destId="{A85F3B1F-63E3-44CF-945C-E58658834844}" srcOrd="1" destOrd="0" presId="urn:microsoft.com/office/officeart/2018/2/layout/IconLabelList"/>
    <dgm:cxn modelId="{B666201B-09EA-48E9-BE3A-DE0274998A04}" type="presParOf" srcId="{4E58C476-4346-4583-A734-70FFF3F601D1}" destId="{40A0FFFB-0C45-4C43-9591-FAF6212A1196}" srcOrd="2" destOrd="0" presId="urn:microsoft.com/office/officeart/2018/2/layout/IconLabelList"/>
    <dgm:cxn modelId="{A3DA8FE3-2B9B-4E84-9868-9A987910F725}" type="presParOf" srcId="{6E412DE1-7B8F-41B8-8E73-C3BAAFAEC2BF}" destId="{C8F2530F-A44B-4A3D-AFA4-8EEA3492C393}" srcOrd="1" destOrd="0" presId="urn:microsoft.com/office/officeart/2018/2/layout/IconLabelList"/>
    <dgm:cxn modelId="{1DBBE6F8-C909-4E7A-86BE-E20A2FA5A439}" type="presParOf" srcId="{6E412DE1-7B8F-41B8-8E73-C3BAAFAEC2BF}" destId="{075338F7-8F33-4E1D-B9B2-DA1336C3A861}" srcOrd="2" destOrd="0" presId="urn:microsoft.com/office/officeart/2018/2/layout/IconLabelList"/>
    <dgm:cxn modelId="{FBA02B3D-5C10-41EA-AB14-6AE1F0DD598B}" type="presParOf" srcId="{075338F7-8F33-4E1D-B9B2-DA1336C3A861}" destId="{DCFA4C64-51B1-4B8A-A4B1-F9C8407BB09C}" srcOrd="0" destOrd="0" presId="urn:microsoft.com/office/officeart/2018/2/layout/IconLabelList"/>
    <dgm:cxn modelId="{EBC0F0E4-D0C3-42AD-A42D-773FFB5C438A}" type="presParOf" srcId="{075338F7-8F33-4E1D-B9B2-DA1336C3A861}" destId="{7387FAC2-E0AC-46E2-B90F-9157DE5A4122}" srcOrd="1" destOrd="0" presId="urn:microsoft.com/office/officeart/2018/2/layout/IconLabelList"/>
    <dgm:cxn modelId="{0B468B7F-26E0-44F5-A599-C55975725B85}" type="presParOf" srcId="{075338F7-8F33-4E1D-B9B2-DA1336C3A861}" destId="{E20EBF77-9569-407D-B976-94B13C13EE22}" srcOrd="2" destOrd="0" presId="urn:microsoft.com/office/officeart/2018/2/layout/IconLabelList"/>
    <dgm:cxn modelId="{ADBEAF03-1FCA-4146-83AB-9F23E6777217}" type="presParOf" srcId="{6E412DE1-7B8F-41B8-8E73-C3BAAFAEC2BF}" destId="{6966FB31-203E-4F59-8C47-A9F9F56C8667}" srcOrd="3" destOrd="0" presId="urn:microsoft.com/office/officeart/2018/2/layout/IconLabelList"/>
    <dgm:cxn modelId="{DAB51AC4-9009-4ABD-A7B1-486642F80C2E}" type="presParOf" srcId="{6E412DE1-7B8F-41B8-8E73-C3BAAFAEC2BF}" destId="{EAB8001D-06DD-4E45-AF82-4549596C66D6}" srcOrd="4" destOrd="0" presId="urn:microsoft.com/office/officeart/2018/2/layout/IconLabelList"/>
    <dgm:cxn modelId="{A0AAA4C6-6E07-4AAD-AC39-40A27C6AB452}" type="presParOf" srcId="{EAB8001D-06DD-4E45-AF82-4549596C66D6}" destId="{75B20DCD-F497-439F-90C3-5F3DDBB7F1FC}" srcOrd="0" destOrd="0" presId="urn:microsoft.com/office/officeart/2018/2/layout/IconLabelList"/>
    <dgm:cxn modelId="{722A28EE-86C1-4D54-99BE-4550AF6E3E10}" type="presParOf" srcId="{EAB8001D-06DD-4E45-AF82-4549596C66D6}" destId="{4DE2DA3E-AD5E-4450-81A3-02B77F70C9B5}" srcOrd="1" destOrd="0" presId="urn:microsoft.com/office/officeart/2018/2/layout/IconLabelList"/>
    <dgm:cxn modelId="{A0FD9ABE-291A-4729-98BB-8C8921A6E1F3}" type="presParOf" srcId="{EAB8001D-06DD-4E45-AF82-4549596C66D6}" destId="{B55D7C30-AC8C-4087-B760-3A9065C83E3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D0AF1F-F0C6-45F1-8686-3F4B38872BA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9CD0C8D-80A1-4287-992E-F54E1FD67505}">
      <dgm:prSet/>
      <dgm:spPr/>
      <dgm:t>
        <a:bodyPr/>
        <a:lstStyle/>
        <a:p>
          <a:r>
            <a:rPr lang="en-US"/>
            <a:t>Ease of current foodways leads to little-to no thought of how food is acquired, cultivated or reaches store shelves</a:t>
          </a:r>
        </a:p>
      </dgm:t>
    </dgm:pt>
    <dgm:pt modelId="{C597D500-2454-4419-8E58-7C805B8BDA71}" type="parTrans" cxnId="{0026848B-68D5-47AD-9802-11EC0FB7374B}">
      <dgm:prSet/>
      <dgm:spPr/>
      <dgm:t>
        <a:bodyPr/>
        <a:lstStyle/>
        <a:p>
          <a:endParaRPr lang="en-US"/>
        </a:p>
      </dgm:t>
    </dgm:pt>
    <dgm:pt modelId="{5BD3B509-7D1E-44FF-B13F-781F4B40F072}" type="sibTrans" cxnId="{0026848B-68D5-47AD-9802-11EC0FB7374B}">
      <dgm:prSet/>
      <dgm:spPr/>
      <dgm:t>
        <a:bodyPr/>
        <a:lstStyle/>
        <a:p>
          <a:endParaRPr lang="en-US"/>
        </a:p>
      </dgm:t>
    </dgm:pt>
    <dgm:pt modelId="{6B48A7AA-05B7-45C3-9531-64AB0C77DB60}">
      <dgm:prSet/>
      <dgm:spPr/>
      <dgm:t>
        <a:bodyPr/>
        <a:lstStyle/>
        <a:p>
          <a:r>
            <a:rPr lang="en-US" dirty="0"/>
            <a:t>Pesticides, fertilizers, agrochemicals, and factory farming are detrimental to environmental and human health</a:t>
          </a:r>
        </a:p>
      </dgm:t>
    </dgm:pt>
    <dgm:pt modelId="{7D6C1BAE-21F2-4594-ABD1-A0DF09D9039E}" type="parTrans" cxnId="{8A2F14A6-2F02-4752-BBEC-6B11E253E705}">
      <dgm:prSet/>
      <dgm:spPr/>
      <dgm:t>
        <a:bodyPr/>
        <a:lstStyle/>
        <a:p>
          <a:endParaRPr lang="en-US"/>
        </a:p>
      </dgm:t>
    </dgm:pt>
    <dgm:pt modelId="{1BFB47AD-9FD2-421D-8D05-B3046DEFF930}" type="sibTrans" cxnId="{8A2F14A6-2F02-4752-BBEC-6B11E253E705}">
      <dgm:prSet/>
      <dgm:spPr/>
      <dgm:t>
        <a:bodyPr/>
        <a:lstStyle/>
        <a:p>
          <a:endParaRPr lang="en-US"/>
        </a:p>
      </dgm:t>
    </dgm:pt>
    <dgm:pt modelId="{70DA4280-517F-44BD-9FE3-B5A9065EE8D1}">
      <dgm:prSet/>
      <dgm:spPr/>
      <dgm:t>
        <a:bodyPr/>
        <a:lstStyle/>
        <a:p>
          <a:r>
            <a:rPr lang="en-US" dirty="0"/>
            <a:t>Industrial food system is responsible for the clearing of 70% of the worlds grasslands, 50% of savannas, 20% of tropical forests as well as 30% of greenhouse gasses, and 70% of annual water usage (Foley, 2011)</a:t>
          </a:r>
        </a:p>
      </dgm:t>
    </dgm:pt>
    <dgm:pt modelId="{24B5FCC0-FD71-4049-AFE2-6C391686AD3F}" type="parTrans" cxnId="{5BDECD64-5F6E-487B-BA90-A5D93FCE1BE7}">
      <dgm:prSet/>
      <dgm:spPr/>
      <dgm:t>
        <a:bodyPr/>
        <a:lstStyle/>
        <a:p>
          <a:endParaRPr lang="en-US"/>
        </a:p>
      </dgm:t>
    </dgm:pt>
    <dgm:pt modelId="{DADAF110-7681-4571-B1D6-69678BB516A6}" type="sibTrans" cxnId="{5BDECD64-5F6E-487B-BA90-A5D93FCE1BE7}">
      <dgm:prSet/>
      <dgm:spPr/>
      <dgm:t>
        <a:bodyPr/>
        <a:lstStyle/>
        <a:p>
          <a:endParaRPr lang="en-US"/>
        </a:p>
      </dgm:t>
    </dgm:pt>
    <dgm:pt modelId="{8621A6DB-9CDD-4B21-A4FC-1D3AE475588F}" type="pres">
      <dgm:prSet presAssocID="{F3D0AF1F-F0C6-45F1-8686-3F4B38872BA2}" presName="root" presStyleCnt="0">
        <dgm:presLayoutVars>
          <dgm:dir/>
          <dgm:resizeHandles val="exact"/>
        </dgm:presLayoutVars>
      </dgm:prSet>
      <dgm:spPr/>
    </dgm:pt>
    <dgm:pt modelId="{BEA6D72C-5E60-48A8-A728-72BD18F87B86}" type="pres">
      <dgm:prSet presAssocID="{39CD0C8D-80A1-4287-992E-F54E1FD67505}" presName="compNode" presStyleCnt="0"/>
      <dgm:spPr/>
    </dgm:pt>
    <dgm:pt modelId="{FBA4915A-C232-4894-8253-1F56E751BF29}" type="pres">
      <dgm:prSet presAssocID="{39CD0C8D-80A1-4287-992E-F54E1FD67505}" presName="bgRect" presStyleLbl="bgShp" presStyleIdx="0" presStyleCnt="3"/>
      <dgm:spPr/>
    </dgm:pt>
    <dgm:pt modelId="{8109BA89-1FCB-47BF-995B-74B5CECA6C40}" type="pres">
      <dgm:prSet presAssocID="{39CD0C8D-80A1-4287-992E-F54E1FD6750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pes"/>
        </a:ext>
      </dgm:extLst>
    </dgm:pt>
    <dgm:pt modelId="{9DF7ADB1-7950-4ED9-B73C-0018C002AB9F}" type="pres">
      <dgm:prSet presAssocID="{39CD0C8D-80A1-4287-992E-F54E1FD67505}" presName="spaceRect" presStyleCnt="0"/>
      <dgm:spPr/>
    </dgm:pt>
    <dgm:pt modelId="{BC5116DC-C58D-429E-9D7E-D1AD7E84DB77}" type="pres">
      <dgm:prSet presAssocID="{39CD0C8D-80A1-4287-992E-F54E1FD67505}" presName="parTx" presStyleLbl="revTx" presStyleIdx="0" presStyleCnt="3">
        <dgm:presLayoutVars>
          <dgm:chMax val="0"/>
          <dgm:chPref val="0"/>
        </dgm:presLayoutVars>
      </dgm:prSet>
      <dgm:spPr/>
    </dgm:pt>
    <dgm:pt modelId="{DA8CB544-E57D-4653-A42C-454448787A45}" type="pres">
      <dgm:prSet presAssocID="{5BD3B509-7D1E-44FF-B13F-781F4B40F072}" presName="sibTrans" presStyleCnt="0"/>
      <dgm:spPr/>
    </dgm:pt>
    <dgm:pt modelId="{CB8382C5-0DE6-41AF-B520-2E0556C01F63}" type="pres">
      <dgm:prSet presAssocID="{6B48A7AA-05B7-45C3-9531-64AB0C77DB60}" presName="compNode" presStyleCnt="0"/>
      <dgm:spPr/>
    </dgm:pt>
    <dgm:pt modelId="{FD165887-4470-47D3-B149-7FB5D203BA36}" type="pres">
      <dgm:prSet presAssocID="{6B48A7AA-05B7-45C3-9531-64AB0C77DB60}" presName="bgRect" presStyleLbl="bgShp" presStyleIdx="1" presStyleCnt="3"/>
      <dgm:spPr/>
    </dgm:pt>
    <dgm:pt modelId="{43A7464B-3788-4B13-BCF0-DFC55EA58AA5}" type="pres">
      <dgm:prSet presAssocID="{6B48A7AA-05B7-45C3-9531-64AB0C77DB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g spray"/>
        </a:ext>
      </dgm:extLst>
    </dgm:pt>
    <dgm:pt modelId="{2FD11D60-0D67-40B9-8093-2ACF8E72A33A}" type="pres">
      <dgm:prSet presAssocID="{6B48A7AA-05B7-45C3-9531-64AB0C77DB60}" presName="spaceRect" presStyleCnt="0"/>
      <dgm:spPr/>
    </dgm:pt>
    <dgm:pt modelId="{E311BD1B-5234-4A51-9ABE-6E974816E60B}" type="pres">
      <dgm:prSet presAssocID="{6B48A7AA-05B7-45C3-9531-64AB0C77DB60}" presName="parTx" presStyleLbl="revTx" presStyleIdx="1" presStyleCnt="3">
        <dgm:presLayoutVars>
          <dgm:chMax val="0"/>
          <dgm:chPref val="0"/>
        </dgm:presLayoutVars>
      </dgm:prSet>
      <dgm:spPr/>
    </dgm:pt>
    <dgm:pt modelId="{0EBCB81D-7F97-493F-BD45-7819D7534BF8}" type="pres">
      <dgm:prSet presAssocID="{1BFB47AD-9FD2-421D-8D05-B3046DEFF930}" presName="sibTrans" presStyleCnt="0"/>
      <dgm:spPr/>
    </dgm:pt>
    <dgm:pt modelId="{8AFBBC4F-BDBB-4E9E-B2C9-8B7FB8512D1F}" type="pres">
      <dgm:prSet presAssocID="{70DA4280-517F-44BD-9FE3-B5A9065EE8D1}" presName="compNode" presStyleCnt="0"/>
      <dgm:spPr/>
    </dgm:pt>
    <dgm:pt modelId="{1FF858EC-CAD5-480E-B08B-33CC809AF735}" type="pres">
      <dgm:prSet presAssocID="{70DA4280-517F-44BD-9FE3-B5A9065EE8D1}" presName="bgRect" presStyleLbl="bgShp" presStyleIdx="2" presStyleCnt="3"/>
      <dgm:spPr/>
    </dgm:pt>
    <dgm:pt modelId="{DA8DB7AA-DC3E-4B81-AC28-9EB16CC0BB56}" type="pres">
      <dgm:prSet presAssocID="{70DA4280-517F-44BD-9FE3-B5A9065EE8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rm scene"/>
        </a:ext>
      </dgm:extLst>
    </dgm:pt>
    <dgm:pt modelId="{D838320A-EA6E-4472-A26A-50104DCB8E2A}" type="pres">
      <dgm:prSet presAssocID="{70DA4280-517F-44BD-9FE3-B5A9065EE8D1}" presName="spaceRect" presStyleCnt="0"/>
      <dgm:spPr/>
    </dgm:pt>
    <dgm:pt modelId="{5784412C-F190-477C-813D-4C602E154C6F}" type="pres">
      <dgm:prSet presAssocID="{70DA4280-517F-44BD-9FE3-B5A9065EE8D1}" presName="parTx" presStyleLbl="revTx" presStyleIdx="2" presStyleCnt="3">
        <dgm:presLayoutVars>
          <dgm:chMax val="0"/>
          <dgm:chPref val="0"/>
        </dgm:presLayoutVars>
      </dgm:prSet>
      <dgm:spPr/>
    </dgm:pt>
  </dgm:ptLst>
  <dgm:cxnLst>
    <dgm:cxn modelId="{C30EC708-A90A-417F-B951-AFB9E1324905}" type="presOf" srcId="{70DA4280-517F-44BD-9FE3-B5A9065EE8D1}" destId="{5784412C-F190-477C-813D-4C602E154C6F}" srcOrd="0" destOrd="0" presId="urn:microsoft.com/office/officeart/2018/2/layout/IconVerticalSolidList"/>
    <dgm:cxn modelId="{C5648822-7266-4444-87B1-6BBD4D860211}" type="presOf" srcId="{F3D0AF1F-F0C6-45F1-8686-3F4B38872BA2}" destId="{8621A6DB-9CDD-4B21-A4FC-1D3AE475588F}" srcOrd="0" destOrd="0" presId="urn:microsoft.com/office/officeart/2018/2/layout/IconVerticalSolidList"/>
    <dgm:cxn modelId="{5BDECD64-5F6E-487B-BA90-A5D93FCE1BE7}" srcId="{F3D0AF1F-F0C6-45F1-8686-3F4B38872BA2}" destId="{70DA4280-517F-44BD-9FE3-B5A9065EE8D1}" srcOrd="2" destOrd="0" parTransId="{24B5FCC0-FD71-4049-AFE2-6C391686AD3F}" sibTransId="{DADAF110-7681-4571-B1D6-69678BB516A6}"/>
    <dgm:cxn modelId="{093C496D-BBF6-4B2C-A32C-2DCD15C0A580}" type="presOf" srcId="{6B48A7AA-05B7-45C3-9531-64AB0C77DB60}" destId="{E311BD1B-5234-4A51-9ABE-6E974816E60B}" srcOrd="0" destOrd="0" presId="urn:microsoft.com/office/officeart/2018/2/layout/IconVerticalSolidList"/>
    <dgm:cxn modelId="{0026848B-68D5-47AD-9802-11EC0FB7374B}" srcId="{F3D0AF1F-F0C6-45F1-8686-3F4B38872BA2}" destId="{39CD0C8D-80A1-4287-992E-F54E1FD67505}" srcOrd="0" destOrd="0" parTransId="{C597D500-2454-4419-8E58-7C805B8BDA71}" sibTransId="{5BD3B509-7D1E-44FF-B13F-781F4B40F072}"/>
    <dgm:cxn modelId="{8A2F14A6-2F02-4752-BBEC-6B11E253E705}" srcId="{F3D0AF1F-F0C6-45F1-8686-3F4B38872BA2}" destId="{6B48A7AA-05B7-45C3-9531-64AB0C77DB60}" srcOrd="1" destOrd="0" parTransId="{7D6C1BAE-21F2-4594-ABD1-A0DF09D9039E}" sibTransId="{1BFB47AD-9FD2-421D-8D05-B3046DEFF930}"/>
    <dgm:cxn modelId="{94295CBD-B574-42ED-AD6F-0903E6867003}" type="presOf" srcId="{39CD0C8D-80A1-4287-992E-F54E1FD67505}" destId="{BC5116DC-C58D-429E-9D7E-D1AD7E84DB77}" srcOrd="0" destOrd="0" presId="urn:microsoft.com/office/officeart/2018/2/layout/IconVerticalSolidList"/>
    <dgm:cxn modelId="{1DC4BD5F-EAD1-474F-9A38-F87F246D6687}" type="presParOf" srcId="{8621A6DB-9CDD-4B21-A4FC-1D3AE475588F}" destId="{BEA6D72C-5E60-48A8-A728-72BD18F87B86}" srcOrd="0" destOrd="0" presId="urn:microsoft.com/office/officeart/2018/2/layout/IconVerticalSolidList"/>
    <dgm:cxn modelId="{B2BD3B2D-AAE1-4B73-8349-A1BF1995368A}" type="presParOf" srcId="{BEA6D72C-5E60-48A8-A728-72BD18F87B86}" destId="{FBA4915A-C232-4894-8253-1F56E751BF29}" srcOrd="0" destOrd="0" presId="urn:microsoft.com/office/officeart/2018/2/layout/IconVerticalSolidList"/>
    <dgm:cxn modelId="{6CDF7CCC-AF6E-43C7-8DB6-AE1035C7CC85}" type="presParOf" srcId="{BEA6D72C-5E60-48A8-A728-72BD18F87B86}" destId="{8109BA89-1FCB-47BF-995B-74B5CECA6C40}" srcOrd="1" destOrd="0" presId="urn:microsoft.com/office/officeart/2018/2/layout/IconVerticalSolidList"/>
    <dgm:cxn modelId="{7FCEBFA5-D844-4689-B4FA-544E8E0DB6A7}" type="presParOf" srcId="{BEA6D72C-5E60-48A8-A728-72BD18F87B86}" destId="{9DF7ADB1-7950-4ED9-B73C-0018C002AB9F}" srcOrd="2" destOrd="0" presId="urn:microsoft.com/office/officeart/2018/2/layout/IconVerticalSolidList"/>
    <dgm:cxn modelId="{FDC953C4-7564-484F-948E-19B1FAC92A95}" type="presParOf" srcId="{BEA6D72C-5E60-48A8-A728-72BD18F87B86}" destId="{BC5116DC-C58D-429E-9D7E-D1AD7E84DB77}" srcOrd="3" destOrd="0" presId="urn:microsoft.com/office/officeart/2018/2/layout/IconVerticalSolidList"/>
    <dgm:cxn modelId="{C1E561A6-79BF-4430-B0C2-A58850AAC1FD}" type="presParOf" srcId="{8621A6DB-9CDD-4B21-A4FC-1D3AE475588F}" destId="{DA8CB544-E57D-4653-A42C-454448787A45}" srcOrd="1" destOrd="0" presId="urn:microsoft.com/office/officeart/2018/2/layout/IconVerticalSolidList"/>
    <dgm:cxn modelId="{EA8C6E4D-A5CD-4BA5-BFB4-202820A984B5}" type="presParOf" srcId="{8621A6DB-9CDD-4B21-A4FC-1D3AE475588F}" destId="{CB8382C5-0DE6-41AF-B520-2E0556C01F63}" srcOrd="2" destOrd="0" presId="urn:microsoft.com/office/officeart/2018/2/layout/IconVerticalSolidList"/>
    <dgm:cxn modelId="{1FB2F2B0-0FE4-4216-A828-C07FF059B9E7}" type="presParOf" srcId="{CB8382C5-0DE6-41AF-B520-2E0556C01F63}" destId="{FD165887-4470-47D3-B149-7FB5D203BA36}" srcOrd="0" destOrd="0" presId="urn:microsoft.com/office/officeart/2018/2/layout/IconVerticalSolidList"/>
    <dgm:cxn modelId="{D07D1D6D-3DFD-4EF6-B144-58750833696C}" type="presParOf" srcId="{CB8382C5-0DE6-41AF-B520-2E0556C01F63}" destId="{43A7464B-3788-4B13-BCF0-DFC55EA58AA5}" srcOrd="1" destOrd="0" presId="urn:microsoft.com/office/officeart/2018/2/layout/IconVerticalSolidList"/>
    <dgm:cxn modelId="{304D2D9F-6C04-48F5-8166-646D938C31BF}" type="presParOf" srcId="{CB8382C5-0DE6-41AF-B520-2E0556C01F63}" destId="{2FD11D60-0D67-40B9-8093-2ACF8E72A33A}" srcOrd="2" destOrd="0" presId="urn:microsoft.com/office/officeart/2018/2/layout/IconVerticalSolidList"/>
    <dgm:cxn modelId="{2EE6DA1C-5720-4EAF-93A6-C0E093EEF5A5}" type="presParOf" srcId="{CB8382C5-0DE6-41AF-B520-2E0556C01F63}" destId="{E311BD1B-5234-4A51-9ABE-6E974816E60B}" srcOrd="3" destOrd="0" presId="urn:microsoft.com/office/officeart/2018/2/layout/IconVerticalSolidList"/>
    <dgm:cxn modelId="{FC575474-06C4-4F16-A698-9882CF34F6F9}" type="presParOf" srcId="{8621A6DB-9CDD-4B21-A4FC-1D3AE475588F}" destId="{0EBCB81D-7F97-493F-BD45-7819D7534BF8}" srcOrd="3" destOrd="0" presId="urn:microsoft.com/office/officeart/2018/2/layout/IconVerticalSolidList"/>
    <dgm:cxn modelId="{7380847A-48CB-442A-A036-DE8DED928663}" type="presParOf" srcId="{8621A6DB-9CDD-4B21-A4FC-1D3AE475588F}" destId="{8AFBBC4F-BDBB-4E9E-B2C9-8B7FB8512D1F}" srcOrd="4" destOrd="0" presId="urn:microsoft.com/office/officeart/2018/2/layout/IconVerticalSolidList"/>
    <dgm:cxn modelId="{F57A531D-71B9-4383-BEAA-42D97DA0B866}" type="presParOf" srcId="{8AFBBC4F-BDBB-4E9E-B2C9-8B7FB8512D1F}" destId="{1FF858EC-CAD5-480E-B08B-33CC809AF735}" srcOrd="0" destOrd="0" presId="urn:microsoft.com/office/officeart/2018/2/layout/IconVerticalSolidList"/>
    <dgm:cxn modelId="{FA59CB96-EEA5-4158-99B2-2260619EDC25}" type="presParOf" srcId="{8AFBBC4F-BDBB-4E9E-B2C9-8B7FB8512D1F}" destId="{DA8DB7AA-DC3E-4B81-AC28-9EB16CC0BB56}" srcOrd="1" destOrd="0" presId="urn:microsoft.com/office/officeart/2018/2/layout/IconVerticalSolidList"/>
    <dgm:cxn modelId="{B37D72E6-B3B0-4FE8-9AA2-DDF2324D88A5}" type="presParOf" srcId="{8AFBBC4F-BDBB-4E9E-B2C9-8B7FB8512D1F}" destId="{D838320A-EA6E-4472-A26A-50104DCB8E2A}" srcOrd="2" destOrd="0" presId="urn:microsoft.com/office/officeart/2018/2/layout/IconVerticalSolidList"/>
    <dgm:cxn modelId="{371B9F32-19A6-4F78-BE76-38BDDE0AAE17}" type="presParOf" srcId="{8AFBBC4F-BDBB-4E9E-B2C9-8B7FB8512D1F}" destId="{5784412C-F190-477C-813D-4C602E154C6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87F6FD-8C36-4C6C-BA22-021A967FAC0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B0F70E0-672B-432C-922D-F3AB74B230E9}">
      <dgm:prSet/>
      <dgm:spPr/>
      <dgm:t>
        <a:bodyPr/>
        <a:lstStyle/>
        <a:p>
          <a:r>
            <a:rPr lang="en-US"/>
            <a:t>Today, the obesity rate in America is a shocking 33.9 percent — almost twice that of the French. And Italians, who also celebrate a love of cuisine, boast an obesity rate as low as 9.8 percent (Tarr, 2016). </a:t>
          </a:r>
        </a:p>
      </dgm:t>
    </dgm:pt>
    <dgm:pt modelId="{82C832F7-AC0C-420E-900F-632BFF6D7DBC}" type="parTrans" cxnId="{B49B7680-4D90-4D12-8FC5-A30DB7AB9410}">
      <dgm:prSet/>
      <dgm:spPr/>
      <dgm:t>
        <a:bodyPr/>
        <a:lstStyle/>
        <a:p>
          <a:endParaRPr lang="en-US"/>
        </a:p>
      </dgm:t>
    </dgm:pt>
    <dgm:pt modelId="{CF34BE50-2AE6-4FF1-A3BB-86F35EECD4DD}" type="sibTrans" cxnId="{B49B7680-4D90-4D12-8FC5-A30DB7AB9410}">
      <dgm:prSet/>
      <dgm:spPr/>
      <dgm:t>
        <a:bodyPr/>
        <a:lstStyle/>
        <a:p>
          <a:endParaRPr lang="en-US"/>
        </a:p>
      </dgm:t>
    </dgm:pt>
    <dgm:pt modelId="{737AE7D5-E275-440F-9339-62730A22AB70}">
      <dgm:prSet/>
      <dgm:spPr/>
      <dgm:t>
        <a:bodyPr/>
        <a:lstStyle/>
        <a:p>
          <a:r>
            <a:rPr lang="en-US"/>
            <a:t>Studies have shown that people who take the time to sit down and slowly enjoy a meal have more nutritious diets rich in fruits and vegetables (Tarr, 2016). </a:t>
          </a:r>
        </a:p>
      </dgm:t>
    </dgm:pt>
    <dgm:pt modelId="{42E82514-56B5-4389-8426-186208B4072D}" type="parTrans" cxnId="{7A2810B5-D14B-4EEB-AF7D-C5B79A9FED71}">
      <dgm:prSet/>
      <dgm:spPr/>
      <dgm:t>
        <a:bodyPr/>
        <a:lstStyle/>
        <a:p>
          <a:endParaRPr lang="en-US"/>
        </a:p>
      </dgm:t>
    </dgm:pt>
    <dgm:pt modelId="{8CC07FD1-CBEB-4874-AB7A-8805E88B42D6}" type="sibTrans" cxnId="{7A2810B5-D14B-4EEB-AF7D-C5B79A9FED71}">
      <dgm:prSet/>
      <dgm:spPr/>
      <dgm:t>
        <a:bodyPr/>
        <a:lstStyle/>
        <a:p>
          <a:endParaRPr lang="en-US"/>
        </a:p>
      </dgm:t>
    </dgm:pt>
    <dgm:pt modelId="{0B6330FD-45EB-49AE-A963-686B1D38370B}">
      <dgm:prSet/>
      <dgm:spPr/>
      <dgm:t>
        <a:bodyPr/>
        <a:lstStyle/>
        <a:p>
          <a:r>
            <a:rPr lang="en-US"/>
            <a:t>Growing evidence has illustrated that the presence of community supported agriculture or community gardens has a positive correlation with both physiological and mental well-being (Gregis et. al, 2021).</a:t>
          </a:r>
        </a:p>
      </dgm:t>
    </dgm:pt>
    <dgm:pt modelId="{33CEAF32-0524-4CEB-A7DB-A3DAF58AB6F6}" type="parTrans" cxnId="{A0E138A7-E68F-4147-9D33-396F5C1F0760}">
      <dgm:prSet/>
      <dgm:spPr/>
      <dgm:t>
        <a:bodyPr/>
        <a:lstStyle/>
        <a:p>
          <a:endParaRPr lang="en-US"/>
        </a:p>
      </dgm:t>
    </dgm:pt>
    <dgm:pt modelId="{CE83AEB1-26C0-4035-BE0D-6C7269D28F68}" type="sibTrans" cxnId="{A0E138A7-E68F-4147-9D33-396F5C1F0760}">
      <dgm:prSet/>
      <dgm:spPr/>
      <dgm:t>
        <a:bodyPr/>
        <a:lstStyle/>
        <a:p>
          <a:endParaRPr lang="en-US"/>
        </a:p>
      </dgm:t>
    </dgm:pt>
    <dgm:pt modelId="{E0C81A73-6053-3047-A8C3-A91F12D171FF}" type="pres">
      <dgm:prSet presAssocID="{A587F6FD-8C36-4C6C-BA22-021A967FAC05}" presName="linear" presStyleCnt="0">
        <dgm:presLayoutVars>
          <dgm:animLvl val="lvl"/>
          <dgm:resizeHandles val="exact"/>
        </dgm:presLayoutVars>
      </dgm:prSet>
      <dgm:spPr/>
    </dgm:pt>
    <dgm:pt modelId="{95C843AB-8649-124F-AD58-DE89E664FF6F}" type="pres">
      <dgm:prSet presAssocID="{7B0F70E0-672B-432C-922D-F3AB74B230E9}" presName="parentText" presStyleLbl="node1" presStyleIdx="0" presStyleCnt="3">
        <dgm:presLayoutVars>
          <dgm:chMax val="0"/>
          <dgm:bulletEnabled val="1"/>
        </dgm:presLayoutVars>
      </dgm:prSet>
      <dgm:spPr/>
    </dgm:pt>
    <dgm:pt modelId="{8BA873F3-379B-6440-8C00-0B654A2C7F40}" type="pres">
      <dgm:prSet presAssocID="{CF34BE50-2AE6-4FF1-A3BB-86F35EECD4DD}" presName="spacer" presStyleCnt="0"/>
      <dgm:spPr/>
    </dgm:pt>
    <dgm:pt modelId="{4DE02005-BF14-034D-931B-0044104C6AE3}" type="pres">
      <dgm:prSet presAssocID="{737AE7D5-E275-440F-9339-62730A22AB70}" presName="parentText" presStyleLbl="node1" presStyleIdx="1" presStyleCnt="3">
        <dgm:presLayoutVars>
          <dgm:chMax val="0"/>
          <dgm:bulletEnabled val="1"/>
        </dgm:presLayoutVars>
      </dgm:prSet>
      <dgm:spPr/>
    </dgm:pt>
    <dgm:pt modelId="{58FB381F-6DFD-8544-8532-AEF1A182C86D}" type="pres">
      <dgm:prSet presAssocID="{8CC07FD1-CBEB-4874-AB7A-8805E88B42D6}" presName="spacer" presStyleCnt="0"/>
      <dgm:spPr/>
    </dgm:pt>
    <dgm:pt modelId="{524B1C32-FB0A-DF43-8269-36A0C79A543B}" type="pres">
      <dgm:prSet presAssocID="{0B6330FD-45EB-49AE-A963-686B1D38370B}" presName="parentText" presStyleLbl="node1" presStyleIdx="2" presStyleCnt="3">
        <dgm:presLayoutVars>
          <dgm:chMax val="0"/>
          <dgm:bulletEnabled val="1"/>
        </dgm:presLayoutVars>
      </dgm:prSet>
      <dgm:spPr/>
    </dgm:pt>
  </dgm:ptLst>
  <dgm:cxnLst>
    <dgm:cxn modelId="{F4D8E360-F3F6-CD44-B4A3-86215BBCA6C3}" type="presOf" srcId="{A587F6FD-8C36-4C6C-BA22-021A967FAC05}" destId="{E0C81A73-6053-3047-A8C3-A91F12D171FF}" srcOrd="0" destOrd="0" presId="urn:microsoft.com/office/officeart/2005/8/layout/vList2"/>
    <dgm:cxn modelId="{8976F87D-AF44-6344-921D-87D82B2E0662}" type="presOf" srcId="{7B0F70E0-672B-432C-922D-F3AB74B230E9}" destId="{95C843AB-8649-124F-AD58-DE89E664FF6F}" srcOrd="0" destOrd="0" presId="urn:microsoft.com/office/officeart/2005/8/layout/vList2"/>
    <dgm:cxn modelId="{B49B7680-4D90-4D12-8FC5-A30DB7AB9410}" srcId="{A587F6FD-8C36-4C6C-BA22-021A967FAC05}" destId="{7B0F70E0-672B-432C-922D-F3AB74B230E9}" srcOrd="0" destOrd="0" parTransId="{82C832F7-AC0C-420E-900F-632BFF6D7DBC}" sibTransId="{CF34BE50-2AE6-4FF1-A3BB-86F35EECD4DD}"/>
    <dgm:cxn modelId="{A0E138A7-E68F-4147-9D33-396F5C1F0760}" srcId="{A587F6FD-8C36-4C6C-BA22-021A967FAC05}" destId="{0B6330FD-45EB-49AE-A963-686B1D38370B}" srcOrd="2" destOrd="0" parTransId="{33CEAF32-0524-4CEB-A7DB-A3DAF58AB6F6}" sibTransId="{CE83AEB1-26C0-4035-BE0D-6C7269D28F68}"/>
    <dgm:cxn modelId="{7A2810B5-D14B-4EEB-AF7D-C5B79A9FED71}" srcId="{A587F6FD-8C36-4C6C-BA22-021A967FAC05}" destId="{737AE7D5-E275-440F-9339-62730A22AB70}" srcOrd="1" destOrd="0" parTransId="{42E82514-56B5-4389-8426-186208B4072D}" sibTransId="{8CC07FD1-CBEB-4874-AB7A-8805E88B42D6}"/>
    <dgm:cxn modelId="{428D24D4-0399-7E48-9518-EDE250957D6F}" type="presOf" srcId="{737AE7D5-E275-440F-9339-62730A22AB70}" destId="{4DE02005-BF14-034D-931B-0044104C6AE3}" srcOrd="0" destOrd="0" presId="urn:microsoft.com/office/officeart/2005/8/layout/vList2"/>
    <dgm:cxn modelId="{EA2C12E3-B5FD-3D4F-AC46-7FF30F03842F}" type="presOf" srcId="{0B6330FD-45EB-49AE-A963-686B1D38370B}" destId="{524B1C32-FB0A-DF43-8269-36A0C79A543B}" srcOrd="0" destOrd="0" presId="urn:microsoft.com/office/officeart/2005/8/layout/vList2"/>
    <dgm:cxn modelId="{CE1AC89D-4BB3-B142-B396-8B4102559DC1}" type="presParOf" srcId="{E0C81A73-6053-3047-A8C3-A91F12D171FF}" destId="{95C843AB-8649-124F-AD58-DE89E664FF6F}" srcOrd="0" destOrd="0" presId="urn:microsoft.com/office/officeart/2005/8/layout/vList2"/>
    <dgm:cxn modelId="{0B5C4977-DE96-E74C-9393-968923E15B4A}" type="presParOf" srcId="{E0C81A73-6053-3047-A8C3-A91F12D171FF}" destId="{8BA873F3-379B-6440-8C00-0B654A2C7F40}" srcOrd="1" destOrd="0" presId="urn:microsoft.com/office/officeart/2005/8/layout/vList2"/>
    <dgm:cxn modelId="{1EB1F8CC-CF7E-9E4E-BA03-9D2F00C58375}" type="presParOf" srcId="{E0C81A73-6053-3047-A8C3-A91F12D171FF}" destId="{4DE02005-BF14-034D-931B-0044104C6AE3}" srcOrd="2" destOrd="0" presId="urn:microsoft.com/office/officeart/2005/8/layout/vList2"/>
    <dgm:cxn modelId="{9C4AFB56-0019-2947-A3D6-26A592CEAC72}" type="presParOf" srcId="{E0C81A73-6053-3047-A8C3-A91F12D171FF}" destId="{58FB381F-6DFD-8544-8532-AEF1A182C86D}" srcOrd="3" destOrd="0" presId="urn:microsoft.com/office/officeart/2005/8/layout/vList2"/>
    <dgm:cxn modelId="{C1E33493-5857-284F-A020-E36805E53735}" type="presParOf" srcId="{E0C81A73-6053-3047-A8C3-A91F12D171FF}" destId="{524B1C32-FB0A-DF43-8269-36A0C79A543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F6C278-9F88-4A2B-9656-6C64037FD90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F965EFE-B577-4685-A19A-18B29BD27D39}">
      <dgm:prSet/>
      <dgm:spPr/>
      <dgm:t>
        <a:bodyPr/>
        <a:lstStyle/>
        <a:p>
          <a:r>
            <a:rPr lang="en-US"/>
            <a:t>Locally sourced food leads to more revenue, job opportunities, food security and community prosperity</a:t>
          </a:r>
        </a:p>
      </dgm:t>
    </dgm:pt>
    <dgm:pt modelId="{924C7F6D-ED05-4A3E-A54E-ED33296EDBEA}" type="parTrans" cxnId="{89053B2E-AA57-4800-8662-BE393BB8981C}">
      <dgm:prSet/>
      <dgm:spPr/>
      <dgm:t>
        <a:bodyPr/>
        <a:lstStyle/>
        <a:p>
          <a:endParaRPr lang="en-US"/>
        </a:p>
      </dgm:t>
    </dgm:pt>
    <dgm:pt modelId="{EA83F257-7D36-42D0-B537-031022E835CB}" type="sibTrans" cxnId="{89053B2E-AA57-4800-8662-BE393BB8981C}">
      <dgm:prSet/>
      <dgm:spPr/>
      <dgm:t>
        <a:bodyPr/>
        <a:lstStyle/>
        <a:p>
          <a:endParaRPr lang="en-US"/>
        </a:p>
      </dgm:t>
    </dgm:pt>
    <dgm:pt modelId="{5AD7493C-0863-4231-9EA8-D393EE221091}">
      <dgm:prSet/>
      <dgm:spPr/>
      <dgm:t>
        <a:bodyPr/>
        <a:lstStyle/>
        <a:p>
          <a:r>
            <a:rPr lang="en-US"/>
            <a:t>A healthy, biodiverse landscape will not only benefit the ecosystem, but will also benefit the health of those living in it (Cote, 2016)</a:t>
          </a:r>
        </a:p>
      </dgm:t>
    </dgm:pt>
    <dgm:pt modelId="{310FF744-AF4E-455D-A011-73ADB73DA2B6}" type="parTrans" cxnId="{B6325A16-B097-4902-B779-49E19ED01E76}">
      <dgm:prSet/>
      <dgm:spPr/>
      <dgm:t>
        <a:bodyPr/>
        <a:lstStyle/>
        <a:p>
          <a:endParaRPr lang="en-US"/>
        </a:p>
      </dgm:t>
    </dgm:pt>
    <dgm:pt modelId="{C7391DEB-37E0-4ECF-B162-865328B1DD35}" type="sibTrans" cxnId="{B6325A16-B097-4902-B779-49E19ED01E76}">
      <dgm:prSet/>
      <dgm:spPr/>
      <dgm:t>
        <a:bodyPr/>
        <a:lstStyle/>
        <a:p>
          <a:endParaRPr lang="en-US"/>
        </a:p>
      </dgm:t>
    </dgm:pt>
    <dgm:pt modelId="{014A5E71-CD51-E740-98C1-C97989A2E647}" type="pres">
      <dgm:prSet presAssocID="{91F6C278-9F88-4A2B-9656-6C64037FD906}" presName="linear" presStyleCnt="0">
        <dgm:presLayoutVars>
          <dgm:animLvl val="lvl"/>
          <dgm:resizeHandles val="exact"/>
        </dgm:presLayoutVars>
      </dgm:prSet>
      <dgm:spPr/>
    </dgm:pt>
    <dgm:pt modelId="{0AAF360B-8F9E-BF48-8DBD-6B75B662EEA5}" type="pres">
      <dgm:prSet presAssocID="{AF965EFE-B577-4685-A19A-18B29BD27D39}" presName="parentText" presStyleLbl="node1" presStyleIdx="0" presStyleCnt="2">
        <dgm:presLayoutVars>
          <dgm:chMax val="0"/>
          <dgm:bulletEnabled val="1"/>
        </dgm:presLayoutVars>
      </dgm:prSet>
      <dgm:spPr/>
    </dgm:pt>
    <dgm:pt modelId="{EC13A9B9-E880-6046-956F-472983A511B2}" type="pres">
      <dgm:prSet presAssocID="{EA83F257-7D36-42D0-B537-031022E835CB}" presName="spacer" presStyleCnt="0"/>
      <dgm:spPr/>
    </dgm:pt>
    <dgm:pt modelId="{7A419D0B-A4EE-9348-9FA5-7B421B68E79C}" type="pres">
      <dgm:prSet presAssocID="{5AD7493C-0863-4231-9EA8-D393EE221091}" presName="parentText" presStyleLbl="node1" presStyleIdx="1" presStyleCnt="2">
        <dgm:presLayoutVars>
          <dgm:chMax val="0"/>
          <dgm:bulletEnabled val="1"/>
        </dgm:presLayoutVars>
      </dgm:prSet>
      <dgm:spPr/>
    </dgm:pt>
  </dgm:ptLst>
  <dgm:cxnLst>
    <dgm:cxn modelId="{B6325A16-B097-4902-B779-49E19ED01E76}" srcId="{91F6C278-9F88-4A2B-9656-6C64037FD906}" destId="{5AD7493C-0863-4231-9EA8-D393EE221091}" srcOrd="1" destOrd="0" parTransId="{310FF744-AF4E-455D-A011-73ADB73DA2B6}" sibTransId="{C7391DEB-37E0-4ECF-B162-865328B1DD35}"/>
    <dgm:cxn modelId="{89053B2E-AA57-4800-8662-BE393BB8981C}" srcId="{91F6C278-9F88-4A2B-9656-6C64037FD906}" destId="{AF965EFE-B577-4685-A19A-18B29BD27D39}" srcOrd="0" destOrd="0" parTransId="{924C7F6D-ED05-4A3E-A54E-ED33296EDBEA}" sibTransId="{EA83F257-7D36-42D0-B537-031022E835CB}"/>
    <dgm:cxn modelId="{80BA0940-41DB-894A-826F-311EDDA3AC78}" type="presOf" srcId="{5AD7493C-0863-4231-9EA8-D393EE221091}" destId="{7A419D0B-A4EE-9348-9FA5-7B421B68E79C}" srcOrd="0" destOrd="0" presId="urn:microsoft.com/office/officeart/2005/8/layout/vList2"/>
    <dgm:cxn modelId="{F4048994-CC23-9846-A861-42D1680D6F85}" type="presOf" srcId="{91F6C278-9F88-4A2B-9656-6C64037FD906}" destId="{014A5E71-CD51-E740-98C1-C97989A2E647}" srcOrd="0" destOrd="0" presId="urn:microsoft.com/office/officeart/2005/8/layout/vList2"/>
    <dgm:cxn modelId="{852D45F7-987E-404A-AB49-4FEBA5BBF298}" type="presOf" srcId="{AF965EFE-B577-4685-A19A-18B29BD27D39}" destId="{0AAF360B-8F9E-BF48-8DBD-6B75B662EEA5}" srcOrd="0" destOrd="0" presId="urn:microsoft.com/office/officeart/2005/8/layout/vList2"/>
    <dgm:cxn modelId="{8FDE2D36-C0C8-0841-BE57-BAD333E6CF05}" type="presParOf" srcId="{014A5E71-CD51-E740-98C1-C97989A2E647}" destId="{0AAF360B-8F9E-BF48-8DBD-6B75B662EEA5}" srcOrd="0" destOrd="0" presId="urn:microsoft.com/office/officeart/2005/8/layout/vList2"/>
    <dgm:cxn modelId="{31909FB0-51F0-2348-8B80-FA988A50D343}" type="presParOf" srcId="{014A5E71-CD51-E740-98C1-C97989A2E647}" destId="{EC13A9B9-E880-6046-956F-472983A511B2}" srcOrd="1" destOrd="0" presId="urn:microsoft.com/office/officeart/2005/8/layout/vList2"/>
    <dgm:cxn modelId="{6671E673-3A50-F54F-A4AB-BD3B4422C42A}" type="presParOf" srcId="{014A5E71-CD51-E740-98C1-C97989A2E647}" destId="{7A419D0B-A4EE-9348-9FA5-7B421B68E79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F8BF9-B931-4627-B019-23A2694B33B6}">
      <dsp:nvSpPr>
        <dsp:cNvPr id="0" name=""/>
        <dsp:cNvSpPr/>
      </dsp:nvSpPr>
      <dsp:spPr>
        <a:xfrm>
          <a:off x="984067" y="621369"/>
          <a:ext cx="1461016" cy="14610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A0FFFB-0C45-4C43-9591-FAF6212A1196}">
      <dsp:nvSpPr>
        <dsp:cNvPr id="0" name=""/>
        <dsp:cNvSpPr/>
      </dsp:nvSpPr>
      <dsp:spPr>
        <a:xfrm>
          <a:off x="91223" y="2561448"/>
          <a:ext cx="3246704" cy="125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The health of the planet and its inhabitants is declining</a:t>
          </a:r>
        </a:p>
      </dsp:txBody>
      <dsp:txXfrm>
        <a:off x="91223" y="2561448"/>
        <a:ext cx="3246704" cy="1251342"/>
      </dsp:txXfrm>
    </dsp:sp>
    <dsp:sp modelId="{DCFA4C64-51B1-4B8A-A4B1-F9C8407BB09C}">
      <dsp:nvSpPr>
        <dsp:cNvPr id="0" name=""/>
        <dsp:cNvSpPr/>
      </dsp:nvSpPr>
      <dsp:spPr>
        <a:xfrm>
          <a:off x="4798944" y="635658"/>
          <a:ext cx="1461016" cy="14610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0EBF77-9569-407D-B976-94B13C13EE22}">
      <dsp:nvSpPr>
        <dsp:cNvPr id="0" name=""/>
        <dsp:cNvSpPr/>
      </dsp:nvSpPr>
      <dsp:spPr>
        <a:xfrm>
          <a:off x="3906100" y="2561448"/>
          <a:ext cx="3246704" cy="125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Current food practices are not sustainable (industrialized food system)</a:t>
          </a:r>
        </a:p>
      </dsp:txBody>
      <dsp:txXfrm>
        <a:off x="3906100" y="2561448"/>
        <a:ext cx="3246704" cy="1251342"/>
      </dsp:txXfrm>
    </dsp:sp>
    <dsp:sp modelId="{75B20DCD-F497-439F-90C3-5F3DDBB7F1FC}">
      <dsp:nvSpPr>
        <dsp:cNvPr id="0" name=""/>
        <dsp:cNvSpPr/>
      </dsp:nvSpPr>
      <dsp:spPr>
        <a:xfrm>
          <a:off x="8613821" y="621369"/>
          <a:ext cx="1461016" cy="14610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5D7C30-AC8C-4087-B760-3A9065C83E32}">
      <dsp:nvSpPr>
        <dsp:cNvPr id="0" name=""/>
        <dsp:cNvSpPr/>
      </dsp:nvSpPr>
      <dsp:spPr>
        <a:xfrm>
          <a:off x="7720978" y="2561448"/>
          <a:ext cx="3246704" cy="125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Return to more traditional, localized food practices can help to benefit these issues and to promote all 3 pillars of sustainability</a:t>
          </a:r>
        </a:p>
      </dsp:txBody>
      <dsp:txXfrm>
        <a:off x="7720978" y="2561448"/>
        <a:ext cx="3246704" cy="1251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4915A-C232-4894-8253-1F56E751BF29}">
      <dsp:nvSpPr>
        <dsp:cNvPr id="0" name=""/>
        <dsp:cNvSpPr/>
      </dsp:nvSpPr>
      <dsp:spPr>
        <a:xfrm>
          <a:off x="0" y="559"/>
          <a:ext cx="10506456" cy="13096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09BA89-1FCB-47BF-995B-74B5CECA6C40}">
      <dsp:nvSpPr>
        <dsp:cNvPr id="0" name=""/>
        <dsp:cNvSpPr/>
      </dsp:nvSpPr>
      <dsp:spPr>
        <a:xfrm>
          <a:off x="396173" y="295234"/>
          <a:ext cx="720315" cy="7203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5116DC-C58D-429E-9D7E-D1AD7E84DB77}">
      <dsp:nvSpPr>
        <dsp:cNvPr id="0" name=""/>
        <dsp:cNvSpPr/>
      </dsp:nvSpPr>
      <dsp:spPr>
        <a:xfrm>
          <a:off x="1512662" y="559"/>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889000">
            <a:lnSpc>
              <a:spcPct val="90000"/>
            </a:lnSpc>
            <a:spcBef>
              <a:spcPct val="0"/>
            </a:spcBef>
            <a:spcAft>
              <a:spcPct val="35000"/>
            </a:spcAft>
            <a:buNone/>
          </a:pPr>
          <a:r>
            <a:rPr lang="en-US" sz="2000" kern="1200"/>
            <a:t>Ease of current foodways leads to little-to no thought of how food is acquired, cultivated or reaches store shelves</a:t>
          </a:r>
        </a:p>
      </dsp:txBody>
      <dsp:txXfrm>
        <a:off x="1512662" y="559"/>
        <a:ext cx="8993793" cy="1309664"/>
      </dsp:txXfrm>
    </dsp:sp>
    <dsp:sp modelId="{FD165887-4470-47D3-B149-7FB5D203BA36}">
      <dsp:nvSpPr>
        <dsp:cNvPr id="0" name=""/>
        <dsp:cNvSpPr/>
      </dsp:nvSpPr>
      <dsp:spPr>
        <a:xfrm>
          <a:off x="0" y="1637640"/>
          <a:ext cx="10506456" cy="13096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7464B-3788-4B13-BCF0-DFC55EA58AA5}">
      <dsp:nvSpPr>
        <dsp:cNvPr id="0" name=""/>
        <dsp:cNvSpPr/>
      </dsp:nvSpPr>
      <dsp:spPr>
        <a:xfrm>
          <a:off x="396173" y="1932315"/>
          <a:ext cx="720315" cy="7203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11BD1B-5234-4A51-9ABE-6E974816E60B}">
      <dsp:nvSpPr>
        <dsp:cNvPr id="0" name=""/>
        <dsp:cNvSpPr/>
      </dsp:nvSpPr>
      <dsp:spPr>
        <a:xfrm>
          <a:off x="1512662" y="1637640"/>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889000">
            <a:lnSpc>
              <a:spcPct val="90000"/>
            </a:lnSpc>
            <a:spcBef>
              <a:spcPct val="0"/>
            </a:spcBef>
            <a:spcAft>
              <a:spcPct val="35000"/>
            </a:spcAft>
            <a:buNone/>
          </a:pPr>
          <a:r>
            <a:rPr lang="en-US" sz="2000" kern="1200" dirty="0"/>
            <a:t>Pesticides, fertilizers, agrochemicals, and factory farming are detrimental to environmental and human health</a:t>
          </a:r>
        </a:p>
      </dsp:txBody>
      <dsp:txXfrm>
        <a:off x="1512662" y="1637640"/>
        <a:ext cx="8993793" cy="1309664"/>
      </dsp:txXfrm>
    </dsp:sp>
    <dsp:sp modelId="{1FF858EC-CAD5-480E-B08B-33CC809AF735}">
      <dsp:nvSpPr>
        <dsp:cNvPr id="0" name=""/>
        <dsp:cNvSpPr/>
      </dsp:nvSpPr>
      <dsp:spPr>
        <a:xfrm>
          <a:off x="0" y="3274721"/>
          <a:ext cx="10506456" cy="130966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8DB7AA-DC3E-4B81-AC28-9EB16CC0BB56}">
      <dsp:nvSpPr>
        <dsp:cNvPr id="0" name=""/>
        <dsp:cNvSpPr/>
      </dsp:nvSpPr>
      <dsp:spPr>
        <a:xfrm>
          <a:off x="396173" y="3569396"/>
          <a:ext cx="720315" cy="7203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84412C-F190-477C-813D-4C602E154C6F}">
      <dsp:nvSpPr>
        <dsp:cNvPr id="0" name=""/>
        <dsp:cNvSpPr/>
      </dsp:nvSpPr>
      <dsp:spPr>
        <a:xfrm>
          <a:off x="1512662" y="3274721"/>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889000">
            <a:lnSpc>
              <a:spcPct val="90000"/>
            </a:lnSpc>
            <a:spcBef>
              <a:spcPct val="0"/>
            </a:spcBef>
            <a:spcAft>
              <a:spcPct val="35000"/>
            </a:spcAft>
            <a:buNone/>
          </a:pPr>
          <a:r>
            <a:rPr lang="en-US" sz="2000" kern="1200" dirty="0"/>
            <a:t>Industrial food system is responsible for the clearing of 70% of the worlds grasslands, 50% of savannas, 20% of tropical forests as well as 30% of greenhouse gasses, and 70% of annual water usage (Foley, 2011)</a:t>
          </a:r>
        </a:p>
      </dsp:txBody>
      <dsp:txXfrm>
        <a:off x="1512662" y="3274721"/>
        <a:ext cx="8993793" cy="1309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843AB-8649-124F-AD58-DE89E664FF6F}">
      <dsp:nvSpPr>
        <dsp:cNvPr id="0" name=""/>
        <dsp:cNvSpPr/>
      </dsp:nvSpPr>
      <dsp:spPr>
        <a:xfrm>
          <a:off x="0" y="15130"/>
          <a:ext cx="6812280" cy="179668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Today, the obesity rate in America is a shocking 33.9 percent — almost twice that of the French. And Italians, who also celebrate a love of cuisine, boast an obesity rate as low as 9.8 percent (Tarr, 2016). </a:t>
          </a:r>
        </a:p>
      </dsp:txBody>
      <dsp:txXfrm>
        <a:off x="87707" y="102837"/>
        <a:ext cx="6636866" cy="1621267"/>
      </dsp:txXfrm>
    </dsp:sp>
    <dsp:sp modelId="{4DE02005-BF14-034D-931B-0044104C6AE3}">
      <dsp:nvSpPr>
        <dsp:cNvPr id="0" name=""/>
        <dsp:cNvSpPr/>
      </dsp:nvSpPr>
      <dsp:spPr>
        <a:xfrm>
          <a:off x="0" y="1872291"/>
          <a:ext cx="6812280" cy="1796681"/>
        </a:xfrm>
        <a:prstGeom prst="roundRect">
          <a:avLst/>
        </a:prstGeom>
        <a:solidFill>
          <a:schemeClr val="accent2">
            <a:hueOff val="-744362"/>
            <a:satOff val="-3135"/>
            <a:lumOff val="1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Studies have shown that people who take the time to sit down and slowly enjoy a meal have more nutritious diets rich in fruits and vegetables (Tarr, 2016). </a:t>
          </a:r>
        </a:p>
      </dsp:txBody>
      <dsp:txXfrm>
        <a:off x="87707" y="1959998"/>
        <a:ext cx="6636866" cy="1621267"/>
      </dsp:txXfrm>
    </dsp:sp>
    <dsp:sp modelId="{524B1C32-FB0A-DF43-8269-36A0C79A543B}">
      <dsp:nvSpPr>
        <dsp:cNvPr id="0" name=""/>
        <dsp:cNvSpPr/>
      </dsp:nvSpPr>
      <dsp:spPr>
        <a:xfrm>
          <a:off x="0" y="3729452"/>
          <a:ext cx="6812280" cy="1796681"/>
        </a:xfrm>
        <a:prstGeom prst="roundRect">
          <a:avLst/>
        </a:prstGeom>
        <a:solidFill>
          <a:schemeClr val="accent2">
            <a:hueOff val="-1488724"/>
            <a:satOff val="-6269"/>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Growing evidence has illustrated that the presence of community supported agriculture or community gardens has a positive correlation with both physiological and mental well-being (Gregis et. al, 2021).</a:t>
          </a:r>
        </a:p>
      </dsp:txBody>
      <dsp:txXfrm>
        <a:off x="87707" y="3817159"/>
        <a:ext cx="6636866" cy="16212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F360B-8F9E-BF48-8DBD-6B75B662EEA5}">
      <dsp:nvSpPr>
        <dsp:cNvPr id="0" name=""/>
        <dsp:cNvSpPr/>
      </dsp:nvSpPr>
      <dsp:spPr>
        <a:xfrm>
          <a:off x="0" y="541857"/>
          <a:ext cx="6812280" cy="21841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Locally sourced food leads to more revenue, job opportunities, food security and community prosperity</a:t>
          </a:r>
        </a:p>
      </dsp:txBody>
      <dsp:txXfrm>
        <a:off x="106621" y="648478"/>
        <a:ext cx="6599038" cy="1970892"/>
      </dsp:txXfrm>
    </dsp:sp>
    <dsp:sp modelId="{7A419D0B-A4EE-9348-9FA5-7B421B68E79C}">
      <dsp:nvSpPr>
        <dsp:cNvPr id="0" name=""/>
        <dsp:cNvSpPr/>
      </dsp:nvSpPr>
      <dsp:spPr>
        <a:xfrm>
          <a:off x="0" y="2815272"/>
          <a:ext cx="6812280" cy="2184134"/>
        </a:xfrm>
        <a:prstGeom prst="roundRect">
          <a:avLst/>
        </a:prstGeom>
        <a:solidFill>
          <a:schemeClr val="accent2">
            <a:hueOff val="-1488724"/>
            <a:satOff val="-6269"/>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 healthy, biodiverse landscape will not only benefit the ecosystem, but will also benefit the health of those living in it (Cote, 2016)</a:t>
          </a:r>
        </a:p>
      </dsp:txBody>
      <dsp:txXfrm>
        <a:off x="106621" y="2921893"/>
        <a:ext cx="6599038" cy="197089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8DEC3-D75B-894B-B958-3BFCB4DB4A98}" type="datetimeFigureOut">
              <a:rPr lang="en-US" smtClean="0"/>
              <a:t>4/23/2021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92907-2582-0141-946C-BF5B544801B1}" type="slidenum">
              <a:rPr lang="en-US" smtClean="0"/>
              <a:t>‹#›</a:t>
            </a:fld>
            <a:endParaRPr lang="en-US"/>
          </a:p>
        </p:txBody>
      </p:sp>
    </p:spTree>
    <p:extLst>
      <p:ext uri="{BB962C8B-B14F-4D97-AF65-F5344CB8AC3E}">
        <p14:creationId xmlns:p14="http://schemas.microsoft.com/office/powerpoint/2010/main" val="311142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F92907-2582-0141-946C-BF5B544801B1}" type="slidenum">
              <a:rPr lang="en-US" smtClean="0"/>
              <a:t>3</a:t>
            </a:fld>
            <a:endParaRPr lang="en-US"/>
          </a:p>
        </p:txBody>
      </p:sp>
    </p:spTree>
    <p:extLst>
      <p:ext uri="{BB962C8B-B14F-4D97-AF65-F5344CB8AC3E}">
        <p14:creationId xmlns:p14="http://schemas.microsoft.com/office/powerpoint/2010/main" val="222126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F92907-2582-0141-946C-BF5B544801B1}" type="slidenum">
              <a:rPr lang="en-US" smtClean="0"/>
              <a:t>8</a:t>
            </a:fld>
            <a:endParaRPr lang="en-US"/>
          </a:p>
        </p:txBody>
      </p:sp>
    </p:spTree>
    <p:extLst>
      <p:ext uri="{BB962C8B-B14F-4D97-AF65-F5344CB8AC3E}">
        <p14:creationId xmlns:p14="http://schemas.microsoft.com/office/powerpoint/2010/main" val="409948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4/23/2021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550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4/23/2021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7464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4/23/2021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953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4/23/2021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5483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4/23/2021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5271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4/23/2021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11019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4/23/2021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3897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4/23/2021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9820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4/23/2021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4484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4/23/2021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6491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4/23/2021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1657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4/23/2021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0869820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2l.wcupa.edu/d2l/le/content/2911330/viewContent/23408684/Vie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tandfonline.com/doi/abs/10.1080/07409710.2010.529012" TargetMode="External"/><Relationship Id="rId5" Type="http://schemas.openxmlformats.org/officeDocument/2006/relationships/hyperlink" Target="https://d2l.wcupa.edu/content/enforced1/2911330-2205-ANT277-01/Week%2013/DiGiovineBrulotte2014_Introduction_Food%20and%20Foodways%20as%20Cultural%20Heritage.pdf?_&amp;d2lSessionVal=wClQEeT53O8bV97nlP3k2LGml&amp;ou=2911330" TargetMode="External"/><Relationship Id="rId4" Type="http://schemas.openxmlformats.org/officeDocument/2006/relationships/hyperlink" Target="https://d2l.wcupa.edu/content/enforced1/2911330-2205-ANT277-01/Week%205/Lang_Food%20Industrialization%20and%20Food%20Power.pdf?_&amp;d2lSessionVal=kcwu3Ixnp5pgNKtoC71RBIWWO&amp;ou=29113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ineyard lines on slopes">
            <a:extLst>
              <a:ext uri="{FF2B5EF4-FFF2-40B4-BE49-F238E27FC236}">
                <a16:creationId xmlns:a16="http://schemas.microsoft.com/office/drawing/2014/main" id="{4261B6D6-A4EB-430A-B142-6155FC6512E3}"/>
              </a:ext>
            </a:extLst>
          </p:cNvPr>
          <p:cNvPicPr>
            <a:picLocks noChangeAspect="1"/>
          </p:cNvPicPr>
          <p:nvPr/>
        </p:nvPicPr>
        <p:blipFill rotWithShape="1">
          <a:blip r:embed="rId2"/>
          <a:srcRect t="5458" b="10272"/>
          <a:stretch/>
        </p:blipFill>
        <p:spPr>
          <a:xfrm>
            <a:off x="-2" y="-1"/>
            <a:ext cx="12192001" cy="6858000"/>
          </a:xfrm>
          <a:prstGeom prst="rect">
            <a:avLst/>
          </a:prstGeom>
        </p:spPr>
      </p:pic>
      <p:sp>
        <p:nvSpPr>
          <p:cNvPr id="46" name="Rectangle 45">
            <a:extLst>
              <a:ext uri="{FF2B5EF4-FFF2-40B4-BE49-F238E27FC236}">
                <a16:creationId xmlns:a16="http://schemas.microsoft.com/office/drawing/2014/main"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CC034D-3807-A240-AB4D-7E2C6A2B0201}"/>
              </a:ext>
            </a:extLst>
          </p:cNvPr>
          <p:cNvSpPr>
            <a:spLocks noGrp="1"/>
          </p:cNvSpPr>
          <p:nvPr>
            <p:ph type="ctrTitle"/>
          </p:nvPr>
        </p:nvSpPr>
        <p:spPr>
          <a:xfrm>
            <a:off x="404553" y="3091928"/>
            <a:ext cx="9078562" cy="2387600"/>
          </a:xfrm>
        </p:spPr>
        <p:txBody>
          <a:bodyPr>
            <a:normAutofit/>
          </a:bodyPr>
          <a:lstStyle/>
          <a:p>
            <a:r>
              <a:rPr lang="en-US" sz="5100"/>
              <a:t>Return to a More Basic and Traditional Approach to Foodways</a:t>
            </a:r>
          </a:p>
        </p:txBody>
      </p:sp>
      <p:sp>
        <p:nvSpPr>
          <p:cNvPr id="48" name="Rectangle: Rounded Corners 47">
            <a:extLst>
              <a:ext uri="{FF2B5EF4-FFF2-40B4-BE49-F238E27FC236}">
                <a16:creationId xmlns:a16="http://schemas.microsoft.com/office/drawing/2014/main"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CCE0C8E-4754-CE47-A9E9-BA485D57A4CD}"/>
              </a:ext>
            </a:extLst>
          </p:cNvPr>
          <p:cNvSpPr>
            <a:spLocks noGrp="1"/>
          </p:cNvSpPr>
          <p:nvPr>
            <p:ph type="subTitle" idx="1"/>
          </p:nvPr>
        </p:nvSpPr>
        <p:spPr>
          <a:xfrm>
            <a:off x="404553" y="5624945"/>
            <a:ext cx="9078562" cy="592975"/>
          </a:xfrm>
        </p:spPr>
        <p:txBody>
          <a:bodyPr anchor="ctr">
            <a:normAutofit/>
          </a:bodyPr>
          <a:lstStyle/>
          <a:p>
            <a:r>
              <a:rPr lang="en-US"/>
              <a:t>TOMMY BENEDETTI</a:t>
            </a:r>
          </a:p>
        </p:txBody>
      </p:sp>
    </p:spTree>
    <p:extLst>
      <p:ext uri="{BB962C8B-B14F-4D97-AF65-F5344CB8AC3E}">
        <p14:creationId xmlns:p14="http://schemas.microsoft.com/office/powerpoint/2010/main" val="17774693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81D377EB-C9D2-4ED0-86A6-740A297E3E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404515-D48E-0944-83C7-39BD074F8A21}"/>
              </a:ext>
            </a:extLst>
          </p:cNvPr>
          <p:cNvSpPr>
            <a:spLocks noGrp="1"/>
          </p:cNvSpPr>
          <p:nvPr>
            <p:ph type="title"/>
          </p:nvPr>
        </p:nvSpPr>
        <p:spPr>
          <a:xfrm>
            <a:off x="841248" y="685800"/>
            <a:ext cx="10506456" cy="1157005"/>
          </a:xfrm>
        </p:spPr>
        <p:txBody>
          <a:bodyPr vert="horz" lIns="91440" tIns="45720" rIns="91440" bIns="45720" rtlCol="0" anchor="b">
            <a:normAutofit/>
          </a:bodyPr>
          <a:lstStyle/>
          <a:p>
            <a:r>
              <a:rPr lang="en-US" sz="4800" dirty="0"/>
              <a:t>Background/Problem</a:t>
            </a:r>
          </a:p>
        </p:txBody>
      </p:sp>
      <p:sp>
        <p:nvSpPr>
          <p:cNvPr id="68" name="Rectangle 67">
            <a:extLst>
              <a:ext uri="{FF2B5EF4-FFF2-40B4-BE49-F238E27FC236}">
                <a16:creationId xmlns:a16="http://schemas.microsoft.com/office/drawing/2014/main" id="{066346BE-FDB4-4772-A696-0719490ABD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2" name="TextBox 9">
            <a:extLst>
              <a:ext uri="{FF2B5EF4-FFF2-40B4-BE49-F238E27FC236}">
                <a16:creationId xmlns:a16="http://schemas.microsoft.com/office/drawing/2014/main" id="{38E62561-47C6-4662-96F8-E2E8A8DFA1DC}"/>
              </a:ext>
            </a:extLst>
          </p:cNvPr>
          <p:cNvGraphicFramePr/>
          <p:nvPr>
            <p:extLst>
              <p:ext uri="{D42A27DB-BD31-4B8C-83A1-F6EECF244321}">
                <p14:modId xmlns:p14="http://schemas.microsoft.com/office/powerpoint/2010/main" val="3592912095"/>
              </p:ext>
            </p:extLst>
          </p:nvPr>
        </p:nvGraphicFramePr>
        <p:xfrm>
          <a:off x="565023" y="2200091"/>
          <a:ext cx="11058906" cy="4434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3" name="Picture 42" descr="A picture containing logo&#10;&#10;Description automatically generated">
            <a:extLst>
              <a:ext uri="{FF2B5EF4-FFF2-40B4-BE49-F238E27FC236}">
                <a16:creationId xmlns:a16="http://schemas.microsoft.com/office/drawing/2014/main" id="{55670E2A-4F74-5843-91FA-876CB1F79BCC}"/>
              </a:ext>
            </a:extLst>
          </p:cNvPr>
          <p:cNvPicPr>
            <a:picLocks noChangeAspect="1"/>
          </p:cNvPicPr>
          <p:nvPr/>
        </p:nvPicPr>
        <p:blipFill>
          <a:blip r:embed="rId7"/>
          <a:stretch>
            <a:fillRect/>
          </a:stretch>
        </p:blipFill>
        <p:spPr>
          <a:xfrm>
            <a:off x="10150322" y="0"/>
            <a:ext cx="2041678" cy="1976344"/>
          </a:xfrm>
          <a:prstGeom prst="rect">
            <a:avLst/>
          </a:prstGeom>
        </p:spPr>
      </p:pic>
    </p:spTree>
    <p:extLst>
      <p:ext uri="{BB962C8B-B14F-4D97-AF65-F5344CB8AC3E}">
        <p14:creationId xmlns:p14="http://schemas.microsoft.com/office/powerpoint/2010/main" val="302712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0FB514-AB26-D443-85DF-261BA1DD6497}"/>
              </a:ext>
            </a:extLst>
          </p:cNvPr>
          <p:cNvSpPr>
            <a:spLocks noGrp="1"/>
          </p:cNvSpPr>
          <p:nvPr>
            <p:ph type="title"/>
          </p:nvPr>
        </p:nvSpPr>
        <p:spPr>
          <a:xfrm>
            <a:off x="841248" y="251312"/>
            <a:ext cx="10506456" cy="1010264"/>
          </a:xfrm>
        </p:spPr>
        <p:txBody>
          <a:bodyPr anchor="ctr">
            <a:normAutofit/>
          </a:bodyPr>
          <a:lstStyle/>
          <a:p>
            <a:r>
              <a:rPr lang="en-US" sz="3400"/>
              <a:t>Industrialized Food System &amp; Environmental Health</a:t>
            </a:r>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6D79FE3B-C913-4AAF-BF47-109E25D7176E}"/>
              </a:ext>
            </a:extLst>
          </p:cNvPr>
          <p:cNvGraphicFramePr>
            <a:graphicFrameLocks noGrp="1"/>
          </p:cNvGraphicFramePr>
          <p:nvPr>
            <p:ph idx="1"/>
            <p:extLst>
              <p:ext uri="{D42A27DB-BD31-4B8C-83A1-F6EECF244321}">
                <p14:modId xmlns:p14="http://schemas.microsoft.com/office/powerpoint/2010/main" val="4092035442"/>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816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7">
            <a:extLst>
              <a:ext uri="{FF2B5EF4-FFF2-40B4-BE49-F238E27FC236}">
                <a16:creationId xmlns:a16="http://schemas.microsoft.com/office/drawing/2014/main"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021AEC-92B9-C94A-AEE8-7507CD6C0AB9}"/>
              </a:ext>
            </a:extLst>
          </p:cNvPr>
          <p:cNvSpPr>
            <a:spLocks noGrp="1"/>
          </p:cNvSpPr>
          <p:nvPr>
            <p:ph type="title"/>
          </p:nvPr>
        </p:nvSpPr>
        <p:spPr>
          <a:xfrm>
            <a:off x="411480" y="987552"/>
            <a:ext cx="4485861" cy="1088136"/>
          </a:xfrm>
        </p:spPr>
        <p:txBody>
          <a:bodyPr anchor="b">
            <a:normAutofit/>
          </a:bodyPr>
          <a:lstStyle/>
          <a:p>
            <a:r>
              <a:rPr lang="en-US" sz="3400" dirty="0"/>
              <a:t>Local, Culture, and Sustainability</a:t>
            </a:r>
          </a:p>
        </p:txBody>
      </p:sp>
      <p:sp>
        <p:nvSpPr>
          <p:cNvPr id="33" name="Rectangle 19">
            <a:extLst>
              <a:ext uri="{FF2B5EF4-FFF2-40B4-BE49-F238E27FC236}">
                <a16:creationId xmlns:a16="http://schemas.microsoft.com/office/drawing/2014/main"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21">
            <a:extLst>
              <a:ext uri="{FF2B5EF4-FFF2-40B4-BE49-F238E27FC236}">
                <a16:creationId xmlns:a16="http://schemas.microsoft.com/office/drawing/2014/main"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B924C80-B742-CE44-B33C-B2E63D407AF2}"/>
              </a:ext>
            </a:extLst>
          </p:cNvPr>
          <p:cNvSpPr>
            <a:spLocks noGrp="1"/>
          </p:cNvSpPr>
          <p:nvPr>
            <p:ph idx="1"/>
          </p:nvPr>
        </p:nvSpPr>
        <p:spPr>
          <a:xfrm>
            <a:off x="411479" y="2688336"/>
            <a:ext cx="4498848" cy="3584448"/>
          </a:xfrm>
        </p:spPr>
        <p:txBody>
          <a:bodyPr anchor="t">
            <a:normAutofit/>
          </a:bodyPr>
          <a:lstStyle/>
          <a:p>
            <a:r>
              <a:rPr lang="en-US" sz="1700" dirty="0"/>
              <a:t>Placing emphasis on locally cultivated and obtained foods has a multitude of benefits for all three pillars of sustainability </a:t>
            </a:r>
          </a:p>
          <a:p>
            <a:r>
              <a:rPr lang="en-US" sz="1700" dirty="0"/>
              <a:t>Socially</a:t>
            </a:r>
          </a:p>
          <a:p>
            <a:r>
              <a:rPr lang="en-US" sz="1700" dirty="0"/>
              <a:t>Economically</a:t>
            </a:r>
          </a:p>
          <a:p>
            <a:r>
              <a:rPr lang="en-US" sz="1700" dirty="0"/>
              <a:t>Environmentally</a:t>
            </a:r>
          </a:p>
          <a:p>
            <a:r>
              <a:rPr lang="en-US" sz="1700" dirty="0"/>
              <a:t>Remembering cultural origins of food can improve these issues in an abundance of ways</a:t>
            </a:r>
          </a:p>
        </p:txBody>
      </p:sp>
      <p:pic>
        <p:nvPicPr>
          <p:cNvPr id="5" name="Picture 4" descr="Vineyard lines on slopes">
            <a:extLst>
              <a:ext uri="{FF2B5EF4-FFF2-40B4-BE49-F238E27FC236}">
                <a16:creationId xmlns:a16="http://schemas.microsoft.com/office/drawing/2014/main" id="{57349EFC-7D95-4EA5-80A6-EDBDA2D13300}"/>
              </a:ext>
            </a:extLst>
          </p:cNvPr>
          <p:cNvPicPr>
            <a:picLocks noChangeAspect="1"/>
          </p:cNvPicPr>
          <p:nvPr/>
        </p:nvPicPr>
        <p:blipFill rotWithShape="1">
          <a:blip r:embed="rId2"/>
          <a:srcRect l="9952" r="23044" b="-1"/>
          <a:stretch/>
        </p:blipFill>
        <p:spPr>
          <a:xfrm>
            <a:off x="5321806"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691781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CBAED-A6A5-514B-BCA0-A0340C5D98FB}"/>
              </a:ext>
            </a:extLst>
          </p:cNvPr>
          <p:cNvSpPr>
            <a:spLocks noGrp="1"/>
          </p:cNvSpPr>
          <p:nvPr>
            <p:ph type="title"/>
          </p:nvPr>
        </p:nvSpPr>
        <p:spPr>
          <a:xfrm>
            <a:off x="659234" y="957447"/>
            <a:ext cx="3383280" cy="4943105"/>
          </a:xfrm>
        </p:spPr>
        <p:txBody>
          <a:bodyPr anchor="ctr">
            <a:normAutofit/>
          </a:bodyPr>
          <a:lstStyle/>
          <a:p>
            <a:r>
              <a:rPr lang="en-US" dirty="0"/>
              <a:t>Human Health</a:t>
            </a:r>
          </a:p>
        </p:txBody>
      </p:sp>
      <p:sp>
        <p:nvSpPr>
          <p:cNvPr id="2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3" name="Content Placeholder 2">
            <a:extLst>
              <a:ext uri="{FF2B5EF4-FFF2-40B4-BE49-F238E27FC236}">
                <a16:creationId xmlns:a16="http://schemas.microsoft.com/office/drawing/2014/main" id="{3B0BA05D-C7D4-4DF9-83D8-F0E1A889B963}"/>
              </a:ext>
            </a:extLst>
          </p:cNvPr>
          <p:cNvGraphicFramePr>
            <a:graphicFrameLocks noGrp="1"/>
          </p:cNvGraphicFramePr>
          <p:nvPr>
            <p:ph idx="1"/>
            <p:extLst>
              <p:ext uri="{D42A27DB-BD31-4B8C-83A1-F6EECF244321}">
                <p14:modId xmlns:p14="http://schemas.microsoft.com/office/powerpoint/2010/main" val="3904014005"/>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124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0EEEB-2BB6-E846-99A9-CEA38A936736}"/>
              </a:ext>
            </a:extLst>
          </p:cNvPr>
          <p:cNvSpPr>
            <a:spLocks noGrp="1"/>
          </p:cNvSpPr>
          <p:nvPr>
            <p:ph type="title"/>
          </p:nvPr>
        </p:nvSpPr>
        <p:spPr>
          <a:xfrm>
            <a:off x="659234" y="957447"/>
            <a:ext cx="3383280" cy="4943105"/>
          </a:xfrm>
        </p:spPr>
        <p:txBody>
          <a:bodyPr anchor="ctr">
            <a:normAutofit/>
          </a:bodyPr>
          <a:lstStyle/>
          <a:p>
            <a:r>
              <a:rPr lang="en-US" dirty="0"/>
              <a:t>Local Economies and Connectivity</a:t>
            </a:r>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B0204869-CE71-4BA9-83F8-AAF2AA5DED3A}"/>
              </a:ext>
            </a:extLst>
          </p:cNvPr>
          <p:cNvGraphicFramePr>
            <a:graphicFrameLocks noGrp="1"/>
          </p:cNvGraphicFramePr>
          <p:nvPr>
            <p:ph idx="1"/>
            <p:extLst>
              <p:ext uri="{D42A27DB-BD31-4B8C-83A1-F6EECF244321}">
                <p14:modId xmlns:p14="http://schemas.microsoft.com/office/powerpoint/2010/main" val="2401275729"/>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284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58">
            <a:extLst>
              <a:ext uri="{FF2B5EF4-FFF2-40B4-BE49-F238E27FC236}">
                <a16:creationId xmlns:a16="http://schemas.microsoft.com/office/drawing/2014/main" id="{3EAF38DC-B069-4F74-89ED-92C7579C3D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ross section of young plant and roots">
            <a:extLst>
              <a:ext uri="{FF2B5EF4-FFF2-40B4-BE49-F238E27FC236}">
                <a16:creationId xmlns:a16="http://schemas.microsoft.com/office/drawing/2014/main" id="{B6D9272C-C913-7749-B21D-031AA876B130}"/>
              </a:ext>
            </a:extLst>
          </p:cNvPr>
          <p:cNvPicPr>
            <a:picLocks noChangeAspect="1"/>
          </p:cNvPicPr>
          <p:nvPr/>
        </p:nvPicPr>
        <p:blipFill rotWithShape="1">
          <a:blip r:embed="rId2"/>
          <a:srcRect l="11899" r="11899"/>
          <a:stretch/>
        </p:blipFill>
        <p:spPr>
          <a:xfrm>
            <a:off x="4883023"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69" name="Freeform: Shape 60">
            <a:extLst>
              <a:ext uri="{FF2B5EF4-FFF2-40B4-BE49-F238E27FC236}">
                <a16:creationId xmlns:a16="http://schemas.microsoft.com/office/drawing/2014/main" id="{83549E37-C86B-4401-90BD-D8BF83859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0" name="Freeform: Shape 62">
            <a:extLst>
              <a:ext uri="{FF2B5EF4-FFF2-40B4-BE49-F238E27FC236}">
                <a16:creationId xmlns:a16="http://schemas.microsoft.com/office/drawing/2014/main" id="{8A17784E-76D8-4521-A77D-0D2EBB9230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D54803-6873-C945-A6BD-1F2A87F9F625}"/>
              </a:ext>
            </a:extLst>
          </p:cNvPr>
          <p:cNvSpPr>
            <a:spLocks noGrp="1"/>
          </p:cNvSpPr>
          <p:nvPr>
            <p:ph type="title"/>
          </p:nvPr>
        </p:nvSpPr>
        <p:spPr>
          <a:xfrm>
            <a:off x="374904" y="856488"/>
            <a:ext cx="4992624" cy="1173761"/>
          </a:xfrm>
        </p:spPr>
        <p:txBody>
          <a:bodyPr anchor="b">
            <a:normAutofit/>
          </a:bodyPr>
          <a:lstStyle/>
          <a:p>
            <a:r>
              <a:rPr lang="en-US" sz="3400" dirty="0"/>
              <a:t>Conclusion</a:t>
            </a:r>
          </a:p>
        </p:txBody>
      </p:sp>
      <p:sp>
        <p:nvSpPr>
          <p:cNvPr id="71" name="Rectangle 64">
            <a:extLst>
              <a:ext uri="{FF2B5EF4-FFF2-40B4-BE49-F238E27FC236}">
                <a16:creationId xmlns:a16="http://schemas.microsoft.com/office/drawing/2014/main" id="{7A0CBFF4-EA32-4FE2-BA6B-8F3A6E6ED1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253806"/>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FC8D5885-2804-4D3C-BE31-902E4D32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85062"/>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6F02457-9922-7F49-961F-7E547A6BB926}"/>
              </a:ext>
            </a:extLst>
          </p:cNvPr>
          <p:cNvSpPr>
            <a:spLocks noGrp="1"/>
          </p:cNvSpPr>
          <p:nvPr>
            <p:ph idx="1"/>
          </p:nvPr>
        </p:nvSpPr>
        <p:spPr>
          <a:xfrm>
            <a:off x="374904" y="2522949"/>
            <a:ext cx="5065776" cy="3402363"/>
          </a:xfrm>
        </p:spPr>
        <p:txBody>
          <a:bodyPr anchor="t">
            <a:normAutofit fontScale="85000" lnSpcReduction="10000"/>
          </a:bodyPr>
          <a:lstStyle/>
          <a:p>
            <a:r>
              <a:rPr lang="en-US" dirty="0"/>
              <a:t>To protect the biodiversity of the landscape, economies of local communities, and health of human beings, it is vital for local policy makers and the earth’s inhabitants to grasp the importance of food’s geographical and cultural origins as well as the potential benefits of more traditional, localized food practices.</a:t>
            </a:r>
          </a:p>
          <a:p>
            <a:endParaRPr lang="en-US" sz="1800" dirty="0"/>
          </a:p>
        </p:txBody>
      </p:sp>
    </p:spTree>
    <p:extLst>
      <p:ext uri="{BB962C8B-B14F-4D97-AF65-F5344CB8AC3E}">
        <p14:creationId xmlns:p14="http://schemas.microsoft.com/office/powerpoint/2010/main" val="1405035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951F-EAB6-6B41-8967-7DAB56A6B08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0D909A0-E9D5-F842-908B-4FDED848FDA0}"/>
              </a:ext>
            </a:extLst>
          </p:cNvPr>
          <p:cNvSpPr>
            <a:spLocks noGrp="1"/>
          </p:cNvSpPr>
          <p:nvPr>
            <p:ph idx="1"/>
          </p:nvPr>
        </p:nvSpPr>
        <p:spPr/>
        <p:txBody>
          <a:bodyPr>
            <a:normAutofit fontScale="25000" lnSpcReduction="20000"/>
          </a:bodyPr>
          <a:lstStyle/>
          <a:p>
            <a:r>
              <a:rPr lang="en-US" sz="3600" dirty="0"/>
              <a:t>Tremblay, R., Landry-</a:t>
            </a:r>
            <a:r>
              <a:rPr lang="en-US" sz="3600" dirty="0" err="1"/>
              <a:t>Cuerrier</a:t>
            </a:r>
            <a:r>
              <a:rPr lang="en-US" sz="3600" dirty="0"/>
              <a:t>, M., &amp; Humphries, M. M. (2020). Culture and the social-ecology of local food use by Indigenous communities in northern North America. </a:t>
            </a:r>
            <a:r>
              <a:rPr lang="en-US" sz="3600" i="1" dirty="0"/>
              <a:t>Ecology &amp; Society</a:t>
            </a:r>
            <a:r>
              <a:rPr lang="en-US" sz="3600" dirty="0"/>
              <a:t>, </a:t>
            </a:r>
            <a:r>
              <a:rPr lang="en-US" sz="3600" i="1" dirty="0"/>
              <a:t>25</a:t>
            </a:r>
            <a:r>
              <a:rPr lang="en-US" sz="3600" dirty="0"/>
              <a:t>(2), 293–318. https://</a:t>
            </a:r>
            <a:r>
              <a:rPr lang="en-US" sz="3600" dirty="0" err="1"/>
              <a:t>doi.org</a:t>
            </a:r>
            <a:r>
              <a:rPr lang="en-US" sz="3600" dirty="0"/>
              <a:t>/10.5751/ES-11542-250208</a:t>
            </a:r>
          </a:p>
          <a:p>
            <a:r>
              <a:rPr lang="en-US" sz="3600" dirty="0" err="1"/>
              <a:t>Willink</a:t>
            </a:r>
            <a:r>
              <a:rPr lang="en-US" sz="3600" dirty="0"/>
              <a:t>, K. (2019). Food culture, relationality and the Slow Food Movement. </a:t>
            </a:r>
            <a:r>
              <a:rPr lang="en-US" sz="3600" i="1" dirty="0"/>
              <a:t>Journal of European Popular Culture</a:t>
            </a:r>
            <a:r>
              <a:rPr lang="en-US" sz="3600" dirty="0"/>
              <a:t>, </a:t>
            </a:r>
            <a:r>
              <a:rPr lang="en-US" sz="3600" i="1" dirty="0"/>
              <a:t>10</a:t>
            </a:r>
            <a:r>
              <a:rPr lang="en-US" sz="3600" dirty="0"/>
              <a:t>(1), 61–73. https://</a:t>
            </a:r>
            <a:r>
              <a:rPr lang="en-US" sz="3600" dirty="0" err="1"/>
              <a:t>doi.org</a:t>
            </a:r>
            <a:r>
              <a:rPr lang="en-US" sz="3600" dirty="0"/>
              <a:t>/10.1386/jepc.10.1.61_1</a:t>
            </a:r>
          </a:p>
          <a:p>
            <a:r>
              <a:rPr lang="en-US" sz="3600" dirty="0"/>
              <a:t>Foley, Johnathan A. (2011). Can We Feed the World &amp; Sustain the Planet? </a:t>
            </a:r>
            <a:r>
              <a:rPr lang="en-US" sz="3600" u="sng" dirty="0">
                <a:hlinkClick r:id="rId3"/>
              </a:rPr>
              <a:t>https://d2l.wcupa.edu/d2l/le/content/2911330/viewContent/23408684/View</a:t>
            </a:r>
            <a:r>
              <a:rPr lang="en-US" sz="3600" dirty="0"/>
              <a:t> </a:t>
            </a:r>
          </a:p>
          <a:p>
            <a:r>
              <a:rPr lang="en-US" sz="3600" dirty="0"/>
              <a:t>Lang, Tim. (2004). Food Industrialization and Food Power: Implications for Food Governance. </a:t>
            </a:r>
            <a:r>
              <a:rPr lang="en-US" sz="3600" dirty="0">
                <a:hlinkClick r:id="rId4"/>
              </a:rPr>
              <a:t>https://d2l.wcupa.edu/content/enforced1/2911330-2205-ANT277-01/Week%205/Lang_Food%20Industrialization%20and%20Food%20Power.pdf?_&amp;d2lSessionVal=kcwu3Ixnp5pgNKtoC71RBIWWO&amp;ou=2911330</a:t>
            </a:r>
            <a:endParaRPr lang="en-US" sz="3600" dirty="0"/>
          </a:p>
          <a:p>
            <a:r>
              <a:rPr lang="en-US" sz="3600" dirty="0" err="1"/>
              <a:t>DiGiovine</a:t>
            </a:r>
            <a:r>
              <a:rPr lang="en-US" sz="3600" dirty="0"/>
              <a:t>, Michael A., </a:t>
            </a:r>
            <a:r>
              <a:rPr lang="en-US" sz="3600" dirty="0" err="1"/>
              <a:t>Brulotte</a:t>
            </a:r>
            <a:r>
              <a:rPr lang="en-US" sz="3600" dirty="0"/>
              <a:t>, Ronda L. (2014) Food and Foodways as Cultural Heritage. </a:t>
            </a:r>
            <a:r>
              <a:rPr lang="en-US" sz="3600" u="sng" dirty="0">
                <a:hlinkClick r:id="rId5"/>
              </a:rPr>
              <a:t>https://d2l.wcupa.edu/content/enforced1/2911330-2205-ANT277-01/Week%2013/DiGiovineBrulotte2014_Introduction_Food%20and%20Foodways%20as%20Cultural%20Heritage.pdf?_&amp;d2lSessionVal=wClQEeT53O8bV97nlP3k2LGml&amp;ou=2911330</a:t>
            </a:r>
            <a:endParaRPr lang="en-US" sz="3600" u="sng" dirty="0"/>
          </a:p>
          <a:p>
            <a:r>
              <a:rPr lang="en-US" sz="3600" dirty="0" err="1"/>
              <a:t>Coté</a:t>
            </a:r>
            <a:r>
              <a:rPr lang="en-US" sz="3600" dirty="0"/>
              <a:t>, C. (2016). “Indigenizing” Food Sovereignty. Revitalizing Indigenous Food Practices and Ecological Knowledges in Canada and the United States. </a:t>
            </a:r>
            <a:r>
              <a:rPr lang="en-US" sz="3600" i="1" dirty="0"/>
              <a:t>Humanities (2076-0787)</a:t>
            </a:r>
            <a:r>
              <a:rPr lang="en-US" sz="3600" dirty="0"/>
              <a:t>, </a:t>
            </a:r>
            <a:r>
              <a:rPr lang="en-US" sz="3600" i="1" dirty="0"/>
              <a:t>5</a:t>
            </a:r>
            <a:r>
              <a:rPr lang="en-US" sz="3600" dirty="0"/>
              <a:t>(3), 57. https://</a:t>
            </a:r>
            <a:r>
              <a:rPr lang="en-US" sz="3600" dirty="0" err="1"/>
              <a:t>doi.org</a:t>
            </a:r>
            <a:r>
              <a:rPr lang="en-US" sz="3600" dirty="0"/>
              <a:t>/10.3390/h5030057</a:t>
            </a:r>
          </a:p>
          <a:p>
            <a:r>
              <a:rPr lang="en-US" sz="3600" dirty="0" err="1"/>
              <a:t>Lowitt</a:t>
            </a:r>
            <a:r>
              <a:rPr lang="en-US" sz="3600" dirty="0"/>
              <a:t>, K., </a:t>
            </a:r>
            <a:r>
              <a:rPr lang="en-US" sz="3600" dirty="0" err="1"/>
              <a:t>Levkoe</a:t>
            </a:r>
            <a:r>
              <a:rPr lang="en-US" sz="3600" dirty="0"/>
              <a:t>, C. Z., Spring, A., </a:t>
            </a:r>
            <a:r>
              <a:rPr lang="en-US" sz="3600" dirty="0" err="1"/>
              <a:t>Turlo</a:t>
            </a:r>
            <a:r>
              <a:rPr lang="en-US" sz="3600" dirty="0"/>
              <a:t>, C., Williams, P. L., Bird, S., Sayers, C. D., &amp; Simba, M. (2020). Empowering small-scale, community-based fisheries through a food systems framework. </a:t>
            </a:r>
            <a:r>
              <a:rPr lang="en-US" sz="3600" i="1" dirty="0"/>
              <a:t>Marine Policy</a:t>
            </a:r>
            <a:r>
              <a:rPr lang="en-US" sz="3600" dirty="0"/>
              <a:t>, </a:t>
            </a:r>
            <a:r>
              <a:rPr lang="en-US" sz="3600" i="1" dirty="0"/>
              <a:t>120</a:t>
            </a:r>
            <a:r>
              <a:rPr lang="en-US" sz="3600" dirty="0"/>
              <a:t>. https://</a:t>
            </a:r>
            <a:r>
              <a:rPr lang="en-US" sz="3600" dirty="0" err="1"/>
              <a:t>doi.org</a:t>
            </a:r>
            <a:r>
              <a:rPr lang="en-US" sz="3600" dirty="0"/>
              <a:t>/10.1016/j.marpol.2020.104150</a:t>
            </a:r>
          </a:p>
          <a:p>
            <a:r>
              <a:rPr lang="en-US" sz="3600" dirty="0" err="1"/>
              <a:t>DiGiovine</a:t>
            </a:r>
            <a:r>
              <a:rPr lang="en-US" sz="3600" dirty="0"/>
              <a:t>, Michael A. (2010) ‘La </a:t>
            </a:r>
            <a:r>
              <a:rPr lang="en-US" sz="3600" dirty="0" err="1"/>
              <a:t>Vigilia</a:t>
            </a:r>
            <a:r>
              <a:rPr lang="en-US" sz="3600" dirty="0"/>
              <a:t> Italo-Americana: </a:t>
            </a:r>
            <a:r>
              <a:rPr lang="en-US" sz="3600" dirty="0" err="1"/>
              <a:t>Revitilizing</a:t>
            </a:r>
            <a:r>
              <a:rPr lang="en-US" sz="3600" dirty="0"/>
              <a:t> the Italian-American Family Through the Christmas Eve “Feast of the Seven Fishes”’, Food and Foodways, 18: 4, 181-208.  </a:t>
            </a:r>
            <a:r>
              <a:rPr lang="en-US" sz="3600" u="sng" dirty="0">
                <a:hlinkClick r:id="rId6"/>
              </a:rPr>
              <a:t>https://www.tandfonline.com/doi/abs/10.1080/07409710.2010.529012</a:t>
            </a:r>
            <a:endParaRPr lang="en-US" sz="3600" b="1" dirty="0"/>
          </a:p>
          <a:p>
            <a:r>
              <a:rPr lang="en-US" sz="3600" dirty="0" err="1"/>
              <a:t>Tarr</a:t>
            </a:r>
            <a:r>
              <a:rPr lang="en-US" sz="3600" dirty="0"/>
              <a:t>, Alexandra. (2016) Food and Culture From Local Relationality to Global Responsibility. </a:t>
            </a:r>
            <a:r>
              <a:rPr lang="en-US" sz="3600" dirty="0" err="1"/>
              <a:t>Claritas</a:t>
            </a:r>
            <a:r>
              <a:rPr lang="en-US" sz="3600" dirty="0"/>
              <a:t>: Journal of Dialogue and Culture, Vol. 5, No. 1, 52–62 https://</a:t>
            </a:r>
            <a:r>
              <a:rPr lang="en-US" sz="3600" dirty="0" err="1"/>
              <a:t>docs.lib.purdue.edu</a:t>
            </a:r>
            <a:r>
              <a:rPr lang="en-US" sz="3600" dirty="0"/>
              <a:t>/</a:t>
            </a:r>
            <a:r>
              <a:rPr lang="en-US" sz="3600" dirty="0" err="1"/>
              <a:t>cgi</a:t>
            </a:r>
            <a:r>
              <a:rPr lang="en-US" sz="3600" dirty="0"/>
              <a:t>/</a:t>
            </a:r>
            <a:r>
              <a:rPr lang="en-US" sz="3600" dirty="0" err="1"/>
              <a:t>viewcontent.cgi?article</a:t>
            </a:r>
            <a:r>
              <a:rPr lang="en-US" sz="3600" dirty="0"/>
              <a:t>=1141&amp;context=</a:t>
            </a:r>
            <a:r>
              <a:rPr lang="en-US" sz="3600" dirty="0" err="1"/>
              <a:t>claritas</a:t>
            </a:r>
            <a:endParaRPr lang="en-US" sz="3600" dirty="0"/>
          </a:p>
          <a:p>
            <a:r>
              <a:rPr lang="en-US" sz="3600" dirty="0" err="1"/>
              <a:t>Gregis</a:t>
            </a:r>
            <a:r>
              <a:rPr lang="en-US" sz="3600" dirty="0"/>
              <a:t>, A., </a:t>
            </a:r>
            <a:r>
              <a:rPr lang="en-US" sz="3600" dirty="0" err="1"/>
              <a:t>Ghisalberti</a:t>
            </a:r>
            <a:r>
              <a:rPr lang="en-US" sz="3600" dirty="0"/>
              <a:t>, C., </a:t>
            </a:r>
            <a:r>
              <a:rPr lang="en-US" sz="3600" dirty="0" err="1"/>
              <a:t>Sciascia</a:t>
            </a:r>
            <a:r>
              <a:rPr lang="en-US" sz="3600" dirty="0"/>
              <a:t>, S., </a:t>
            </a:r>
            <a:r>
              <a:rPr lang="en-US" sz="3600" dirty="0" err="1"/>
              <a:t>Sottile</a:t>
            </a:r>
            <a:r>
              <a:rPr lang="en-US" sz="3600" dirty="0"/>
              <a:t>, F., &amp; </a:t>
            </a:r>
            <a:r>
              <a:rPr lang="en-US" sz="3600" dirty="0" err="1"/>
              <a:t>Peano</a:t>
            </a:r>
            <a:r>
              <a:rPr lang="en-US" sz="3600" dirty="0"/>
              <a:t>, C. (2021). Community Garden Initiatives Addressing Health and Well-Being Outcomes: A Systematic Review of </a:t>
            </a:r>
            <a:r>
              <a:rPr lang="en-US" sz="3600" dirty="0" err="1"/>
              <a:t>Infodemiology</a:t>
            </a:r>
            <a:r>
              <a:rPr lang="en-US" sz="3600" dirty="0"/>
              <a:t> Aspects, Outcomes, and Target Populations. </a:t>
            </a:r>
            <a:r>
              <a:rPr lang="en-US" sz="3600" i="1" dirty="0"/>
              <a:t>International Journal of Environmental Research and Public Health</a:t>
            </a:r>
            <a:r>
              <a:rPr lang="en-US" sz="3600" dirty="0"/>
              <a:t>, </a:t>
            </a:r>
            <a:r>
              <a:rPr lang="en-US" sz="3600" i="1" dirty="0"/>
              <a:t>18</a:t>
            </a:r>
            <a:r>
              <a:rPr lang="en-US" sz="3600" dirty="0"/>
              <a:t>(4). https://</a:t>
            </a:r>
            <a:r>
              <a:rPr lang="en-US" sz="3600" dirty="0" err="1"/>
              <a:t>doi.org</a:t>
            </a:r>
            <a:r>
              <a:rPr lang="en-US" sz="3600" dirty="0"/>
              <a:t>/10.3390/ijerph18041943</a:t>
            </a:r>
          </a:p>
          <a:p>
            <a:pPr marL="0" indent="0">
              <a:buNone/>
            </a:pPr>
            <a:r>
              <a:rPr lang="en-US" sz="3600" b="1" dirty="0"/>
              <a:t>Images</a:t>
            </a:r>
            <a:endParaRPr lang="en-US" sz="3600" dirty="0"/>
          </a:p>
          <a:p>
            <a:pPr marL="0" indent="0">
              <a:buNone/>
            </a:pPr>
            <a:r>
              <a:rPr lang="en-US" sz="3600" dirty="0"/>
              <a:t>https://</a:t>
            </a:r>
            <a:r>
              <a:rPr lang="en-US" sz="3600" dirty="0" err="1"/>
              <a:t>www.pinterest.com</a:t>
            </a:r>
            <a:r>
              <a:rPr lang="en-US" sz="3600" dirty="0"/>
              <a:t>/pin/280700989263401706/ </a:t>
            </a:r>
            <a:endParaRPr lang="en-US" sz="3600" b="1" dirty="0"/>
          </a:p>
          <a:p>
            <a:endParaRPr lang="en-US" dirty="0"/>
          </a:p>
          <a:p>
            <a:endParaRPr lang="en-US" dirty="0"/>
          </a:p>
        </p:txBody>
      </p:sp>
    </p:spTree>
    <p:extLst>
      <p:ext uri="{BB962C8B-B14F-4D97-AF65-F5344CB8AC3E}">
        <p14:creationId xmlns:p14="http://schemas.microsoft.com/office/powerpoint/2010/main" val="3098422118"/>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2F3920"/>
      </a:dk2>
      <a:lt2>
        <a:srgbClr val="E8E2E4"/>
      </a:lt2>
      <a:accent1>
        <a:srgbClr val="45B38D"/>
      </a:accent1>
      <a:accent2>
        <a:srgbClr val="3AB256"/>
      </a:accent2>
      <a:accent3>
        <a:srgbClr val="59B445"/>
      </a:accent3>
      <a:accent4>
        <a:srgbClr val="7EAE38"/>
      </a:accent4>
      <a:accent5>
        <a:srgbClr val="A6A540"/>
      </a:accent5>
      <a:accent6>
        <a:srgbClr val="B27F3A"/>
      </a:accent6>
      <a:hlink>
        <a:srgbClr val="7A892D"/>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E37C0E9B17A44498BF592642D4ECA5" ma:contentTypeVersion="12" ma:contentTypeDescription="Create a new document." ma:contentTypeScope="" ma:versionID="b64175680337692cb2551d59f972e4fb">
  <xsd:schema xmlns:xsd="http://www.w3.org/2001/XMLSchema" xmlns:xs="http://www.w3.org/2001/XMLSchema" xmlns:p="http://schemas.microsoft.com/office/2006/metadata/properties" xmlns:ns3="8ba01db9-89e8-4dbd-b09b-f1bb22782f3e" xmlns:ns4="cd8c369e-ddd6-4fee-8136-828943a0a193" targetNamespace="http://schemas.microsoft.com/office/2006/metadata/properties" ma:root="true" ma:fieldsID="1a554bf74fdc63bcf84507267abbb033" ns3:_="" ns4:_="">
    <xsd:import namespace="8ba01db9-89e8-4dbd-b09b-f1bb22782f3e"/>
    <xsd:import namespace="cd8c369e-ddd6-4fee-8136-828943a0a1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01db9-89e8-4dbd-b09b-f1bb22782f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8c369e-ddd6-4fee-8136-828943a0a1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2AF4BB-E3EE-430A-BE62-7D1F067A4337}">
  <ds:schemaRefs>
    <ds:schemaRef ds:uri="http://schemas.microsoft.com/office/2006/metadata/properties"/>
    <ds:schemaRef ds:uri="http://schemas.microsoft.com/office/infopath/2007/PartnerControls"/>
    <ds:schemaRef ds:uri="cd8c369e-ddd6-4fee-8136-828943a0a193"/>
    <ds:schemaRef ds:uri="8ba01db9-89e8-4dbd-b09b-f1bb22782f3e"/>
    <ds:schemaRef ds:uri="http://schemas.microsoft.com/office/2006/documentManagement/types"/>
    <ds:schemaRef ds:uri="http://www.w3.org/XML/1998/namespace"/>
    <ds:schemaRef ds:uri="http://purl.org/dc/terms/"/>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95246740-794B-4C1D-B1E5-B9626660F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01db9-89e8-4dbd-b09b-f1bb22782f3e"/>
    <ds:schemaRef ds:uri="cd8c369e-ddd6-4fee-8136-828943a0a1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3935C6-F07B-4350-BEB0-D0C13A7DB6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695</TotalTime>
  <Words>439</Words>
  <Application>Microsoft Office PowerPoint</Application>
  <PresentationFormat>Widescreen</PresentationFormat>
  <Paragraphs>40</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Avenir Next LT Pro</vt:lpstr>
      <vt:lpstr>Calibri</vt:lpstr>
      <vt:lpstr>AccentBoxVTI</vt:lpstr>
      <vt:lpstr>Return to a More Basic and Traditional Approach to Foodways</vt:lpstr>
      <vt:lpstr>Background/Problem</vt:lpstr>
      <vt:lpstr>Industrialized Food System &amp; Environmental Health</vt:lpstr>
      <vt:lpstr>Local, Culture, and Sustainability</vt:lpstr>
      <vt:lpstr>Human Health</vt:lpstr>
      <vt:lpstr>Local Economies and Connectivity</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 to a More Basic and Traditional Approach to Foodways</dc:title>
  <dc:creator>Benedetti, Thomas J.</dc:creator>
  <cp:lastModifiedBy>Smith, Andrea J</cp:lastModifiedBy>
  <cp:revision>26</cp:revision>
  <dcterms:created xsi:type="dcterms:W3CDTF">2021-04-19T15:42:49Z</dcterms:created>
  <dcterms:modified xsi:type="dcterms:W3CDTF">2021-04-23T11:56:12Z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0x010100E4E37C0E9B17A44498BF592642D4ECA5</vt:lpwstr>
  </property>
</Properties>
</file>