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258" r:id="rId6"/>
    <p:sldId id="259" r:id="rId7"/>
    <p:sldId id="266" r:id="rId8"/>
    <p:sldId id="260" r:id="rId9"/>
    <p:sldId id="261" r:id="rId10"/>
    <p:sldId id="277" r:id="rId11"/>
    <p:sldId id="271" r:id="rId12"/>
    <p:sldId id="276" r:id="rId13"/>
    <p:sldId id="273" r:id="rId14"/>
    <p:sldId id="272" r:id="rId15"/>
    <p:sldId id="268" r:id="rId16"/>
    <p:sldId id="275" r:id="rId17"/>
    <p:sldId id="274" r:id="rId18"/>
    <p:sldId id="263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535325-AD99-4EB8-A1AC-39AD77D25FAC}" v="595" dt="2021-03-02T21:22:43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9777" autoAdjust="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BE535325-AD99-4EB8-A1AC-39AD77D25FAC}"/>
    <pc:docChg chg="addSld modSld">
      <pc:chgData name="" userId="" providerId="" clId="Web-{BE535325-AD99-4EB8-A1AC-39AD77D25FAC}" dt="2021-03-02T21:22:42.057" v="292"/>
      <pc:docMkLst>
        <pc:docMk/>
      </pc:docMkLst>
      <pc:sldChg chg="modSp">
        <pc:chgData name="" userId="" providerId="" clId="Web-{BE535325-AD99-4EB8-A1AC-39AD77D25FAC}" dt="2021-03-02T21:13:36.687" v="218" actId="20577"/>
        <pc:sldMkLst>
          <pc:docMk/>
          <pc:sldMk cId="3781407795" sldId="262"/>
        </pc:sldMkLst>
        <pc:spChg chg="mod">
          <ac:chgData name="" userId="" providerId="" clId="Web-{BE535325-AD99-4EB8-A1AC-39AD77D25FAC}" dt="2021-03-02T21:13:36.687" v="218" actId="20577"/>
          <ac:spMkLst>
            <pc:docMk/>
            <pc:sldMk cId="3781407795" sldId="262"/>
            <ac:spMk id="3" creationId="{5F4FF7E6-0A53-4F32-A87D-ED08942A1F66}"/>
          </ac:spMkLst>
        </pc:spChg>
      </pc:sldChg>
      <pc:sldChg chg="addSp delSp modSp new">
        <pc:chgData name="" userId="" providerId="" clId="Web-{BE535325-AD99-4EB8-A1AC-39AD77D25FAC}" dt="2021-03-02T21:17:16.457" v="229"/>
        <pc:sldMkLst>
          <pc:docMk/>
          <pc:sldMk cId="3420234257" sldId="268"/>
        </pc:sldMkLst>
        <pc:spChg chg="mod">
          <ac:chgData name="" userId="" providerId="" clId="Web-{BE535325-AD99-4EB8-A1AC-39AD77D25FAC}" dt="2021-03-02T21:14:05" v="226" actId="20577"/>
          <ac:spMkLst>
            <pc:docMk/>
            <pc:sldMk cId="3420234257" sldId="268"/>
            <ac:spMk id="2" creationId="{479F5836-4D6D-4067-B89A-68DC5C8931D4}"/>
          </ac:spMkLst>
        </pc:spChg>
        <pc:spChg chg="del">
          <ac:chgData name="" userId="" providerId="" clId="Web-{BE535325-AD99-4EB8-A1AC-39AD77D25FAC}" dt="2021-03-02T21:17:16.457" v="229"/>
          <ac:spMkLst>
            <pc:docMk/>
            <pc:sldMk cId="3420234257" sldId="268"/>
            <ac:spMk id="3" creationId="{07B303FB-D986-449D-A136-FF593AC0263C}"/>
          </ac:spMkLst>
        </pc:spChg>
        <pc:spChg chg="mod">
          <ac:chgData name="" userId="" providerId="" clId="Web-{BE535325-AD99-4EB8-A1AC-39AD77D25FAC}" dt="2021-03-02T21:14:16.828" v="228" actId="20577"/>
          <ac:spMkLst>
            <pc:docMk/>
            <pc:sldMk cId="3420234257" sldId="268"/>
            <ac:spMk id="4" creationId="{D69277DE-A1F3-4F5F-B077-49F18576B10E}"/>
          </ac:spMkLst>
        </pc:spChg>
        <pc:picChg chg="add mod ord modCrop">
          <ac:chgData name="" userId="" providerId="" clId="Web-{BE535325-AD99-4EB8-A1AC-39AD77D25FAC}" dt="2021-03-02T21:17:16.457" v="229"/>
          <ac:picMkLst>
            <pc:docMk/>
            <pc:sldMk cId="3420234257" sldId="268"/>
            <ac:picMk id="5" creationId="{6BDC945E-B91B-4111-9F85-66C2D6F7DA36}"/>
          </ac:picMkLst>
        </pc:picChg>
      </pc:sldChg>
      <pc:sldChg chg="addSp delSp modSp add replId">
        <pc:chgData name="" userId="" providerId="" clId="Web-{BE535325-AD99-4EB8-A1AC-39AD77D25FAC}" dt="2021-03-02T21:18:45.474" v="258" actId="20577"/>
        <pc:sldMkLst>
          <pc:docMk/>
          <pc:sldMk cId="2160058942" sldId="269"/>
        </pc:sldMkLst>
        <pc:spChg chg="mod">
          <ac:chgData name="" userId="" providerId="" clId="Web-{BE535325-AD99-4EB8-A1AC-39AD77D25FAC}" dt="2021-03-02T21:18:45.474" v="258" actId="20577"/>
          <ac:spMkLst>
            <pc:docMk/>
            <pc:sldMk cId="2160058942" sldId="269"/>
            <ac:spMk id="4" creationId="{D69277DE-A1F3-4F5F-B077-49F18576B10E}"/>
          </ac:spMkLst>
        </pc:spChg>
        <pc:spChg chg="add del mod">
          <ac:chgData name="" userId="" providerId="" clId="Web-{BE535325-AD99-4EB8-A1AC-39AD77D25FAC}" dt="2021-03-02T21:17:41.504" v="232"/>
          <ac:spMkLst>
            <pc:docMk/>
            <pc:sldMk cId="2160058942" sldId="269"/>
            <ac:spMk id="6" creationId="{8F7EFC00-3721-4DA8-90A6-01627984F876}"/>
          </ac:spMkLst>
        </pc:spChg>
        <pc:picChg chg="del">
          <ac:chgData name="" userId="" providerId="" clId="Web-{BE535325-AD99-4EB8-A1AC-39AD77D25FAC}" dt="2021-03-02T21:17:30.035" v="231"/>
          <ac:picMkLst>
            <pc:docMk/>
            <pc:sldMk cId="2160058942" sldId="269"/>
            <ac:picMk id="5" creationId="{6BDC945E-B91B-4111-9F85-66C2D6F7DA36}"/>
          </ac:picMkLst>
        </pc:picChg>
        <pc:picChg chg="add mod ord modCrop">
          <ac:chgData name="" userId="" providerId="" clId="Web-{BE535325-AD99-4EB8-A1AC-39AD77D25FAC}" dt="2021-03-02T21:17:41.504" v="232"/>
          <ac:picMkLst>
            <pc:docMk/>
            <pc:sldMk cId="2160058942" sldId="269"/>
            <ac:picMk id="7" creationId="{F4AF4389-68BC-4A48-B736-61D61E80F391}"/>
          </ac:picMkLst>
        </pc:picChg>
      </pc:sldChg>
      <pc:sldChg chg="addSp delSp modSp add replId">
        <pc:chgData name="" userId="" providerId="" clId="Web-{BE535325-AD99-4EB8-A1AC-39AD77D25FAC}" dt="2021-03-02T21:22:42.057" v="292"/>
        <pc:sldMkLst>
          <pc:docMk/>
          <pc:sldMk cId="2585909110" sldId="270"/>
        </pc:sldMkLst>
        <pc:spChg chg="mod">
          <ac:chgData name="" userId="" providerId="" clId="Web-{BE535325-AD99-4EB8-A1AC-39AD77D25FAC}" dt="2021-03-02T21:18:55.146" v="262" actId="20577"/>
          <ac:spMkLst>
            <pc:docMk/>
            <pc:sldMk cId="2585909110" sldId="270"/>
            <ac:spMk id="2" creationId="{479F5836-4D6D-4067-B89A-68DC5C8931D4}"/>
          </ac:spMkLst>
        </pc:spChg>
        <pc:spChg chg="mod">
          <ac:chgData name="" userId="" providerId="" clId="Web-{BE535325-AD99-4EB8-A1AC-39AD77D25FAC}" dt="2021-03-02T21:20:19.038" v="290" actId="20577"/>
          <ac:spMkLst>
            <pc:docMk/>
            <pc:sldMk cId="2585909110" sldId="270"/>
            <ac:spMk id="4" creationId="{D69277DE-A1F3-4F5F-B077-49F18576B10E}"/>
          </ac:spMkLst>
        </pc:spChg>
        <pc:spChg chg="add del mod">
          <ac:chgData name="" userId="" providerId="" clId="Web-{BE535325-AD99-4EB8-A1AC-39AD77D25FAC}" dt="2021-03-02T21:22:42.057" v="292"/>
          <ac:spMkLst>
            <pc:docMk/>
            <pc:sldMk cId="2585909110" sldId="270"/>
            <ac:spMk id="5" creationId="{281767A6-9A99-4F29-AD3E-4624A06AE342}"/>
          </ac:spMkLst>
        </pc:spChg>
        <pc:picChg chg="add mod ord modCrop">
          <ac:chgData name="" userId="" providerId="" clId="Web-{BE535325-AD99-4EB8-A1AC-39AD77D25FAC}" dt="2021-03-02T21:22:42.057" v="292"/>
          <ac:picMkLst>
            <pc:docMk/>
            <pc:sldMk cId="2585909110" sldId="270"/>
            <ac:picMk id="6" creationId="{1B71FEB7-6653-45D6-89BE-F11C221F3445}"/>
          </ac:picMkLst>
        </pc:picChg>
        <pc:picChg chg="del">
          <ac:chgData name="" userId="" providerId="" clId="Web-{BE535325-AD99-4EB8-A1AC-39AD77D25FAC}" dt="2021-03-02T21:22:31.744" v="291"/>
          <ac:picMkLst>
            <pc:docMk/>
            <pc:sldMk cId="2585909110" sldId="270"/>
            <ac:picMk id="7" creationId="{F4AF4389-68BC-4A48-B736-61D61E80F39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0966-DBC6-45FD-BD86-6DE98D8B077B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3C599-CA8B-481E-A0D7-F696FEF1E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0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text below equation 17 to formulate explanation as well as slides notes from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li’s</a:t>
            </a:r>
            <a:r>
              <a:rPr lang="en-US" dirty="0"/>
              <a:t> suggestions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3C599-CA8B-481E-A0D7-F696FEF1EF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6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text below equation 17 to formulate explanation as well as slides notes from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li’s</a:t>
            </a:r>
            <a:r>
              <a:rPr lang="en-US" dirty="0"/>
              <a:t> suggestions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3C599-CA8B-481E-A0D7-F696FEF1EF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6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5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88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28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4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14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70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44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22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12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79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14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7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6FE9F-A51F-467B-9DBC-14290DEBB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043" y="590062"/>
            <a:ext cx="5309140" cy="2838938"/>
          </a:xfrm>
        </p:spPr>
        <p:txBody>
          <a:bodyPr>
            <a:normAutofit/>
          </a:bodyPr>
          <a:lstStyle/>
          <a:p>
            <a:r>
              <a:rPr lang="en-US" sz="4600" dirty="0">
                <a:solidFill>
                  <a:schemeClr val="bg1"/>
                </a:solidFill>
              </a:rPr>
              <a:t>Solving the Heat Equation with Interfaces</a:t>
            </a:r>
          </a:p>
        </p:txBody>
      </p:sp>
      <p:sp>
        <p:nvSpPr>
          <p:cNvPr id="43" name="!!plus graphic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!!dot graphic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!!circle graphic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9" name="!!Straight Connector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Graphic 50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836425" y="5436655"/>
            <a:ext cx="151536" cy="151536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245175" y="5896734"/>
            <a:ext cx="108625" cy="108625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554288" y="6038004"/>
            <a:ext cx="95759" cy="95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C0223F-0F16-4F42-9E5B-42C7087756F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8768" b="-1"/>
          <a:stretch/>
        </p:blipFill>
        <p:spPr>
          <a:xfrm>
            <a:off x="6740358" y="1606411"/>
            <a:ext cx="5451642" cy="5251590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C01DF55F-21D1-4806-9A7D-B054E9C94C57}"/>
              </a:ext>
            </a:extLst>
          </p:cNvPr>
          <p:cNvSpPr txBox="1">
            <a:spLocks/>
          </p:cNvSpPr>
          <p:nvPr/>
        </p:nvSpPr>
        <p:spPr>
          <a:xfrm>
            <a:off x="1504631" y="3505200"/>
            <a:ext cx="5309140" cy="2838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Presenter: Michael Bauer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With: Rex Llewellyn, Shauna Frank</a:t>
            </a:r>
          </a:p>
          <a:p>
            <a:r>
              <a:rPr lang="en-US" sz="2400" dirty="0">
                <a:solidFill>
                  <a:schemeClr val="bg1"/>
                </a:solidFill>
              </a:rPr>
              <a:t>Mentored by: Dr. Chuan LI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848F3F8-3640-4395-BC72-AA89849D8717}"/>
              </a:ext>
            </a:extLst>
          </p:cNvPr>
          <p:cNvSpPr txBox="1">
            <a:spLocks/>
          </p:cNvSpPr>
          <p:nvPr/>
        </p:nvSpPr>
        <p:spPr>
          <a:xfrm>
            <a:off x="6577651" y="-136943"/>
            <a:ext cx="5309140" cy="16671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WCUPA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Research and Creative Activity Day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April 29, 2021</a:t>
            </a:r>
          </a:p>
        </p:txBody>
      </p:sp>
    </p:spTree>
    <p:extLst>
      <p:ext uri="{BB962C8B-B14F-4D97-AF65-F5344CB8AC3E}">
        <p14:creationId xmlns:p14="http://schemas.microsoft.com/office/powerpoint/2010/main" val="85830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2153B-968F-49B3-9145-CDFB8509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Numerical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043E2BEF-F2C3-4AE6-BA4E-12D9C8694183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9788" y="2057400"/>
                <a:ext cx="3932237" cy="4343400"/>
              </a:xfrm>
            </p:spPr>
            <p:txBody>
              <a:bodyPr>
                <a:normAutofit/>
              </a:bodyPr>
              <a:lstStyle/>
              <a:p>
                <a:pPr algn="ctr"/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▽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</a:p>
              <a:p>
                <a:pPr algn="ctr"/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ctr"/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Jump Conditions</a:t>
                </a:r>
              </a:p>
              <a:p>
                <a:pPr algn="ctr"/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043E2BEF-F2C3-4AE6-BA4E-12D9C86941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9788" y="2057400"/>
                <a:ext cx="3932237" cy="4343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B82E59D4-49D6-4AE5-BD2B-3C714FA1E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254" y="931257"/>
            <a:ext cx="6147795" cy="37446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B43C22B-DD1F-4164-8FB4-AEDA7B05E47E}"/>
              </a:ext>
            </a:extLst>
          </p:cNvPr>
          <p:cNvSpPr/>
          <p:nvPr/>
        </p:nvSpPr>
        <p:spPr>
          <a:xfrm>
            <a:off x="6262254" y="1891837"/>
            <a:ext cx="600364" cy="1440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C0A7D0-19EB-4FF6-A74F-C06EB3D9D508}"/>
              </a:ext>
            </a:extLst>
          </p:cNvPr>
          <p:cNvSpPr/>
          <p:nvPr/>
        </p:nvSpPr>
        <p:spPr>
          <a:xfrm>
            <a:off x="6262254" y="3552766"/>
            <a:ext cx="600364" cy="1440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16A8D1-1CDC-457E-AF7F-EA296A19D7D0}"/>
              </a:ext>
            </a:extLst>
          </p:cNvPr>
          <p:cNvCxnSpPr>
            <a:cxnSpLocks/>
          </p:cNvCxnSpPr>
          <p:nvPr/>
        </p:nvCxnSpPr>
        <p:spPr>
          <a:xfrm>
            <a:off x="6134100" y="3545146"/>
            <a:ext cx="1368425" cy="40899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F4E5AD2-BCEC-4208-BC36-738F230D50E5}"/>
              </a:ext>
            </a:extLst>
          </p:cNvPr>
          <p:cNvSpPr/>
          <p:nvPr/>
        </p:nvSpPr>
        <p:spPr>
          <a:xfrm>
            <a:off x="7551304" y="4092546"/>
            <a:ext cx="600364" cy="214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11626F-CDAD-4160-87C0-36D3E945E6EE}"/>
              </a:ext>
            </a:extLst>
          </p:cNvPr>
          <p:cNvSpPr/>
          <p:nvPr/>
        </p:nvSpPr>
        <p:spPr>
          <a:xfrm>
            <a:off x="7576704" y="2721813"/>
            <a:ext cx="600364" cy="214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629EB6-6F31-41F0-A202-55C882F22AC6}"/>
              </a:ext>
            </a:extLst>
          </p:cNvPr>
          <p:cNvSpPr/>
          <p:nvPr/>
        </p:nvSpPr>
        <p:spPr>
          <a:xfrm>
            <a:off x="7887788" y="1739437"/>
            <a:ext cx="600364" cy="1440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22BDCF-79CC-4D5C-BAAC-F7D64943A1B5}"/>
              </a:ext>
            </a:extLst>
          </p:cNvPr>
          <p:cNvSpPr/>
          <p:nvPr/>
        </p:nvSpPr>
        <p:spPr>
          <a:xfrm>
            <a:off x="8271024" y="1184100"/>
            <a:ext cx="600364" cy="1440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F6624B-A8A2-4232-998A-66446223C9B9}"/>
              </a:ext>
            </a:extLst>
          </p:cNvPr>
          <p:cNvSpPr txBox="1"/>
          <p:nvPr/>
        </p:nvSpPr>
        <p:spPr>
          <a:xfrm>
            <a:off x="7448194" y="265915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4C37F0-6ECA-4339-A34E-E756B96B7535}"/>
              </a:ext>
            </a:extLst>
          </p:cNvPr>
          <p:cNvSpPr txBox="1"/>
          <p:nvPr/>
        </p:nvSpPr>
        <p:spPr>
          <a:xfrm>
            <a:off x="7469033" y="3938657"/>
            <a:ext cx="242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C11C65-8264-483F-AB95-F5A3CE65ADCD}"/>
              </a:ext>
            </a:extLst>
          </p:cNvPr>
          <p:cNvSpPr/>
          <p:nvPr/>
        </p:nvSpPr>
        <p:spPr>
          <a:xfrm rot="20616122">
            <a:off x="8113918" y="3685771"/>
            <a:ext cx="998220" cy="969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CAD02D-900F-4CDB-A545-0DB4B62B9C51}"/>
                  </a:ext>
                </a:extLst>
              </p:cNvPr>
              <p:cNvSpPr txBox="1"/>
              <p:nvPr/>
            </p:nvSpPr>
            <p:spPr>
              <a:xfrm>
                <a:off x="6192288" y="4675881"/>
                <a:ext cx="3068469" cy="156966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diffusion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coefficient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 –     function of interest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   domain of interest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az-Cyrl-AZ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Г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    interface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   function jump condition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flux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jump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condition</m:t>
                    </m:r>
                  </m:oMath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CAD02D-900F-4CDB-A545-0DB4B62B9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288" y="4675881"/>
                <a:ext cx="3068469" cy="1569660"/>
              </a:xfrm>
              <a:prstGeom prst="rect">
                <a:avLst/>
              </a:prstGeom>
              <a:blipFill>
                <a:blip r:embed="rId4"/>
                <a:stretch>
                  <a:fillRect l="-594" b="-2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09F9AD4-A87D-4437-A7D5-62D54578FD23}"/>
              </a:ext>
            </a:extLst>
          </p:cNvPr>
          <p:cNvSpPr/>
          <p:nvPr/>
        </p:nvSpPr>
        <p:spPr>
          <a:xfrm>
            <a:off x="7538200" y="2684571"/>
            <a:ext cx="222935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EE5281-923F-43AF-804B-1F7CC27D91AF}"/>
              </a:ext>
            </a:extLst>
          </p:cNvPr>
          <p:cNvSpPr/>
          <p:nvPr/>
        </p:nvSpPr>
        <p:spPr>
          <a:xfrm>
            <a:off x="7553774" y="4044032"/>
            <a:ext cx="222935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D6372-AC7E-4CC4-BDF6-D699BE6EDF00}"/>
              </a:ext>
            </a:extLst>
          </p:cNvPr>
          <p:cNvSpPr txBox="1"/>
          <p:nvPr/>
        </p:nvSpPr>
        <p:spPr>
          <a:xfrm>
            <a:off x="7465405" y="394568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B2BB56-0EA9-4E84-B59A-0C7B36221678}"/>
              </a:ext>
            </a:extLst>
          </p:cNvPr>
          <p:cNvSpPr txBox="1"/>
          <p:nvPr/>
        </p:nvSpPr>
        <p:spPr>
          <a:xfrm>
            <a:off x="7495580" y="2611491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00AF1F-C906-4B11-902F-4827796BB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868" y="2129674"/>
            <a:ext cx="33623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22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A31B3-F570-4AC2-B299-9B55855AE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en-US" sz="6600"/>
              <a:t>Numerical Experiments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3764" y="232542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FF7E6-0A53-4F32-A87D-ED08942A1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We will look at the example where the analytical solution is given as </a:t>
            </a:r>
            <a:endParaRPr lang="en-US" sz="1800" baseline="30000" dirty="0">
              <a:ea typeface="+mn-lt"/>
              <a:cs typeface="+mn-lt"/>
            </a:endParaRPr>
          </a:p>
          <a:p>
            <a:pPr marL="0" indent="0" algn="ctr">
              <a:buNone/>
            </a:pPr>
            <a:endParaRPr lang="en-US" sz="1800" dirty="0">
              <a:ea typeface="+mn-lt"/>
              <a:cs typeface="+mn-lt"/>
            </a:endParaRPr>
          </a:p>
          <a:p>
            <a:pPr marL="0" indent="0" algn="ctr">
              <a:buNone/>
            </a:pPr>
            <a:endParaRPr lang="en-US" sz="1800" dirty="0">
              <a:ea typeface="+mn-lt"/>
              <a:cs typeface="+mn-lt"/>
            </a:endParaRPr>
          </a:p>
          <a:p>
            <a:pPr marL="0" indent="0" algn="ctr">
              <a:buNone/>
            </a:pPr>
            <a:endParaRPr lang="en-US" sz="1800" dirty="0">
              <a:ea typeface="+mn-lt"/>
              <a:cs typeface="+mn-lt"/>
            </a:endParaRPr>
          </a:p>
          <a:p>
            <a:pPr marL="0" indent="0" algn="ctr">
              <a:buNone/>
            </a:pPr>
            <a:endParaRPr lang="en-US" sz="1800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1800" dirty="0">
                <a:ea typeface="+mn-lt"/>
                <a:cs typeface="+mn-lt"/>
              </a:rPr>
              <a:t>With the following source terms</a:t>
            </a:r>
          </a:p>
          <a:p>
            <a:pPr marL="0" indent="0" algn="ctr">
              <a:buNone/>
            </a:pPr>
            <a:endParaRPr lang="en-US" sz="1800" dirty="0">
              <a:ea typeface="+mn-lt"/>
              <a:cs typeface="+mn-lt"/>
            </a:endParaRPr>
          </a:p>
        </p:txBody>
      </p:sp>
      <p:sp>
        <p:nvSpPr>
          <p:cNvPr id="1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2544" y="255471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8224" y="306986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73C80-4DB5-4779-8E30-0C8887B69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425" y="3052041"/>
            <a:ext cx="3105150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9AC2A3-A04B-4294-8F78-4DD7F23A4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712" y="3845595"/>
            <a:ext cx="3076575" cy="447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3687B7-1566-4F26-9146-84916AE39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061" y="5031434"/>
            <a:ext cx="5562600" cy="666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770DE6-3454-4AB1-B8F8-B85ED299A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549" y="5860765"/>
            <a:ext cx="53244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75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F5836-4D6D-4067-B89A-68DC5C893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en-US" dirty="0"/>
              <a:t>Numerical Experiment</a:t>
            </a:r>
          </a:p>
        </p:txBody>
      </p:sp>
      <p:pic>
        <p:nvPicPr>
          <p:cNvPr id="15" name="Picture 14" descr="Chart, surface chart&#10;&#10;Description automatically generated">
            <a:extLst>
              <a:ext uri="{FF2B5EF4-FFF2-40B4-BE49-F238E27FC236}">
                <a16:creationId xmlns:a16="http://schemas.microsoft.com/office/drawing/2014/main" id="{7D008ED2-9B10-4FB0-A7CD-B1F388AFE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51" y="2578735"/>
            <a:ext cx="4623959" cy="3467969"/>
          </a:xfrm>
          <a:prstGeom prst="rect">
            <a:avLst/>
          </a:prstGeom>
        </p:spPr>
      </p:pic>
      <p:pic>
        <p:nvPicPr>
          <p:cNvPr id="17" name="Picture 16" descr="Chart, surface chart&#10;&#10;Description automatically generated">
            <a:extLst>
              <a:ext uri="{FF2B5EF4-FFF2-40B4-BE49-F238E27FC236}">
                <a16:creationId xmlns:a16="http://schemas.microsoft.com/office/drawing/2014/main" id="{168854D2-2AB8-4AC6-891E-E833D2BDC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523" y="2578735"/>
            <a:ext cx="4493596" cy="33701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C682B7-325B-4954-B3B9-D16964A4ABC7}"/>
              </a:ext>
            </a:extLst>
          </p:cNvPr>
          <p:cNvSpPr txBox="1"/>
          <p:nvPr/>
        </p:nvSpPr>
        <p:spPr>
          <a:xfrm>
            <a:off x="3155784" y="6169967"/>
            <a:ext cx="954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Result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0C7D57-D818-4F9C-8CFB-454D20ED1454}"/>
              </a:ext>
            </a:extLst>
          </p:cNvPr>
          <p:cNvSpPr txBox="1"/>
          <p:nvPr/>
        </p:nvSpPr>
        <p:spPr>
          <a:xfrm>
            <a:off x="8590299" y="6169966"/>
            <a:ext cx="860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3420234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A31B3-F570-4AC2-B299-9B55855AE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en-US" sz="6600" dirty="0"/>
              <a:t>Numerical Experiments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3764" y="232542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FF7E6-0A53-4F32-A87D-ED08942A1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We will look at the example where the analytical solution is given as </a:t>
            </a:r>
            <a:endParaRPr lang="en-US" sz="1800" baseline="30000" dirty="0">
              <a:ea typeface="+mn-lt"/>
              <a:cs typeface="+mn-lt"/>
            </a:endParaRPr>
          </a:p>
          <a:p>
            <a:pPr marL="0" indent="0" algn="ctr">
              <a:buNone/>
            </a:pPr>
            <a:endParaRPr lang="en-US" sz="1800" dirty="0">
              <a:ea typeface="+mn-lt"/>
              <a:cs typeface="+mn-lt"/>
            </a:endParaRPr>
          </a:p>
          <a:p>
            <a:pPr marL="0" indent="0" algn="ctr">
              <a:buNone/>
            </a:pPr>
            <a:endParaRPr lang="en-US" sz="1800" dirty="0">
              <a:ea typeface="+mn-lt"/>
              <a:cs typeface="+mn-lt"/>
            </a:endParaRPr>
          </a:p>
          <a:p>
            <a:pPr marL="0" indent="0" algn="ctr">
              <a:buNone/>
            </a:pPr>
            <a:endParaRPr lang="en-US" sz="1800" dirty="0">
              <a:ea typeface="+mn-lt"/>
              <a:cs typeface="+mn-lt"/>
            </a:endParaRPr>
          </a:p>
          <a:p>
            <a:pPr marL="0" indent="0" algn="ctr">
              <a:buNone/>
            </a:pPr>
            <a:endParaRPr lang="en-US" sz="1800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1800" dirty="0">
                <a:ea typeface="+mn-lt"/>
                <a:cs typeface="+mn-lt"/>
              </a:rPr>
              <a:t>With the following jump conditions</a:t>
            </a:r>
          </a:p>
          <a:p>
            <a:pPr marL="0" indent="0" algn="ctr">
              <a:buNone/>
            </a:pPr>
            <a:endParaRPr lang="en-US" sz="1800" dirty="0">
              <a:ea typeface="+mn-lt"/>
              <a:cs typeface="+mn-lt"/>
            </a:endParaRPr>
          </a:p>
        </p:txBody>
      </p:sp>
      <p:sp>
        <p:nvSpPr>
          <p:cNvPr id="1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2544" y="255471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8224" y="306986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B90DA0-51D0-4894-900E-5DC11E216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739" y="4958460"/>
            <a:ext cx="4076700" cy="733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EDA1DF-8270-4796-9E7A-481090541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064" y="5699105"/>
            <a:ext cx="4210050" cy="704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1143F0-A0E5-4C19-BAA8-0CCA35C31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962" y="2927360"/>
            <a:ext cx="2886075" cy="904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8832C6-CE9A-4A95-9359-622D76F110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649" y="3671447"/>
            <a:ext cx="29622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52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F5836-4D6D-4067-B89A-68DC5C893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en-US" dirty="0"/>
              <a:t>Numerical Experiment</a:t>
            </a:r>
          </a:p>
        </p:txBody>
      </p:sp>
      <p:pic>
        <p:nvPicPr>
          <p:cNvPr id="15" name="Picture 14" descr="Chart, surface chart&#10;&#10;Description automatically generated">
            <a:extLst>
              <a:ext uri="{FF2B5EF4-FFF2-40B4-BE49-F238E27FC236}">
                <a16:creationId xmlns:a16="http://schemas.microsoft.com/office/drawing/2014/main" id="{86EAB317-3630-479F-979E-95AF11536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02" y="2319688"/>
            <a:ext cx="4790798" cy="3593098"/>
          </a:xfrm>
          <a:prstGeom prst="rect">
            <a:avLst/>
          </a:prstGeom>
        </p:spPr>
      </p:pic>
      <p:pic>
        <p:nvPicPr>
          <p:cNvPr id="17" name="Picture 16" descr="Chart, surface chart&#10;&#10;Description automatically generated">
            <a:extLst>
              <a:ext uri="{FF2B5EF4-FFF2-40B4-BE49-F238E27FC236}">
                <a16:creationId xmlns:a16="http://schemas.microsoft.com/office/drawing/2014/main" id="{37F55126-CEA7-4F05-8449-C1A94EFF5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71" y="2319688"/>
            <a:ext cx="4790798" cy="35930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3558207-7E55-4559-AFA8-ABFB9BA4CD21}"/>
              </a:ext>
            </a:extLst>
          </p:cNvPr>
          <p:cNvSpPr txBox="1"/>
          <p:nvPr/>
        </p:nvSpPr>
        <p:spPr>
          <a:xfrm>
            <a:off x="3223355" y="6169967"/>
            <a:ext cx="954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Result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9D7488-6CEC-40F3-8550-F089C46C2A6F}"/>
              </a:ext>
            </a:extLst>
          </p:cNvPr>
          <p:cNvSpPr txBox="1"/>
          <p:nvPr/>
        </p:nvSpPr>
        <p:spPr>
          <a:xfrm>
            <a:off x="8812148" y="6169966"/>
            <a:ext cx="860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2932187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6437-6478-49E1-A3F8-20953E820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98064-5D20-4672-8127-4D0F6AA66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to 2D</a:t>
            </a:r>
          </a:p>
          <a:p>
            <a:pPr lvl="1"/>
            <a:r>
              <a:rPr lang="en-US" dirty="0"/>
              <a:t>This will introduce additional complications at nodes near interfaces</a:t>
            </a:r>
          </a:p>
          <a:p>
            <a:r>
              <a:rPr lang="en-US" dirty="0"/>
              <a:t>Increase complexity of Interfaces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CCB1D8-1AA9-4BBF-B205-2D892A4A7F76}"/>
              </a:ext>
            </a:extLst>
          </p:cNvPr>
          <p:cNvSpPr txBox="1">
            <a:spLocks/>
          </p:cNvSpPr>
          <p:nvPr/>
        </p:nvSpPr>
        <p:spPr>
          <a:xfrm>
            <a:off x="838200" y="3912701"/>
            <a:ext cx="10515600" cy="2322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Utilize </a:t>
            </a:r>
            <a:r>
              <a:rPr lang="en-US" dirty="0" err="1"/>
              <a:t>Peaceman-Rachford</a:t>
            </a:r>
            <a:r>
              <a:rPr lang="en-US" dirty="0"/>
              <a:t> method</a:t>
            </a:r>
          </a:p>
          <a:p>
            <a:pPr lvl="1"/>
            <a:r>
              <a:rPr lang="en-US" dirty="0"/>
              <a:t>Higher accuracy in temporal discretization</a:t>
            </a:r>
          </a:p>
          <a:p>
            <a:r>
              <a:rPr lang="en-US" dirty="0"/>
              <a:t>Address corner cases with irregular interface geometries</a:t>
            </a:r>
          </a:p>
        </p:txBody>
      </p:sp>
    </p:spTree>
    <p:extLst>
      <p:ext uri="{BB962C8B-B14F-4D97-AF65-F5344CB8AC3E}">
        <p14:creationId xmlns:p14="http://schemas.microsoft.com/office/powerpoint/2010/main" val="472414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1202-10CA-42A6-A6AC-A829B9E10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F645C-23D1-407E-BC09-4A27BF47C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exercise demonstrates the effectiveness of MIB in solving the Heat Equation with Interfaces</a:t>
            </a:r>
          </a:p>
          <a:p>
            <a:r>
              <a:rPr lang="en-US" dirty="0"/>
              <a:t>Further improvements are required for applications to real-world tasks</a:t>
            </a:r>
          </a:p>
        </p:txBody>
      </p:sp>
    </p:spTree>
    <p:extLst>
      <p:ext uri="{BB962C8B-B14F-4D97-AF65-F5344CB8AC3E}">
        <p14:creationId xmlns:p14="http://schemas.microsoft.com/office/powerpoint/2010/main" val="160900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B7169B8-2507-43F4-A148-FA791CD9C6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2153B-968F-49B3-9145-CDFB8509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29" y="209531"/>
            <a:ext cx="10764149" cy="17061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Solving the Heat Equation with Interfaces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2122" y="0"/>
            <a:ext cx="0" cy="684912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8281" y="165820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9394" y="179182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EDF42260-1BA1-4456-B7A6-3DB02AE08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883" y="4887692"/>
            <a:ext cx="3299837" cy="536223"/>
          </a:xfrm>
          <a:prstGeom prst="rect">
            <a:avLst/>
          </a:prstGeom>
        </p:spPr>
      </p:pic>
      <p:sp>
        <p:nvSpPr>
          <p:cNvPr id="42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8531" y="23820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Placeholder 16">
                <a:extLst>
                  <a:ext uri="{FF2B5EF4-FFF2-40B4-BE49-F238E27FC236}">
                    <a16:creationId xmlns:a16="http://schemas.microsoft.com/office/drawing/2014/main" id="{77302F96-DB9D-4D72-94B7-21C425D1A346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061612" y="4807955"/>
                <a:ext cx="2649751" cy="1855785"/>
              </a:xfr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txBody>
              <a:bodyPr vert="horz" lIns="91440" tIns="45720" rIns="91440" bIns="45720" rtlCol="0" anchor="t">
                <a:normAutofit lnSpcReduction="10000"/>
              </a:bodyPr>
              <a:lstStyle/>
              <a:p>
                <a:pPr marL="285750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 </m:t>
                    </m:r>
                    <m:r>
                      <m:rPr>
                        <m:sty m:val="p"/>
                      </m:rPr>
                      <a:rPr lang="en-US" sz="1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diffusion</m:t>
                    </m:r>
                    <m:r>
                      <a:rPr lang="en-US" sz="1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coefficient</m:t>
                    </m:r>
                    <m:r>
                      <a:rPr lang="en-US" sz="1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2860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 –     function of interest</a:t>
                </a:r>
              </a:p>
              <a:p>
                <a:pPr marL="285750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   domain of interest</a:t>
                </a:r>
              </a:p>
              <a:p>
                <a:pPr marL="285750" indent="-22860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Г –     interface</a:t>
                </a:r>
              </a:p>
              <a:p>
                <a:pPr marL="285750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   zeroth jump condition</a:t>
                </a:r>
              </a:p>
              <a:p>
                <a:pPr marL="285750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sz="1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first</m:t>
                    </m:r>
                    <m:r>
                      <a:rPr lang="en-US" sz="1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jump</m:t>
                    </m:r>
                    <m:r>
                      <a:rPr lang="en-US" sz="1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condition</m:t>
                    </m:r>
                  </m:oMath>
                </a14:m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 Placeholder 16">
                <a:extLst>
                  <a:ext uri="{FF2B5EF4-FFF2-40B4-BE49-F238E27FC236}">
                    <a16:creationId xmlns:a16="http://schemas.microsoft.com/office/drawing/2014/main" id="{77302F96-DB9D-4D72-94B7-21C425D1A3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061612" y="4807955"/>
                <a:ext cx="2649751" cy="1855785"/>
              </a:xfrm>
              <a:blipFill>
                <a:blip r:embed="rId4"/>
                <a:stretch>
                  <a:fillRect t="-1634"/>
                </a:stretch>
              </a:blipFill>
              <a:ln>
                <a:solidFill>
                  <a:schemeClr val="tx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27A2E5A-A880-4356-8B7B-8B8B3FB937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78" t="5134" r="12439" b="10945"/>
          <a:stretch/>
        </p:blipFill>
        <p:spPr>
          <a:xfrm>
            <a:off x="7621141" y="1069064"/>
            <a:ext cx="3530695" cy="3721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5DE770-73D5-46F8-8B31-0EE9E2ADEC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883" y="1964906"/>
            <a:ext cx="6038850" cy="1647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CDF159-7AC8-4A08-A2A1-0294057473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440" y="5492950"/>
            <a:ext cx="5559722" cy="1046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152050-5184-488D-A41A-48605133F8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0010" y="3839942"/>
            <a:ext cx="29908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9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B3F2-2850-43F3-AC4A-13E21775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E2B29-37AE-4B80-8C46-470250AAC6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Metallurgy</a:t>
            </a:r>
          </a:p>
          <a:p>
            <a:pPr lvl="1"/>
            <a:r>
              <a:rPr lang="en-US" dirty="0"/>
              <a:t>Steel Continuous Casting</a:t>
            </a:r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AFD6D-623E-40D2-B11C-E2F2881A04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Mathematical Biology</a:t>
            </a:r>
          </a:p>
          <a:p>
            <a:pPr lvl="1"/>
            <a:r>
              <a:rPr lang="en-US" dirty="0"/>
              <a:t>Cancer Treatment</a:t>
            </a:r>
          </a:p>
          <a:p>
            <a:pPr lvl="1"/>
            <a:r>
              <a:rPr lang="en-US" dirty="0"/>
              <a:t>Ecological Modeling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8026E5-12A6-4587-A0B4-40916FEE1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511867"/>
            <a:ext cx="4532462" cy="24022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BF9347-0C0A-4D2C-830C-13D305CC3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71" y="3095603"/>
            <a:ext cx="2999968" cy="29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9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7BFB0D-6BC4-449C-9D29-0DBBF48E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9576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Numerical Treatment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169334-264D-4176-8BDE-037249A61B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68BE9C6-7971-4154-B71C-E09D2465F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781" y="3212724"/>
            <a:ext cx="3267075" cy="781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57DCF1-7298-4133-BCDE-0681EB728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966" y="1312"/>
            <a:ext cx="7292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1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41847-862D-4A8A-9473-B03E3B2D3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5189746"/>
          </a:xfrm>
        </p:spPr>
        <p:txBody>
          <a:bodyPr anchor="t">
            <a:normAutofit/>
          </a:bodyPr>
          <a:lstStyle/>
          <a:p>
            <a:r>
              <a:rPr lang="en-US" sz="6700" dirty="0"/>
              <a:t>Temporal Discretization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4F0B8-8E2D-4F87-893C-AA9F4A229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2" y="698643"/>
            <a:ext cx="4124758" cy="1343517"/>
          </a:xfrm>
        </p:spPr>
        <p:txBody>
          <a:bodyPr anchor="b">
            <a:normAutofit/>
          </a:bodyPr>
          <a:lstStyle/>
          <a:p>
            <a:r>
              <a:rPr lang="en-US" sz="1800" dirty="0"/>
              <a:t>Euler Method</a:t>
            </a:r>
          </a:p>
          <a:p>
            <a:pPr lvl="1"/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Order Accuracy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4C0AB9-CA7D-4B95-80D6-DAF2B8448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037" y="3166756"/>
            <a:ext cx="6031759" cy="149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51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BF2F9D-983F-4E90-827D-5A23216DEA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54B35-9158-4501-88C1-984516F4D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17" y="0"/>
            <a:ext cx="5366040" cy="2344840"/>
          </a:xfrm>
        </p:spPr>
        <p:txBody>
          <a:bodyPr anchor="b">
            <a:normAutofit/>
          </a:bodyPr>
          <a:lstStyle/>
          <a:p>
            <a:r>
              <a:rPr lang="en-US" sz="7200" dirty="0"/>
              <a:t>Spatial Discretization</a:t>
            </a:r>
          </a:p>
        </p:txBody>
      </p:sp>
      <p:sp>
        <p:nvSpPr>
          <p:cNvPr id="10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960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4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6116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4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2748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4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68377" y="3610394"/>
            <a:ext cx="0" cy="3238728"/>
          </a:xfrm>
          <a:prstGeom prst="line">
            <a:avLst/>
          </a:prstGeom>
          <a:ln w="25400" cap="sq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A8AAFC4-66E4-4F1B-B399-0C3FC73E0775}"/>
              </a:ext>
            </a:extLst>
          </p:cNvPr>
          <p:cNvSpPr txBox="1"/>
          <p:nvPr/>
        </p:nvSpPr>
        <p:spPr>
          <a:xfrm>
            <a:off x="1658761" y="2839648"/>
            <a:ext cx="1751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regular nodes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430F62-4DAC-4654-A170-825E9A4DABFB}"/>
              </a:ext>
            </a:extLst>
          </p:cNvPr>
          <p:cNvSpPr txBox="1"/>
          <p:nvPr/>
        </p:nvSpPr>
        <p:spPr>
          <a:xfrm>
            <a:off x="6333156" y="2834821"/>
            <a:ext cx="301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nodes adjacent to interface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A4DA2-C04A-4E04-985F-DB67B9A0A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32" y="4103204"/>
            <a:ext cx="4419900" cy="8022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135998-5D3B-4303-81D4-AD8565743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740" y="3834985"/>
            <a:ext cx="4419900" cy="8022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516E91-C83D-4F36-B3A3-7B594D129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380" y="4878552"/>
            <a:ext cx="4419900" cy="8022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2181B08-56FD-4DBC-BB04-6B4F06795375}"/>
              </a:ext>
            </a:extLst>
          </p:cNvPr>
          <p:cNvSpPr txBox="1"/>
          <p:nvPr/>
        </p:nvSpPr>
        <p:spPr>
          <a:xfrm>
            <a:off x="9277198" y="502018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6AB542-6AC3-4D3F-BEFD-B9794652E20D}"/>
              </a:ext>
            </a:extLst>
          </p:cNvPr>
          <p:cNvSpPr txBox="1"/>
          <p:nvPr/>
        </p:nvSpPr>
        <p:spPr>
          <a:xfrm>
            <a:off x="7418024" y="39716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163141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54B35-9158-4501-88C1-984516F4D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17" y="0"/>
            <a:ext cx="5366040" cy="2344840"/>
          </a:xfrm>
        </p:spPr>
        <p:txBody>
          <a:bodyPr anchor="b">
            <a:normAutofit/>
          </a:bodyPr>
          <a:lstStyle/>
          <a:p>
            <a:r>
              <a:rPr lang="en-US" sz="7200" dirty="0"/>
              <a:t>Spatial Discretization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69A2D-C214-414A-9409-F44BE7E31225}"/>
              </a:ext>
            </a:extLst>
          </p:cNvPr>
          <p:cNvSpPr txBox="1"/>
          <p:nvPr/>
        </p:nvSpPr>
        <p:spPr>
          <a:xfrm>
            <a:off x="4912824" y="3601786"/>
            <a:ext cx="2366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Jump Conditions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669D0A-1D3A-485D-8295-B91BB116C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520" y="5417417"/>
            <a:ext cx="6642191" cy="5649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A8D143-EE1D-401B-9CE5-27A200514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42" y="1159726"/>
            <a:ext cx="3848100" cy="942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2E4A3F-97FD-4405-B0F3-A98D4996C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42" y="2407749"/>
            <a:ext cx="3971925" cy="895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DF81EF-AD2D-417B-BA49-803229890A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616" y="4317325"/>
            <a:ext cx="2600325" cy="838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8B294A-AB7B-4A37-91BA-FA2D5CA468D2}"/>
              </a:ext>
            </a:extLst>
          </p:cNvPr>
          <p:cNvSpPr txBox="1"/>
          <p:nvPr/>
        </p:nvSpPr>
        <p:spPr>
          <a:xfrm>
            <a:off x="1815465" y="514366"/>
            <a:ext cx="2377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Transformations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04D0B8-0E12-4F37-9DBF-C428779E43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6861" y="4412575"/>
            <a:ext cx="26765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7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10">
            <a:extLst>
              <a:ext uri="{FF2B5EF4-FFF2-40B4-BE49-F238E27FC236}">
                <a16:creationId xmlns:a16="http://schemas.microsoft.com/office/drawing/2014/main" id="{41E76188-5CDF-4279-90D1-82FF3E5237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0896" y="644279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9">
            <a:extLst>
              <a:ext uri="{FF2B5EF4-FFF2-40B4-BE49-F238E27FC236}">
                <a16:creationId xmlns:a16="http://schemas.microsoft.com/office/drawing/2014/main" id="{71511A72-95BD-471D-BEA0-874989E46A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08" y="166643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1">
            <a:extLst>
              <a:ext uri="{FF2B5EF4-FFF2-40B4-BE49-F238E27FC236}">
                <a16:creationId xmlns:a16="http://schemas.microsoft.com/office/drawing/2014/main" id="{5D61DBFA-1601-4D6C-AF8C-257D581BA9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9465" y="5412094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422970-593E-440F-9CCC-C6C28A0AD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798" y="0"/>
            <a:ext cx="6830272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9044CC-9828-45F9-B66F-BF6FCD4079AF}"/>
              </a:ext>
            </a:extLst>
          </p:cNvPr>
          <p:cNvSpPr/>
          <p:nvPr/>
        </p:nvSpPr>
        <p:spPr>
          <a:xfrm>
            <a:off x="6174581" y="2612230"/>
            <a:ext cx="135732" cy="140494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5AE3DE-DD5D-4C35-94E4-A70CBC087C75}"/>
              </a:ext>
            </a:extLst>
          </p:cNvPr>
          <p:cNvSpPr/>
          <p:nvPr/>
        </p:nvSpPr>
        <p:spPr>
          <a:xfrm>
            <a:off x="6507958" y="3907082"/>
            <a:ext cx="159541" cy="148185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44EAC44-7BA8-4707-9FFB-2119D4C2474E}"/>
              </a:ext>
            </a:extLst>
          </p:cNvPr>
          <p:cNvSpPr/>
          <p:nvPr/>
        </p:nvSpPr>
        <p:spPr>
          <a:xfrm>
            <a:off x="6346332" y="3257550"/>
            <a:ext cx="161626" cy="171450"/>
          </a:xfrm>
          <a:prstGeom prst="ellipse">
            <a:avLst/>
          </a:prstGeom>
          <a:solidFill>
            <a:schemeClr val="tx1">
              <a:alpha val="46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41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1D16C0B7-ED9E-45BC-9938-9984C7254675}"/>
              </a:ext>
            </a:extLst>
          </p:cNvPr>
          <p:cNvSpPr txBox="1"/>
          <p:nvPr/>
        </p:nvSpPr>
        <p:spPr>
          <a:xfrm>
            <a:off x="1816132" y="5078544"/>
            <a:ext cx="2441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From      we have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54B35-9158-4501-88C1-984516F4D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152" y="0"/>
            <a:ext cx="10240505" cy="1425725"/>
          </a:xfrm>
        </p:spPr>
        <p:txBody>
          <a:bodyPr anchor="b">
            <a:normAutofit/>
          </a:bodyPr>
          <a:lstStyle/>
          <a:p>
            <a:r>
              <a:rPr lang="en-US" sz="7200" dirty="0"/>
              <a:t>Spatial Discretization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1134F0-9D9D-453D-A418-E66573BA703C}"/>
              </a:ext>
            </a:extLst>
          </p:cNvPr>
          <p:cNvSpPr/>
          <p:nvPr/>
        </p:nvSpPr>
        <p:spPr>
          <a:xfrm rot="5400000">
            <a:off x="6109443" y="4745301"/>
            <a:ext cx="155652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B8B78C-BAA0-4452-97D0-7D9B0E1BD4AA}"/>
              </a:ext>
            </a:extLst>
          </p:cNvPr>
          <p:cNvSpPr/>
          <p:nvPr/>
        </p:nvSpPr>
        <p:spPr>
          <a:xfrm rot="5400000">
            <a:off x="8799359" y="5421507"/>
            <a:ext cx="155652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0F67F1-665A-4A6F-9071-B79FE9F7B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698" b="1577"/>
          <a:stretch/>
        </p:blipFill>
        <p:spPr>
          <a:xfrm>
            <a:off x="2627170" y="3209320"/>
            <a:ext cx="515433" cy="8022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A886D2-1197-4721-995A-E5CA8B8CDA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313" b="11815"/>
          <a:stretch/>
        </p:blipFill>
        <p:spPr>
          <a:xfrm>
            <a:off x="2685226" y="4920216"/>
            <a:ext cx="409553" cy="6554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58DB62-E255-4595-9380-01AB90F40C6E}"/>
              </a:ext>
            </a:extLst>
          </p:cNvPr>
          <p:cNvSpPr txBox="1"/>
          <p:nvPr/>
        </p:nvSpPr>
        <p:spPr>
          <a:xfrm>
            <a:off x="1816132" y="3402882"/>
            <a:ext cx="2441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From      we have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58FD4F-10F0-4D6F-94B3-4D270D69BDEA}"/>
              </a:ext>
            </a:extLst>
          </p:cNvPr>
          <p:cNvSpPr/>
          <p:nvPr/>
        </p:nvSpPr>
        <p:spPr>
          <a:xfrm rot="5400000">
            <a:off x="6261843" y="4897701"/>
            <a:ext cx="155652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C05755-F9B0-4DD3-983F-95787E32D075}"/>
              </a:ext>
            </a:extLst>
          </p:cNvPr>
          <p:cNvSpPr/>
          <p:nvPr/>
        </p:nvSpPr>
        <p:spPr>
          <a:xfrm rot="5400000">
            <a:off x="6299216" y="3166435"/>
            <a:ext cx="155652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35A2C9-D64D-4FD1-80A9-34200B4754EC}"/>
              </a:ext>
            </a:extLst>
          </p:cNvPr>
          <p:cNvSpPr/>
          <p:nvPr/>
        </p:nvSpPr>
        <p:spPr>
          <a:xfrm rot="5400000">
            <a:off x="9016508" y="3668911"/>
            <a:ext cx="155652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FA278FC-A94A-4FD2-8558-90D5BB9FD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1480" y="3208125"/>
            <a:ext cx="6086475" cy="16668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30E7C94-E1BB-43D8-9351-8E0BC12ADD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1163" y="4842734"/>
            <a:ext cx="6753225" cy="1647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295E94-0B01-4F07-9990-845FD982639E}"/>
              </a:ext>
            </a:extLst>
          </p:cNvPr>
          <p:cNvSpPr txBox="1"/>
          <p:nvPr/>
        </p:nvSpPr>
        <p:spPr>
          <a:xfrm>
            <a:off x="5937113" y="500000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2469B-A97C-4190-A421-3877A6CEB472}"/>
              </a:ext>
            </a:extLst>
          </p:cNvPr>
          <p:cNvSpPr txBox="1"/>
          <p:nvPr/>
        </p:nvSpPr>
        <p:spPr>
          <a:xfrm>
            <a:off x="8961542" y="580971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17D937-79E4-4C1F-8E2A-750A9E5F2732}"/>
              </a:ext>
            </a:extLst>
          </p:cNvPr>
          <p:cNvSpPr txBox="1"/>
          <p:nvPr/>
        </p:nvSpPr>
        <p:spPr>
          <a:xfrm>
            <a:off x="5445815" y="331297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BE4BE0-C5F6-4AF2-A71E-95173AE931CD}"/>
              </a:ext>
            </a:extLst>
          </p:cNvPr>
          <p:cNvSpPr txBox="1"/>
          <p:nvPr/>
        </p:nvSpPr>
        <p:spPr>
          <a:xfrm>
            <a:off x="8504521" y="410877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940367C-52D9-4E23-AA11-86D2344D24BF}"/>
              </a:ext>
            </a:extLst>
          </p:cNvPr>
          <p:cNvSpPr/>
          <p:nvPr/>
        </p:nvSpPr>
        <p:spPr>
          <a:xfrm>
            <a:off x="9899586" y="4189759"/>
            <a:ext cx="606391" cy="556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49DB26-F7DF-4453-BF3A-A38171D7FEA5}"/>
              </a:ext>
            </a:extLst>
          </p:cNvPr>
          <p:cNvSpPr/>
          <p:nvPr/>
        </p:nvSpPr>
        <p:spPr>
          <a:xfrm>
            <a:off x="10525227" y="5881538"/>
            <a:ext cx="606391" cy="556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4260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37C0E9B17A44498BF592642D4ECA5" ma:contentTypeVersion="12" ma:contentTypeDescription="Create a new document." ma:contentTypeScope="" ma:versionID="b64175680337692cb2551d59f972e4fb">
  <xsd:schema xmlns:xsd="http://www.w3.org/2001/XMLSchema" xmlns:xs="http://www.w3.org/2001/XMLSchema" xmlns:p="http://schemas.microsoft.com/office/2006/metadata/properties" xmlns:ns3="8ba01db9-89e8-4dbd-b09b-f1bb22782f3e" xmlns:ns4="cd8c369e-ddd6-4fee-8136-828943a0a193" targetNamespace="http://schemas.microsoft.com/office/2006/metadata/properties" ma:root="true" ma:fieldsID="1a554bf74fdc63bcf84507267abbb033" ns3:_="" ns4:_="">
    <xsd:import namespace="8ba01db9-89e8-4dbd-b09b-f1bb22782f3e"/>
    <xsd:import namespace="cd8c369e-ddd6-4fee-8136-828943a0a1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01db9-89e8-4dbd-b09b-f1bb22782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c369e-ddd6-4fee-8136-828943a0a19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90F882-DE44-45C2-B0C9-37E1B0448B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a01db9-89e8-4dbd-b09b-f1bb22782f3e"/>
    <ds:schemaRef ds:uri="cd8c369e-ddd6-4fee-8136-828943a0a1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99C01E-BB40-4F2E-90F8-E15434731A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C91D12-A601-487B-8894-FD00A80D83C4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8ba01db9-89e8-4dbd-b09b-f1bb22782f3e"/>
    <ds:schemaRef ds:uri="http://purl.org/dc/elements/1.1/"/>
    <ds:schemaRef ds:uri="http://schemas.microsoft.com/office/infopath/2007/PartnerControls"/>
    <ds:schemaRef ds:uri="cd8c369e-ddd6-4fee-8136-828943a0a193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3588</TotalTime>
  <Words>312</Words>
  <Application>Microsoft Office PowerPoint</Application>
  <PresentationFormat>Widescreen</PresentationFormat>
  <Paragraphs>95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Gill Sans Nova</vt:lpstr>
      <vt:lpstr>GradientVTI</vt:lpstr>
      <vt:lpstr>Solving the Heat Equation with Interfaces</vt:lpstr>
      <vt:lpstr>Solving the Heat Equation with Interfaces</vt:lpstr>
      <vt:lpstr>Applications</vt:lpstr>
      <vt:lpstr>Numerical Treatment</vt:lpstr>
      <vt:lpstr>Temporal Discretization</vt:lpstr>
      <vt:lpstr>Spatial Discretization</vt:lpstr>
      <vt:lpstr>Spatial Discretization</vt:lpstr>
      <vt:lpstr>PowerPoint Presentation</vt:lpstr>
      <vt:lpstr>Spatial Discretization</vt:lpstr>
      <vt:lpstr>Numerical Experiments</vt:lpstr>
      <vt:lpstr>Numerical Experiments</vt:lpstr>
      <vt:lpstr>Numerical Experiment</vt:lpstr>
      <vt:lpstr>Numerical Experiments</vt:lpstr>
      <vt:lpstr>Numerical Experiment</vt:lpstr>
      <vt:lpstr>Future Improvements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Mick Bauer</dc:creator>
  <cp:lastModifiedBy>Smith, Andrea J</cp:lastModifiedBy>
  <cp:revision>140</cp:revision>
  <dcterms:created xsi:type="dcterms:W3CDTF">2021-03-01T17:02:42Z</dcterms:created>
  <dcterms:modified xsi:type="dcterms:W3CDTF">2021-04-23T12:01:24Z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0x010100E4E37C0E9B17A44498BF592642D4ECA5</vt:lpwstr>
  </property>
</Properties>
</file>