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6" r:id="rId4"/>
  </p:sldMasterIdLst>
  <p:notesMasterIdLst>
    <p:notesMasterId r:id="rId19"/>
  </p:notesMasterIdLst>
  <p:sldIdLst>
    <p:sldId id="256" r:id="rId5"/>
    <p:sldId id="258" r:id="rId6"/>
    <p:sldId id="259" r:id="rId7"/>
    <p:sldId id="267" r:id="rId8"/>
    <p:sldId id="264" r:id="rId9"/>
    <p:sldId id="269" r:id="rId10"/>
    <p:sldId id="270" r:id="rId11"/>
    <p:sldId id="261" r:id="rId12"/>
    <p:sldId id="262" r:id="rId13"/>
    <p:sldId id="266" r:id="rId14"/>
    <p:sldId id="260" r:id="rId15"/>
    <p:sldId id="263" r:id="rId16"/>
    <p:sldId id="268" r:id="rId17"/>
    <p:sldId id="27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30A2A6-13D4-4B4D-9456-3E551BCB0BDD}" v="56" dt="2021-04-22T01:36:15.8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95" autoAdjust="0"/>
    <p:restoredTop sz="95226" autoAdjust="0"/>
  </p:normalViewPr>
  <p:slideViewPr>
    <p:cSldViewPr snapToGrid="0">
      <p:cViewPr varScale="1">
        <p:scale>
          <a:sx n="64" d="100"/>
          <a:sy n="64" d="100"/>
        </p:scale>
        <p:origin x="110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FE97E9-B4A8-4BC6-931F-944A7E257734}" type="doc">
      <dgm:prSet loTypeId="urn:microsoft.com/office/officeart/2005/8/layout/hList1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D485811-8F2D-4B88-A73F-902DB5F75438}">
      <dgm:prSet/>
      <dgm:spPr/>
      <dgm:t>
        <a:bodyPr/>
        <a:lstStyle/>
        <a:p>
          <a:r>
            <a:rPr lang="en-US" dirty="0"/>
            <a:t>Medical Model</a:t>
          </a:r>
        </a:p>
      </dgm:t>
    </dgm:pt>
    <dgm:pt modelId="{009CD468-5339-4890-B1D6-838311E35126}" type="parTrans" cxnId="{0D79A192-5FFE-415F-9803-1ED97E8EB515}">
      <dgm:prSet/>
      <dgm:spPr/>
      <dgm:t>
        <a:bodyPr/>
        <a:lstStyle/>
        <a:p>
          <a:endParaRPr lang="en-US"/>
        </a:p>
      </dgm:t>
    </dgm:pt>
    <dgm:pt modelId="{7D9D22DE-79C8-4A37-9CBD-A6ED7809453F}" type="sibTrans" cxnId="{0D79A192-5FFE-415F-9803-1ED97E8EB515}">
      <dgm:prSet/>
      <dgm:spPr/>
      <dgm:t>
        <a:bodyPr/>
        <a:lstStyle/>
        <a:p>
          <a:endParaRPr lang="en-US"/>
        </a:p>
      </dgm:t>
    </dgm:pt>
    <dgm:pt modelId="{5A841270-746B-4867-A4DB-44D67D25B2A2}">
      <dgm:prSet/>
      <dgm:spPr/>
      <dgm:t>
        <a:bodyPr/>
        <a:lstStyle/>
        <a:p>
          <a:r>
            <a:rPr lang="en-US" dirty="0"/>
            <a:t>Disability is a negative characteristic, an impairment that needs a cure or assistance from professional intervention</a:t>
          </a:r>
        </a:p>
      </dgm:t>
    </dgm:pt>
    <dgm:pt modelId="{B773E926-45E3-4657-8085-3DAF5CA2376B}" type="parTrans" cxnId="{7260070E-D5DC-476A-842C-6BF60188AA27}">
      <dgm:prSet/>
      <dgm:spPr/>
      <dgm:t>
        <a:bodyPr/>
        <a:lstStyle/>
        <a:p>
          <a:endParaRPr lang="en-US"/>
        </a:p>
      </dgm:t>
    </dgm:pt>
    <dgm:pt modelId="{0AA4408F-B748-4C8A-8DD7-746C5C559547}" type="sibTrans" cxnId="{7260070E-D5DC-476A-842C-6BF60188AA27}">
      <dgm:prSet/>
      <dgm:spPr/>
      <dgm:t>
        <a:bodyPr/>
        <a:lstStyle/>
        <a:p>
          <a:endParaRPr lang="en-US"/>
        </a:p>
      </dgm:t>
    </dgm:pt>
    <dgm:pt modelId="{BA02F98D-3906-4274-B7A4-66B7A4583614}">
      <dgm:prSet/>
      <dgm:spPr/>
      <dgm:t>
        <a:bodyPr/>
        <a:lstStyle/>
        <a:p>
          <a:r>
            <a:rPr lang="en-US" dirty="0"/>
            <a:t>Sociocultural Model of Disability</a:t>
          </a:r>
        </a:p>
      </dgm:t>
    </dgm:pt>
    <dgm:pt modelId="{EE21D714-5AB8-4001-A846-BF05D6A71786}" type="parTrans" cxnId="{7A685CF0-24CF-49F3-A773-D9BF74D42F64}">
      <dgm:prSet/>
      <dgm:spPr/>
      <dgm:t>
        <a:bodyPr/>
        <a:lstStyle/>
        <a:p>
          <a:endParaRPr lang="en-US"/>
        </a:p>
      </dgm:t>
    </dgm:pt>
    <dgm:pt modelId="{E2AA6592-5BE5-4D47-8DC2-E1A9A258EB67}" type="sibTrans" cxnId="{7A685CF0-24CF-49F3-A773-D9BF74D42F64}">
      <dgm:prSet/>
      <dgm:spPr/>
      <dgm:t>
        <a:bodyPr/>
        <a:lstStyle/>
        <a:p>
          <a:endParaRPr lang="en-US"/>
        </a:p>
      </dgm:t>
    </dgm:pt>
    <dgm:pt modelId="{932AAED5-2521-455E-8D6C-F66576DBCD23}">
      <dgm:prSet/>
      <dgm:spPr/>
      <dgm:t>
        <a:bodyPr/>
        <a:lstStyle/>
        <a:p>
          <a:r>
            <a:rPr lang="en-US" dirty="0"/>
            <a:t>Disability is neutral until society causes it to be a disadvantage</a:t>
          </a:r>
        </a:p>
      </dgm:t>
    </dgm:pt>
    <dgm:pt modelId="{E22B63F0-DAD3-429D-A69D-1FB9F0262373}" type="parTrans" cxnId="{24D79786-E030-437B-AE55-DF182C6B830F}">
      <dgm:prSet/>
      <dgm:spPr/>
      <dgm:t>
        <a:bodyPr/>
        <a:lstStyle/>
        <a:p>
          <a:endParaRPr lang="en-US"/>
        </a:p>
      </dgm:t>
    </dgm:pt>
    <dgm:pt modelId="{B4585E3C-8ACB-44DF-B315-B0D34C4B8AEF}" type="sibTrans" cxnId="{24D79786-E030-437B-AE55-DF182C6B830F}">
      <dgm:prSet/>
      <dgm:spPr/>
      <dgm:t>
        <a:bodyPr/>
        <a:lstStyle/>
        <a:p>
          <a:endParaRPr lang="en-US"/>
        </a:p>
      </dgm:t>
    </dgm:pt>
    <dgm:pt modelId="{9C5CB947-DDEF-462D-A2F8-F9A05095E676}">
      <dgm:prSet/>
      <dgm:spPr/>
      <dgm:t>
        <a:bodyPr/>
        <a:lstStyle/>
        <a:p>
          <a:r>
            <a:rPr lang="en-US" dirty="0"/>
            <a:t>Postmodern Approach</a:t>
          </a:r>
        </a:p>
      </dgm:t>
    </dgm:pt>
    <dgm:pt modelId="{C18428EF-3DF4-4596-A118-CBE40FFC1B2A}" type="parTrans" cxnId="{8DBD8598-3F1C-4F6C-83B1-B7E34C250BD6}">
      <dgm:prSet/>
      <dgm:spPr/>
      <dgm:t>
        <a:bodyPr/>
        <a:lstStyle/>
        <a:p>
          <a:endParaRPr lang="en-US"/>
        </a:p>
      </dgm:t>
    </dgm:pt>
    <dgm:pt modelId="{085C86BB-4CF9-4E63-8F56-2A4E9763A72C}" type="sibTrans" cxnId="{8DBD8598-3F1C-4F6C-83B1-B7E34C250BD6}">
      <dgm:prSet/>
      <dgm:spPr/>
      <dgm:t>
        <a:bodyPr/>
        <a:lstStyle/>
        <a:p>
          <a:endParaRPr lang="en-US"/>
        </a:p>
      </dgm:t>
    </dgm:pt>
    <dgm:pt modelId="{2E48787F-9F96-4472-901E-3B86127B127A}">
      <dgm:prSet/>
      <dgm:spPr/>
      <dgm:t>
        <a:bodyPr/>
        <a:lstStyle/>
        <a:p>
          <a:r>
            <a:rPr lang="en-US" dirty="0"/>
            <a:t>Consider how disabilities may become a positive aspect of an individual’s life </a:t>
          </a:r>
        </a:p>
      </dgm:t>
    </dgm:pt>
    <dgm:pt modelId="{957A66D0-5F15-4E6E-8881-3F540E19AD1E}" type="parTrans" cxnId="{0A3DF211-8748-47CD-B200-280B1ED8DEF7}">
      <dgm:prSet/>
      <dgm:spPr/>
      <dgm:t>
        <a:bodyPr/>
        <a:lstStyle/>
        <a:p>
          <a:endParaRPr lang="en-US"/>
        </a:p>
      </dgm:t>
    </dgm:pt>
    <dgm:pt modelId="{3817976E-5A83-4F16-9503-3196FCBDB636}" type="sibTrans" cxnId="{0A3DF211-8748-47CD-B200-280B1ED8DEF7}">
      <dgm:prSet/>
      <dgm:spPr/>
      <dgm:t>
        <a:bodyPr/>
        <a:lstStyle/>
        <a:p>
          <a:endParaRPr lang="en-US"/>
        </a:p>
      </dgm:t>
    </dgm:pt>
    <dgm:pt modelId="{0DD07F14-C93A-479D-9DD5-66582C597221}" type="pres">
      <dgm:prSet presAssocID="{D0FE97E9-B4A8-4BC6-931F-944A7E257734}" presName="Name0" presStyleCnt="0">
        <dgm:presLayoutVars>
          <dgm:dir/>
          <dgm:animLvl val="lvl"/>
          <dgm:resizeHandles val="exact"/>
        </dgm:presLayoutVars>
      </dgm:prSet>
      <dgm:spPr/>
    </dgm:pt>
    <dgm:pt modelId="{4212CF0F-9D16-408D-9318-71D9584A3747}" type="pres">
      <dgm:prSet presAssocID="{2D485811-8F2D-4B88-A73F-902DB5F75438}" presName="composite" presStyleCnt="0"/>
      <dgm:spPr/>
    </dgm:pt>
    <dgm:pt modelId="{56793313-135D-46BE-AA50-BEBCC88C3A38}" type="pres">
      <dgm:prSet presAssocID="{2D485811-8F2D-4B88-A73F-902DB5F75438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C7B7FC92-15B1-4D7C-BE49-BBF1E1A1659D}" type="pres">
      <dgm:prSet presAssocID="{2D485811-8F2D-4B88-A73F-902DB5F75438}" presName="desTx" presStyleLbl="alignAccFollowNode1" presStyleIdx="0" presStyleCnt="3">
        <dgm:presLayoutVars>
          <dgm:bulletEnabled val="1"/>
        </dgm:presLayoutVars>
      </dgm:prSet>
      <dgm:spPr/>
    </dgm:pt>
    <dgm:pt modelId="{6232819C-7102-4CBD-A61B-D0ACE9A357D4}" type="pres">
      <dgm:prSet presAssocID="{7D9D22DE-79C8-4A37-9CBD-A6ED7809453F}" presName="space" presStyleCnt="0"/>
      <dgm:spPr/>
    </dgm:pt>
    <dgm:pt modelId="{E17E17BD-F01A-4246-AB43-DC3761214829}" type="pres">
      <dgm:prSet presAssocID="{BA02F98D-3906-4274-B7A4-66B7A4583614}" presName="composite" presStyleCnt="0"/>
      <dgm:spPr/>
    </dgm:pt>
    <dgm:pt modelId="{DC93E66B-6727-4DBD-9DD2-1FEA68CDDCF2}" type="pres">
      <dgm:prSet presAssocID="{BA02F98D-3906-4274-B7A4-66B7A4583614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54F379C2-7C58-48F5-82AF-9DBD709412E8}" type="pres">
      <dgm:prSet presAssocID="{BA02F98D-3906-4274-B7A4-66B7A4583614}" presName="desTx" presStyleLbl="alignAccFollowNode1" presStyleIdx="1" presStyleCnt="3">
        <dgm:presLayoutVars>
          <dgm:bulletEnabled val="1"/>
        </dgm:presLayoutVars>
      </dgm:prSet>
      <dgm:spPr/>
    </dgm:pt>
    <dgm:pt modelId="{63A8B2E6-BC66-4A6A-8184-0F5D7D5F88A9}" type="pres">
      <dgm:prSet presAssocID="{E2AA6592-5BE5-4D47-8DC2-E1A9A258EB67}" presName="space" presStyleCnt="0"/>
      <dgm:spPr/>
    </dgm:pt>
    <dgm:pt modelId="{062A878B-1DE2-417F-B0AA-1CADDFB3017D}" type="pres">
      <dgm:prSet presAssocID="{9C5CB947-DDEF-462D-A2F8-F9A05095E676}" presName="composite" presStyleCnt="0"/>
      <dgm:spPr/>
    </dgm:pt>
    <dgm:pt modelId="{41BE2327-12D4-4F3A-899E-4D4DF5FF0E20}" type="pres">
      <dgm:prSet presAssocID="{9C5CB947-DDEF-462D-A2F8-F9A05095E676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6C3E8C3E-0984-4282-8B0A-F4C14D66B02D}" type="pres">
      <dgm:prSet presAssocID="{9C5CB947-DDEF-462D-A2F8-F9A05095E676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7260070E-D5DC-476A-842C-6BF60188AA27}" srcId="{2D485811-8F2D-4B88-A73F-902DB5F75438}" destId="{5A841270-746B-4867-A4DB-44D67D25B2A2}" srcOrd="0" destOrd="0" parTransId="{B773E926-45E3-4657-8085-3DAF5CA2376B}" sibTransId="{0AA4408F-B748-4C8A-8DD7-746C5C559547}"/>
    <dgm:cxn modelId="{4A42E010-706D-4870-A7CE-52E33D62AEF8}" type="presOf" srcId="{D0FE97E9-B4A8-4BC6-931F-944A7E257734}" destId="{0DD07F14-C93A-479D-9DD5-66582C597221}" srcOrd="0" destOrd="0" presId="urn:microsoft.com/office/officeart/2005/8/layout/hList1"/>
    <dgm:cxn modelId="{0A3DF211-8748-47CD-B200-280B1ED8DEF7}" srcId="{9C5CB947-DDEF-462D-A2F8-F9A05095E676}" destId="{2E48787F-9F96-4472-901E-3B86127B127A}" srcOrd="0" destOrd="0" parTransId="{957A66D0-5F15-4E6E-8881-3F540E19AD1E}" sibTransId="{3817976E-5A83-4F16-9503-3196FCBDB636}"/>
    <dgm:cxn modelId="{9C81DA34-8F2E-4B6C-9CDC-F935F902B4F8}" type="presOf" srcId="{2E48787F-9F96-4472-901E-3B86127B127A}" destId="{6C3E8C3E-0984-4282-8B0A-F4C14D66B02D}" srcOrd="0" destOrd="0" presId="urn:microsoft.com/office/officeart/2005/8/layout/hList1"/>
    <dgm:cxn modelId="{24D79786-E030-437B-AE55-DF182C6B830F}" srcId="{BA02F98D-3906-4274-B7A4-66B7A4583614}" destId="{932AAED5-2521-455E-8D6C-F66576DBCD23}" srcOrd="0" destOrd="0" parTransId="{E22B63F0-DAD3-429D-A69D-1FB9F0262373}" sibTransId="{B4585E3C-8ACB-44DF-B315-B0D34C4B8AEF}"/>
    <dgm:cxn modelId="{0D79A192-5FFE-415F-9803-1ED97E8EB515}" srcId="{D0FE97E9-B4A8-4BC6-931F-944A7E257734}" destId="{2D485811-8F2D-4B88-A73F-902DB5F75438}" srcOrd="0" destOrd="0" parTransId="{009CD468-5339-4890-B1D6-838311E35126}" sibTransId="{7D9D22DE-79C8-4A37-9CBD-A6ED7809453F}"/>
    <dgm:cxn modelId="{8DBD8598-3F1C-4F6C-83B1-B7E34C250BD6}" srcId="{D0FE97E9-B4A8-4BC6-931F-944A7E257734}" destId="{9C5CB947-DDEF-462D-A2F8-F9A05095E676}" srcOrd="2" destOrd="0" parTransId="{C18428EF-3DF4-4596-A118-CBE40FFC1B2A}" sibTransId="{085C86BB-4CF9-4E63-8F56-2A4E9763A72C}"/>
    <dgm:cxn modelId="{7B9B6DC6-9404-4929-98CB-5C8FF8A005B2}" type="presOf" srcId="{2D485811-8F2D-4B88-A73F-902DB5F75438}" destId="{56793313-135D-46BE-AA50-BEBCC88C3A38}" srcOrd="0" destOrd="0" presId="urn:microsoft.com/office/officeart/2005/8/layout/hList1"/>
    <dgm:cxn modelId="{AA0DB1CF-8769-4580-BE45-D95B9482F028}" type="presOf" srcId="{BA02F98D-3906-4274-B7A4-66B7A4583614}" destId="{DC93E66B-6727-4DBD-9DD2-1FEA68CDDCF2}" srcOrd="0" destOrd="0" presId="urn:microsoft.com/office/officeart/2005/8/layout/hList1"/>
    <dgm:cxn modelId="{15C397E5-D7C4-4DC3-88FC-F6344CCFCE05}" type="presOf" srcId="{9C5CB947-DDEF-462D-A2F8-F9A05095E676}" destId="{41BE2327-12D4-4F3A-899E-4D4DF5FF0E20}" srcOrd="0" destOrd="0" presId="urn:microsoft.com/office/officeart/2005/8/layout/hList1"/>
    <dgm:cxn modelId="{5AEBFDEF-E60A-4C93-9CBD-02B526EDFD86}" type="presOf" srcId="{932AAED5-2521-455E-8D6C-F66576DBCD23}" destId="{54F379C2-7C58-48F5-82AF-9DBD709412E8}" srcOrd="0" destOrd="0" presId="urn:microsoft.com/office/officeart/2005/8/layout/hList1"/>
    <dgm:cxn modelId="{7A685CF0-24CF-49F3-A773-D9BF74D42F64}" srcId="{D0FE97E9-B4A8-4BC6-931F-944A7E257734}" destId="{BA02F98D-3906-4274-B7A4-66B7A4583614}" srcOrd="1" destOrd="0" parTransId="{EE21D714-5AB8-4001-A846-BF05D6A71786}" sibTransId="{E2AA6592-5BE5-4D47-8DC2-E1A9A258EB67}"/>
    <dgm:cxn modelId="{6D7ACBFA-74DF-4B3C-BAF0-F554E7C60B03}" type="presOf" srcId="{5A841270-746B-4867-A4DB-44D67D25B2A2}" destId="{C7B7FC92-15B1-4D7C-BE49-BBF1E1A1659D}" srcOrd="0" destOrd="0" presId="urn:microsoft.com/office/officeart/2005/8/layout/hList1"/>
    <dgm:cxn modelId="{4359134C-2042-43AB-A90E-F76D6BBCE663}" type="presParOf" srcId="{0DD07F14-C93A-479D-9DD5-66582C597221}" destId="{4212CF0F-9D16-408D-9318-71D9584A3747}" srcOrd="0" destOrd="0" presId="urn:microsoft.com/office/officeart/2005/8/layout/hList1"/>
    <dgm:cxn modelId="{8B24B321-F259-406E-8EA4-D83964FA2017}" type="presParOf" srcId="{4212CF0F-9D16-408D-9318-71D9584A3747}" destId="{56793313-135D-46BE-AA50-BEBCC88C3A38}" srcOrd="0" destOrd="0" presId="urn:microsoft.com/office/officeart/2005/8/layout/hList1"/>
    <dgm:cxn modelId="{112BF71C-BAC7-4C7D-BDC2-07EDB5B6AA20}" type="presParOf" srcId="{4212CF0F-9D16-408D-9318-71D9584A3747}" destId="{C7B7FC92-15B1-4D7C-BE49-BBF1E1A1659D}" srcOrd="1" destOrd="0" presId="urn:microsoft.com/office/officeart/2005/8/layout/hList1"/>
    <dgm:cxn modelId="{26AF30C0-39E1-41D8-8A1C-8A9477E8A9E2}" type="presParOf" srcId="{0DD07F14-C93A-479D-9DD5-66582C597221}" destId="{6232819C-7102-4CBD-A61B-D0ACE9A357D4}" srcOrd="1" destOrd="0" presId="urn:microsoft.com/office/officeart/2005/8/layout/hList1"/>
    <dgm:cxn modelId="{FA2696F9-E582-41E0-A485-9BDF9CECA669}" type="presParOf" srcId="{0DD07F14-C93A-479D-9DD5-66582C597221}" destId="{E17E17BD-F01A-4246-AB43-DC3761214829}" srcOrd="2" destOrd="0" presId="urn:microsoft.com/office/officeart/2005/8/layout/hList1"/>
    <dgm:cxn modelId="{21AC23CD-E792-420E-A864-E1EAB7741398}" type="presParOf" srcId="{E17E17BD-F01A-4246-AB43-DC3761214829}" destId="{DC93E66B-6727-4DBD-9DD2-1FEA68CDDCF2}" srcOrd="0" destOrd="0" presId="urn:microsoft.com/office/officeart/2005/8/layout/hList1"/>
    <dgm:cxn modelId="{00FA1A92-3117-45BD-A140-F655E881457A}" type="presParOf" srcId="{E17E17BD-F01A-4246-AB43-DC3761214829}" destId="{54F379C2-7C58-48F5-82AF-9DBD709412E8}" srcOrd="1" destOrd="0" presId="urn:microsoft.com/office/officeart/2005/8/layout/hList1"/>
    <dgm:cxn modelId="{909A257A-9331-4447-8F16-30D93033DD52}" type="presParOf" srcId="{0DD07F14-C93A-479D-9DD5-66582C597221}" destId="{63A8B2E6-BC66-4A6A-8184-0F5D7D5F88A9}" srcOrd="3" destOrd="0" presId="urn:microsoft.com/office/officeart/2005/8/layout/hList1"/>
    <dgm:cxn modelId="{24D13605-7D6F-46D5-818E-5A31973B9591}" type="presParOf" srcId="{0DD07F14-C93A-479D-9DD5-66582C597221}" destId="{062A878B-1DE2-417F-B0AA-1CADDFB3017D}" srcOrd="4" destOrd="0" presId="urn:microsoft.com/office/officeart/2005/8/layout/hList1"/>
    <dgm:cxn modelId="{65231658-A9A3-4C03-B2D4-619B64B8563F}" type="presParOf" srcId="{062A878B-1DE2-417F-B0AA-1CADDFB3017D}" destId="{41BE2327-12D4-4F3A-899E-4D4DF5FF0E20}" srcOrd="0" destOrd="0" presId="urn:microsoft.com/office/officeart/2005/8/layout/hList1"/>
    <dgm:cxn modelId="{5F4080B0-924A-449B-8198-ABA38E4FEC95}" type="presParOf" srcId="{062A878B-1DE2-417F-B0AA-1CADDFB3017D}" destId="{6C3E8C3E-0984-4282-8B0A-F4C14D66B02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F1D413-FBA2-4747-A334-4D2C4E61FC83}" type="doc">
      <dgm:prSet loTypeId="urn:microsoft.com/office/officeart/2005/8/layout/hList1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7A14B58-8DCF-45C2-BAF3-D107AD9C835F}">
      <dgm:prSet/>
      <dgm:spPr/>
      <dgm:t>
        <a:bodyPr/>
        <a:lstStyle/>
        <a:p>
          <a:r>
            <a:rPr lang="en-US" dirty="0"/>
            <a:t>Student wellness perspective</a:t>
          </a:r>
        </a:p>
      </dgm:t>
    </dgm:pt>
    <dgm:pt modelId="{16606D35-9486-4640-A98F-6F72B4BFF1CE}" type="parTrans" cxnId="{A3CA1A95-F133-4885-8050-7111D05B3B27}">
      <dgm:prSet/>
      <dgm:spPr/>
      <dgm:t>
        <a:bodyPr/>
        <a:lstStyle/>
        <a:p>
          <a:endParaRPr lang="en-US"/>
        </a:p>
      </dgm:t>
    </dgm:pt>
    <dgm:pt modelId="{BF6FC49B-56B1-4FDF-9FD9-0656532CA208}" type="sibTrans" cxnId="{A3CA1A95-F133-4885-8050-7111D05B3B27}">
      <dgm:prSet/>
      <dgm:spPr/>
      <dgm:t>
        <a:bodyPr/>
        <a:lstStyle/>
        <a:p>
          <a:endParaRPr lang="en-US"/>
        </a:p>
      </dgm:t>
    </dgm:pt>
    <dgm:pt modelId="{04C1D01F-3A73-4647-8D5D-92927E5E866E}">
      <dgm:prSet/>
      <dgm:spPr/>
      <dgm:t>
        <a:bodyPr/>
        <a:lstStyle/>
        <a:p>
          <a:r>
            <a:rPr lang="en-US" dirty="0"/>
            <a:t>Academic perspective</a:t>
          </a:r>
        </a:p>
      </dgm:t>
    </dgm:pt>
    <dgm:pt modelId="{D3327709-0458-464B-9BF9-8924B535ECD3}" type="parTrans" cxnId="{269C1A5B-D631-424F-838F-667285D97F51}">
      <dgm:prSet/>
      <dgm:spPr/>
      <dgm:t>
        <a:bodyPr/>
        <a:lstStyle/>
        <a:p>
          <a:endParaRPr lang="en-US"/>
        </a:p>
      </dgm:t>
    </dgm:pt>
    <dgm:pt modelId="{E5416B93-2D37-416E-98DD-F95D8762F3EB}" type="sibTrans" cxnId="{269C1A5B-D631-424F-838F-667285D97F51}">
      <dgm:prSet/>
      <dgm:spPr/>
      <dgm:t>
        <a:bodyPr/>
        <a:lstStyle/>
        <a:p>
          <a:endParaRPr lang="en-US"/>
        </a:p>
      </dgm:t>
    </dgm:pt>
    <dgm:pt modelId="{BDFFB5DA-86BE-4AD9-922E-397058DED06B}">
      <dgm:prSet/>
      <dgm:spPr/>
      <dgm:t>
        <a:bodyPr/>
        <a:lstStyle/>
        <a:p>
          <a:r>
            <a:rPr lang="en-US" dirty="0"/>
            <a:t>Constructivist campus life perspective</a:t>
          </a:r>
        </a:p>
      </dgm:t>
    </dgm:pt>
    <dgm:pt modelId="{96C3992E-79C1-42C4-90C7-1288C46EC440}" type="parTrans" cxnId="{6BD58C53-7288-4447-A017-A033B3DA4258}">
      <dgm:prSet/>
      <dgm:spPr/>
      <dgm:t>
        <a:bodyPr/>
        <a:lstStyle/>
        <a:p>
          <a:endParaRPr lang="en-US"/>
        </a:p>
      </dgm:t>
    </dgm:pt>
    <dgm:pt modelId="{91642279-03AD-47AC-9C76-D1DFB395B8AD}" type="sibTrans" cxnId="{6BD58C53-7288-4447-A017-A033B3DA4258}">
      <dgm:prSet/>
      <dgm:spPr/>
      <dgm:t>
        <a:bodyPr/>
        <a:lstStyle/>
        <a:p>
          <a:endParaRPr lang="en-US"/>
        </a:p>
      </dgm:t>
    </dgm:pt>
    <dgm:pt modelId="{D172929C-C6D6-444A-82EB-5A4A459F86A0}">
      <dgm:prSet custT="1"/>
      <dgm:spPr/>
      <dgm:t>
        <a:bodyPr/>
        <a:lstStyle/>
        <a:p>
          <a:r>
            <a:rPr lang="en-US" sz="2000" dirty="0"/>
            <a:t>Contribute to a student’s sense a well-being that shapes into an adult with disabilities’ functioning and well-being </a:t>
          </a:r>
          <a:r>
            <a:rPr lang="en-US" sz="1500" dirty="0"/>
            <a:t>(Erikson, 1994; Christiansen, 1999)</a:t>
          </a:r>
        </a:p>
      </dgm:t>
    </dgm:pt>
    <dgm:pt modelId="{38274F7B-AE74-4C1A-82BD-CA29206B0172}" type="parTrans" cxnId="{D0AC0BE9-29F3-4187-86CB-4249CF7F0265}">
      <dgm:prSet/>
      <dgm:spPr/>
      <dgm:t>
        <a:bodyPr/>
        <a:lstStyle/>
        <a:p>
          <a:endParaRPr lang="en-US"/>
        </a:p>
      </dgm:t>
    </dgm:pt>
    <dgm:pt modelId="{2D84586B-19F6-4B31-9ED9-37881222286E}" type="sibTrans" cxnId="{D0AC0BE9-29F3-4187-86CB-4249CF7F0265}">
      <dgm:prSet/>
      <dgm:spPr/>
      <dgm:t>
        <a:bodyPr/>
        <a:lstStyle/>
        <a:p>
          <a:endParaRPr lang="en-US"/>
        </a:p>
      </dgm:t>
    </dgm:pt>
    <dgm:pt modelId="{5327CC65-B455-409D-9F2B-269B856EB7B4}">
      <dgm:prSet custT="1"/>
      <dgm:spPr/>
      <dgm:t>
        <a:bodyPr/>
        <a:lstStyle/>
        <a:p>
          <a:r>
            <a:rPr lang="en-US" sz="2000" dirty="0"/>
            <a:t>Contribute to self-understanding and ability to appreciate and contextualize strengths, challenges, and uniqueness </a:t>
          </a:r>
          <a:r>
            <a:rPr lang="en-US" sz="1500" dirty="0"/>
            <a:t>(Marcia, 2002) </a:t>
          </a:r>
        </a:p>
      </dgm:t>
    </dgm:pt>
    <dgm:pt modelId="{311BB5BB-9E57-4377-8D5F-DA565D8DFAAB}" type="parTrans" cxnId="{D682EBA4-94B9-474C-9907-DD3879773D93}">
      <dgm:prSet/>
      <dgm:spPr/>
      <dgm:t>
        <a:bodyPr/>
        <a:lstStyle/>
        <a:p>
          <a:endParaRPr lang="en-US"/>
        </a:p>
      </dgm:t>
    </dgm:pt>
    <dgm:pt modelId="{84A260E1-0048-4A7C-8960-D9D37522349F}" type="sibTrans" cxnId="{D682EBA4-94B9-474C-9907-DD3879773D93}">
      <dgm:prSet/>
      <dgm:spPr/>
      <dgm:t>
        <a:bodyPr/>
        <a:lstStyle/>
        <a:p>
          <a:endParaRPr lang="en-US"/>
        </a:p>
      </dgm:t>
    </dgm:pt>
    <dgm:pt modelId="{430659E0-DFB0-49C7-B037-7AF080736025}">
      <dgm:prSet/>
      <dgm:spPr/>
      <dgm:t>
        <a:bodyPr/>
        <a:lstStyle/>
        <a:p>
          <a:r>
            <a:rPr lang="en-US" dirty="0"/>
            <a:t>Helps students more deeply understand the contextual meaning of disability related challenges in their college experiences</a:t>
          </a:r>
        </a:p>
      </dgm:t>
    </dgm:pt>
    <dgm:pt modelId="{EA8BCB17-68FE-4DEC-9A28-5CDEEF38153F}" type="parTrans" cxnId="{F4D56858-A879-41AD-B047-2A94DEECD7E2}">
      <dgm:prSet/>
      <dgm:spPr/>
      <dgm:t>
        <a:bodyPr/>
        <a:lstStyle/>
        <a:p>
          <a:endParaRPr lang="en-US"/>
        </a:p>
      </dgm:t>
    </dgm:pt>
    <dgm:pt modelId="{6FFD1E68-E42E-45E6-B489-6F808E1BA1AA}" type="sibTrans" cxnId="{F4D56858-A879-41AD-B047-2A94DEECD7E2}">
      <dgm:prSet/>
      <dgm:spPr/>
      <dgm:t>
        <a:bodyPr/>
        <a:lstStyle/>
        <a:p>
          <a:endParaRPr lang="en-US"/>
        </a:p>
      </dgm:t>
    </dgm:pt>
    <dgm:pt modelId="{E52C41B2-8ABD-47FF-B8A6-CCDDCF6F0D9D}" type="pres">
      <dgm:prSet presAssocID="{C2F1D413-FBA2-4747-A334-4D2C4E61FC83}" presName="Name0" presStyleCnt="0">
        <dgm:presLayoutVars>
          <dgm:dir/>
          <dgm:animLvl val="lvl"/>
          <dgm:resizeHandles val="exact"/>
        </dgm:presLayoutVars>
      </dgm:prSet>
      <dgm:spPr/>
    </dgm:pt>
    <dgm:pt modelId="{D17540FE-877A-494E-8464-2DA85CE6A230}" type="pres">
      <dgm:prSet presAssocID="{97A14B58-8DCF-45C2-BAF3-D107AD9C835F}" presName="composite" presStyleCnt="0"/>
      <dgm:spPr/>
    </dgm:pt>
    <dgm:pt modelId="{D01297F2-4BE0-433A-8EC1-62D957680DC8}" type="pres">
      <dgm:prSet presAssocID="{97A14B58-8DCF-45C2-BAF3-D107AD9C835F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92253337-9C6F-4B1F-A21D-17AC8612DEA2}" type="pres">
      <dgm:prSet presAssocID="{97A14B58-8DCF-45C2-BAF3-D107AD9C835F}" presName="desTx" presStyleLbl="alignAccFollowNode1" presStyleIdx="0" presStyleCnt="3" custLinFactNeighborX="-103">
        <dgm:presLayoutVars>
          <dgm:bulletEnabled val="1"/>
        </dgm:presLayoutVars>
      </dgm:prSet>
      <dgm:spPr/>
    </dgm:pt>
    <dgm:pt modelId="{6C22E09B-63B8-4B28-9729-7821962C5005}" type="pres">
      <dgm:prSet presAssocID="{BF6FC49B-56B1-4FDF-9FD9-0656532CA208}" presName="space" presStyleCnt="0"/>
      <dgm:spPr/>
    </dgm:pt>
    <dgm:pt modelId="{CD71D4F8-7277-4AAE-8679-1F95A0180A58}" type="pres">
      <dgm:prSet presAssocID="{04C1D01F-3A73-4647-8D5D-92927E5E866E}" presName="composite" presStyleCnt="0"/>
      <dgm:spPr/>
    </dgm:pt>
    <dgm:pt modelId="{CB42D41A-0B4E-4C89-AB44-159CA73B05B1}" type="pres">
      <dgm:prSet presAssocID="{04C1D01F-3A73-4647-8D5D-92927E5E866E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ACDA01D1-A05D-4168-BA54-5CE2F9AD6167}" type="pres">
      <dgm:prSet presAssocID="{04C1D01F-3A73-4647-8D5D-92927E5E866E}" presName="desTx" presStyleLbl="alignAccFollowNode1" presStyleIdx="1" presStyleCnt="3" custLinFactNeighborX="0">
        <dgm:presLayoutVars>
          <dgm:bulletEnabled val="1"/>
        </dgm:presLayoutVars>
      </dgm:prSet>
      <dgm:spPr/>
    </dgm:pt>
    <dgm:pt modelId="{349607D4-7004-43F8-9B89-F803B127AFD1}" type="pres">
      <dgm:prSet presAssocID="{E5416B93-2D37-416E-98DD-F95D8762F3EB}" presName="space" presStyleCnt="0"/>
      <dgm:spPr/>
    </dgm:pt>
    <dgm:pt modelId="{232B3D37-60B0-4DCB-ACC3-BCD2A9D6BBE4}" type="pres">
      <dgm:prSet presAssocID="{BDFFB5DA-86BE-4AD9-922E-397058DED06B}" presName="composite" presStyleCnt="0"/>
      <dgm:spPr/>
    </dgm:pt>
    <dgm:pt modelId="{EDD7AE2C-D4A6-4953-AD8C-27938E4E59CD}" type="pres">
      <dgm:prSet presAssocID="{BDFFB5DA-86BE-4AD9-922E-397058DED06B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34BFD5BC-0FCE-4FA1-99C2-D0D520499EDD}" type="pres">
      <dgm:prSet presAssocID="{BDFFB5DA-86BE-4AD9-922E-397058DED06B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0919F817-F86F-4E33-8BC0-C4D72EC12C78}" type="presOf" srcId="{D172929C-C6D6-444A-82EB-5A4A459F86A0}" destId="{92253337-9C6F-4B1F-A21D-17AC8612DEA2}" srcOrd="0" destOrd="0" presId="urn:microsoft.com/office/officeart/2005/8/layout/hList1"/>
    <dgm:cxn modelId="{A8C47E18-19A4-4BC3-827D-1042C8B3501F}" type="presOf" srcId="{BDFFB5DA-86BE-4AD9-922E-397058DED06B}" destId="{EDD7AE2C-D4A6-4953-AD8C-27938E4E59CD}" srcOrd="0" destOrd="0" presId="urn:microsoft.com/office/officeart/2005/8/layout/hList1"/>
    <dgm:cxn modelId="{7C56F11F-79BD-4CB7-9DDA-CC5F8E2C3A75}" type="presOf" srcId="{04C1D01F-3A73-4647-8D5D-92927E5E866E}" destId="{CB42D41A-0B4E-4C89-AB44-159CA73B05B1}" srcOrd="0" destOrd="0" presId="urn:microsoft.com/office/officeart/2005/8/layout/hList1"/>
    <dgm:cxn modelId="{269C1A5B-D631-424F-838F-667285D97F51}" srcId="{C2F1D413-FBA2-4747-A334-4D2C4E61FC83}" destId="{04C1D01F-3A73-4647-8D5D-92927E5E866E}" srcOrd="1" destOrd="0" parTransId="{D3327709-0458-464B-9BF9-8924B535ECD3}" sibTransId="{E5416B93-2D37-416E-98DD-F95D8762F3EB}"/>
    <dgm:cxn modelId="{6BD58C53-7288-4447-A017-A033B3DA4258}" srcId="{C2F1D413-FBA2-4747-A334-4D2C4E61FC83}" destId="{BDFFB5DA-86BE-4AD9-922E-397058DED06B}" srcOrd="2" destOrd="0" parTransId="{96C3992E-79C1-42C4-90C7-1288C46EC440}" sibTransId="{91642279-03AD-47AC-9C76-D1DFB395B8AD}"/>
    <dgm:cxn modelId="{F4D56858-A879-41AD-B047-2A94DEECD7E2}" srcId="{BDFFB5DA-86BE-4AD9-922E-397058DED06B}" destId="{430659E0-DFB0-49C7-B037-7AF080736025}" srcOrd="0" destOrd="0" parTransId="{EA8BCB17-68FE-4DEC-9A28-5CDEEF38153F}" sibTransId="{6FFD1E68-E42E-45E6-B489-6F808E1BA1AA}"/>
    <dgm:cxn modelId="{61CDDC7F-DD5A-4146-A88F-597E77057931}" type="presOf" srcId="{430659E0-DFB0-49C7-B037-7AF080736025}" destId="{34BFD5BC-0FCE-4FA1-99C2-D0D520499EDD}" srcOrd="0" destOrd="0" presId="urn:microsoft.com/office/officeart/2005/8/layout/hList1"/>
    <dgm:cxn modelId="{A3CA1A95-F133-4885-8050-7111D05B3B27}" srcId="{C2F1D413-FBA2-4747-A334-4D2C4E61FC83}" destId="{97A14B58-8DCF-45C2-BAF3-D107AD9C835F}" srcOrd="0" destOrd="0" parTransId="{16606D35-9486-4640-A98F-6F72B4BFF1CE}" sibTransId="{BF6FC49B-56B1-4FDF-9FD9-0656532CA208}"/>
    <dgm:cxn modelId="{D682EBA4-94B9-474C-9907-DD3879773D93}" srcId="{04C1D01F-3A73-4647-8D5D-92927E5E866E}" destId="{5327CC65-B455-409D-9F2B-269B856EB7B4}" srcOrd="0" destOrd="0" parTransId="{311BB5BB-9E57-4377-8D5F-DA565D8DFAAB}" sibTransId="{84A260E1-0048-4A7C-8960-D9D37522349F}"/>
    <dgm:cxn modelId="{6139D2AD-52F5-4249-AAA3-3805F26977D0}" type="presOf" srcId="{C2F1D413-FBA2-4747-A334-4D2C4E61FC83}" destId="{E52C41B2-8ABD-47FF-B8A6-CCDDCF6F0D9D}" srcOrd="0" destOrd="0" presId="urn:microsoft.com/office/officeart/2005/8/layout/hList1"/>
    <dgm:cxn modelId="{299EC4E1-E4E3-4C8B-8050-1C3D182C4DF4}" type="presOf" srcId="{5327CC65-B455-409D-9F2B-269B856EB7B4}" destId="{ACDA01D1-A05D-4168-BA54-5CE2F9AD6167}" srcOrd="0" destOrd="0" presId="urn:microsoft.com/office/officeart/2005/8/layout/hList1"/>
    <dgm:cxn modelId="{D0AC0BE9-29F3-4187-86CB-4249CF7F0265}" srcId="{97A14B58-8DCF-45C2-BAF3-D107AD9C835F}" destId="{D172929C-C6D6-444A-82EB-5A4A459F86A0}" srcOrd="0" destOrd="0" parTransId="{38274F7B-AE74-4C1A-82BD-CA29206B0172}" sibTransId="{2D84586B-19F6-4B31-9ED9-37881222286E}"/>
    <dgm:cxn modelId="{693867EA-8477-4EF1-8C34-BB862B101011}" type="presOf" srcId="{97A14B58-8DCF-45C2-BAF3-D107AD9C835F}" destId="{D01297F2-4BE0-433A-8EC1-62D957680DC8}" srcOrd="0" destOrd="0" presId="urn:microsoft.com/office/officeart/2005/8/layout/hList1"/>
    <dgm:cxn modelId="{7D05C2D8-AC91-45BB-BBBB-FD3A670AC0C4}" type="presParOf" srcId="{E52C41B2-8ABD-47FF-B8A6-CCDDCF6F0D9D}" destId="{D17540FE-877A-494E-8464-2DA85CE6A230}" srcOrd="0" destOrd="0" presId="urn:microsoft.com/office/officeart/2005/8/layout/hList1"/>
    <dgm:cxn modelId="{587E5AFE-BE2A-42DB-AB6D-F43274C932F1}" type="presParOf" srcId="{D17540FE-877A-494E-8464-2DA85CE6A230}" destId="{D01297F2-4BE0-433A-8EC1-62D957680DC8}" srcOrd="0" destOrd="0" presId="urn:microsoft.com/office/officeart/2005/8/layout/hList1"/>
    <dgm:cxn modelId="{8E3ADC54-FE4D-4A93-B672-5B104D49FDB1}" type="presParOf" srcId="{D17540FE-877A-494E-8464-2DA85CE6A230}" destId="{92253337-9C6F-4B1F-A21D-17AC8612DEA2}" srcOrd="1" destOrd="0" presId="urn:microsoft.com/office/officeart/2005/8/layout/hList1"/>
    <dgm:cxn modelId="{61FD33BF-DBDD-41A6-A224-0C4D5E2D607F}" type="presParOf" srcId="{E52C41B2-8ABD-47FF-B8A6-CCDDCF6F0D9D}" destId="{6C22E09B-63B8-4B28-9729-7821962C5005}" srcOrd="1" destOrd="0" presId="urn:microsoft.com/office/officeart/2005/8/layout/hList1"/>
    <dgm:cxn modelId="{282FE697-5419-4EB6-B785-B8A6B9ACBA7E}" type="presParOf" srcId="{E52C41B2-8ABD-47FF-B8A6-CCDDCF6F0D9D}" destId="{CD71D4F8-7277-4AAE-8679-1F95A0180A58}" srcOrd="2" destOrd="0" presId="urn:microsoft.com/office/officeart/2005/8/layout/hList1"/>
    <dgm:cxn modelId="{F3C6D059-FDCD-438B-B3F9-38E2DD96FCA9}" type="presParOf" srcId="{CD71D4F8-7277-4AAE-8679-1F95A0180A58}" destId="{CB42D41A-0B4E-4C89-AB44-159CA73B05B1}" srcOrd="0" destOrd="0" presId="urn:microsoft.com/office/officeart/2005/8/layout/hList1"/>
    <dgm:cxn modelId="{019EF486-9ABA-4457-8BD6-0997D72CC992}" type="presParOf" srcId="{CD71D4F8-7277-4AAE-8679-1F95A0180A58}" destId="{ACDA01D1-A05D-4168-BA54-5CE2F9AD6167}" srcOrd="1" destOrd="0" presId="urn:microsoft.com/office/officeart/2005/8/layout/hList1"/>
    <dgm:cxn modelId="{D9033981-7548-4F44-83A7-423B3A05D821}" type="presParOf" srcId="{E52C41B2-8ABD-47FF-B8A6-CCDDCF6F0D9D}" destId="{349607D4-7004-43F8-9B89-F803B127AFD1}" srcOrd="3" destOrd="0" presId="urn:microsoft.com/office/officeart/2005/8/layout/hList1"/>
    <dgm:cxn modelId="{B3CBCC4F-4D2F-4282-83D9-7B5227D9A16E}" type="presParOf" srcId="{E52C41B2-8ABD-47FF-B8A6-CCDDCF6F0D9D}" destId="{232B3D37-60B0-4DCB-ACC3-BCD2A9D6BBE4}" srcOrd="4" destOrd="0" presId="urn:microsoft.com/office/officeart/2005/8/layout/hList1"/>
    <dgm:cxn modelId="{6F430690-3331-44F2-9E99-4C8637467A5C}" type="presParOf" srcId="{232B3D37-60B0-4DCB-ACC3-BCD2A9D6BBE4}" destId="{EDD7AE2C-D4A6-4953-AD8C-27938E4E59CD}" srcOrd="0" destOrd="0" presId="urn:microsoft.com/office/officeart/2005/8/layout/hList1"/>
    <dgm:cxn modelId="{E9EAE456-DC6B-457A-B7E6-6D821964BD46}" type="presParOf" srcId="{232B3D37-60B0-4DCB-ACC3-BCD2A9D6BBE4}" destId="{34BFD5BC-0FCE-4FA1-99C2-D0D520499ED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D8809D-3BD0-4C70-BF29-67F3069F2322}" type="doc">
      <dgm:prSet loTypeId="urn:microsoft.com/office/officeart/2005/8/layout/hList1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A67B947-6709-4B77-B94D-1261B9EE369B}">
      <dgm:prSet/>
      <dgm:spPr/>
      <dgm:t>
        <a:bodyPr/>
        <a:lstStyle/>
        <a:p>
          <a:r>
            <a:rPr lang="en-US"/>
            <a:t>Acceptance Status</a:t>
          </a:r>
        </a:p>
      </dgm:t>
    </dgm:pt>
    <dgm:pt modelId="{D511E309-CA95-4031-8D06-9D1884FC8997}" type="parTrans" cxnId="{5E1E4E3C-DFF0-4749-B6EF-41CDE7A3C3C6}">
      <dgm:prSet/>
      <dgm:spPr/>
      <dgm:t>
        <a:bodyPr/>
        <a:lstStyle/>
        <a:p>
          <a:endParaRPr lang="en-US"/>
        </a:p>
      </dgm:t>
    </dgm:pt>
    <dgm:pt modelId="{E9CDCBFD-396F-47CB-8246-B4A869E39D17}" type="sibTrans" cxnId="{5E1E4E3C-DFF0-4749-B6EF-41CDE7A3C3C6}">
      <dgm:prSet/>
      <dgm:spPr/>
      <dgm:t>
        <a:bodyPr/>
        <a:lstStyle/>
        <a:p>
          <a:endParaRPr lang="en-US"/>
        </a:p>
      </dgm:t>
    </dgm:pt>
    <dgm:pt modelId="{338BD92C-B105-46BC-84F6-7DF73E196F3A}">
      <dgm:prSet/>
      <dgm:spPr/>
      <dgm:t>
        <a:bodyPr/>
        <a:lstStyle/>
        <a:p>
          <a:r>
            <a:rPr lang="en-US" dirty="0"/>
            <a:t>Become disabled and/or born with disability</a:t>
          </a:r>
        </a:p>
      </dgm:t>
    </dgm:pt>
    <dgm:pt modelId="{98AF6B72-24DA-4EEB-84AE-A874CFAA5721}" type="parTrans" cxnId="{B4AC8DE0-7323-479D-B0D5-BD49CA2D2F96}">
      <dgm:prSet/>
      <dgm:spPr/>
      <dgm:t>
        <a:bodyPr/>
        <a:lstStyle/>
        <a:p>
          <a:endParaRPr lang="en-US"/>
        </a:p>
      </dgm:t>
    </dgm:pt>
    <dgm:pt modelId="{FA5BAF77-FB1E-446D-B853-CB69F9A78B5F}" type="sibTrans" cxnId="{B4AC8DE0-7323-479D-B0D5-BD49CA2D2F96}">
      <dgm:prSet/>
      <dgm:spPr/>
      <dgm:t>
        <a:bodyPr/>
        <a:lstStyle/>
        <a:p>
          <a:endParaRPr lang="en-US"/>
        </a:p>
      </dgm:t>
    </dgm:pt>
    <dgm:pt modelId="{4ACCBA10-536F-495F-8BE8-7BCA0D11B04D}">
      <dgm:prSet/>
      <dgm:spPr/>
      <dgm:t>
        <a:bodyPr/>
        <a:lstStyle/>
        <a:p>
          <a:r>
            <a:rPr lang="en-US" dirty="0"/>
            <a:t>Person accepts own disability</a:t>
          </a:r>
        </a:p>
      </dgm:t>
    </dgm:pt>
    <dgm:pt modelId="{3CD8E683-F1A0-456F-86B0-8106B7B2C229}" type="parTrans" cxnId="{6FDA21D5-52F7-47A7-88AC-243E65CBB700}">
      <dgm:prSet/>
      <dgm:spPr/>
      <dgm:t>
        <a:bodyPr/>
        <a:lstStyle/>
        <a:p>
          <a:endParaRPr lang="en-US"/>
        </a:p>
      </dgm:t>
    </dgm:pt>
    <dgm:pt modelId="{2BD578A6-9B6C-461D-A49D-6C37FF9D1263}" type="sibTrans" cxnId="{6FDA21D5-52F7-47A7-88AC-243E65CBB700}">
      <dgm:prSet/>
      <dgm:spPr/>
      <dgm:t>
        <a:bodyPr/>
        <a:lstStyle/>
        <a:p>
          <a:endParaRPr lang="en-US"/>
        </a:p>
      </dgm:t>
    </dgm:pt>
    <dgm:pt modelId="{9FA314EE-A1FA-4105-BBA7-C1C31B88771F}">
      <dgm:prSet/>
      <dgm:spPr/>
      <dgm:t>
        <a:bodyPr/>
        <a:lstStyle/>
        <a:p>
          <a:r>
            <a:rPr lang="en-US" dirty="0"/>
            <a:t>Close friends and family are accepting of the disability</a:t>
          </a:r>
        </a:p>
      </dgm:t>
    </dgm:pt>
    <dgm:pt modelId="{E699CB18-EA9B-4591-9F4F-B1864F086641}" type="parTrans" cxnId="{D1E1B43D-5882-40EC-BA7C-880B13CDF9D0}">
      <dgm:prSet/>
      <dgm:spPr/>
      <dgm:t>
        <a:bodyPr/>
        <a:lstStyle/>
        <a:p>
          <a:endParaRPr lang="en-US"/>
        </a:p>
      </dgm:t>
    </dgm:pt>
    <dgm:pt modelId="{60932DDF-BCE3-49B1-9928-9B3208248BFD}" type="sibTrans" cxnId="{D1E1B43D-5882-40EC-BA7C-880B13CDF9D0}">
      <dgm:prSet/>
      <dgm:spPr/>
      <dgm:t>
        <a:bodyPr/>
        <a:lstStyle/>
        <a:p>
          <a:endParaRPr lang="en-US"/>
        </a:p>
      </dgm:t>
    </dgm:pt>
    <dgm:pt modelId="{9D30BEA9-6339-4788-8117-1697601B6077}">
      <dgm:prSet/>
      <dgm:spPr/>
      <dgm:t>
        <a:bodyPr/>
        <a:lstStyle/>
        <a:p>
          <a:r>
            <a:rPr lang="en-US"/>
            <a:t>Relationship Status</a:t>
          </a:r>
        </a:p>
      </dgm:t>
    </dgm:pt>
    <dgm:pt modelId="{22BC902C-5071-491F-82B8-7337D3BEC25F}" type="parTrans" cxnId="{0C3C5C9E-D18D-4F90-A2CD-79A73AAD286D}">
      <dgm:prSet/>
      <dgm:spPr/>
      <dgm:t>
        <a:bodyPr/>
        <a:lstStyle/>
        <a:p>
          <a:endParaRPr lang="en-US"/>
        </a:p>
      </dgm:t>
    </dgm:pt>
    <dgm:pt modelId="{3889B597-36AB-4BBE-B443-0A36D384E950}" type="sibTrans" cxnId="{0C3C5C9E-D18D-4F90-A2CD-79A73AAD286D}">
      <dgm:prSet/>
      <dgm:spPr/>
      <dgm:t>
        <a:bodyPr/>
        <a:lstStyle/>
        <a:p>
          <a:endParaRPr lang="en-US"/>
        </a:p>
      </dgm:t>
    </dgm:pt>
    <dgm:pt modelId="{FA6EA38C-2B61-4C3A-9237-779D34613CDE}">
      <dgm:prSet/>
      <dgm:spPr/>
      <dgm:t>
        <a:bodyPr/>
        <a:lstStyle/>
        <a:p>
          <a:r>
            <a:rPr lang="en-US" dirty="0"/>
            <a:t>Person meets others like herself/himself</a:t>
          </a:r>
        </a:p>
      </dgm:t>
    </dgm:pt>
    <dgm:pt modelId="{C8FDEB5D-D034-4634-8E16-3A3E05501EBB}" type="parTrans" cxnId="{C958E863-B08C-45DB-B0A1-92E06AEACE5B}">
      <dgm:prSet/>
      <dgm:spPr/>
      <dgm:t>
        <a:bodyPr/>
        <a:lstStyle/>
        <a:p>
          <a:endParaRPr lang="en-US"/>
        </a:p>
      </dgm:t>
    </dgm:pt>
    <dgm:pt modelId="{C3B38C5F-CA94-448B-AB58-0FB271FC134C}" type="sibTrans" cxnId="{C958E863-B08C-45DB-B0A1-92E06AEACE5B}">
      <dgm:prSet/>
      <dgm:spPr/>
      <dgm:t>
        <a:bodyPr/>
        <a:lstStyle/>
        <a:p>
          <a:endParaRPr lang="en-US"/>
        </a:p>
      </dgm:t>
    </dgm:pt>
    <dgm:pt modelId="{3B4D1C16-927D-4501-97F2-28272977A8FA}">
      <dgm:prSet/>
      <dgm:spPr/>
      <dgm:t>
        <a:bodyPr/>
        <a:lstStyle/>
        <a:p>
          <a:r>
            <a:rPr lang="en-US"/>
            <a:t>Engages in conversation with these individuals</a:t>
          </a:r>
        </a:p>
      </dgm:t>
    </dgm:pt>
    <dgm:pt modelId="{27B4EBDB-3809-463A-8E33-494A804244E3}" type="parTrans" cxnId="{B0DE1BAB-F423-40AF-9BB4-3FA26F4AF090}">
      <dgm:prSet/>
      <dgm:spPr/>
      <dgm:t>
        <a:bodyPr/>
        <a:lstStyle/>
        <a:p>
          <a:endParaRPr lang="en-US"/>
        </a:p>
      </dgm:t>
    </dgm:pt>
    <dgm:pt modelId="{DDB221AB-59CF-41D1-A5AD-381AA48D8DE7}" type="sibTrans" cxnId="{B0DE1BAB-F423-40AF-9BB4-3FA26F4AF090}">
      <dgm:prSet/>
      <dgm:spPr/>
      <dgm:t>
        <a:bodyPr/>
        <a:lstStyle/>
        <a:p>
          <a:endParaRPr lang="en-US"/>
        </a:p>
      </dgm:t>
    </dgm:pt>
    <dgm:pt modelId="{99CAE83C-0824-4942-92CB-61753D5A0A01}">
      <dgm:prSet/>
      <dgm:spPr/>
      <dgm:t>
        <a:bodyPr/>
        <a:lstStyle/>
        <a:p>
          <a:r>
            <a:rPr lang="en-US"/>
            <a:t>Learns about the ways of the group</a:t>
          </a:r>
        </a:p>
      </dgm:t>
    </dgm:pt>
    <dgm:pt modelId="{69DB04D3-2FCA-450D-862C-1B5533308004}" type="parTrans" cxnId="{D1DCECAB-D713-4633-A136-20E3C1A0531F}">
      <dgm:prSet/>
      <dgm:spPr/>
      <dgm:t>
        <a:bodyPr/>
        <a:lstStyle/>
        <a:p>
          <a:endParaRPr lang="en-US"/>
        </a:p>
      </dgm:t>
    </dgm:pt>
    <dgm:pt modelId="{19C899CC-97BC-44DA-AE60-761654C08D81}" type="sibTrans" cxnId="{D1DCECAB-D713-4633-A136-20E3C1A0531F}">
      <dgm:prSet/>
      <dgm:spPr/>
      <dgm:t>
        <a:bodyPr/>
        <a:lstStyle/>
        <a:p>
          <a:endParaRPr lang="en-US"/>
        </a:p>
      </dgm:t>
    </dgm:pt>
    <dgm:pt modelId="{DF243FAD-C781-4247-8108-DBA95D9FA30B}">
      <dgm:prSet/>
      <dgm:spPr/>
      <dgm:t>
        <a:bodyPr/>
        <a:lstStyle/>
        <a:p>
          <a:r>
            <a:rPr lang="en-US"/>
            <a:t>Adoption Status</a:t>
          </a:r>
        </a:p>
      </dgm:t>
    </dgm:pt>
    <dgm:pt modelId="{AA44AD96-7B41-4CF0-9716-4EBBF2DBE42C}" type="parTrans" cxnId="{83652D71-35D9-401B-89B3-DAC2EC8C19F5}">
      <dgm:prSet/>
      <dgm:spPr/>
      <dgm:t>
        <a:bodyPr/>
        <a:lstStyle/>
        <a:p>
          <a:endParaRPr lang="en-US"/>
        </a:p>
      </dgm:t>
    </dgm:pt>
    <dgm:pt modelId="{F535589B-CA56-4524-947A-0C0EB3826F21}" type="sibTrans" cxnId="{83652D71-35D9-401B-89B3-DAC2EC8C19F5}">
      <dgm:prSet/>
      <dgm:spPr/>
      <dgm:t>
        <a:bodyPr/>
        <a:lstStyle/>
        <a:p>
          <a:endParaRPr lang="en-US"/>
        </a:p>
      </dgm:t>
    </dgm:pt>
    <dgm:pt modelId="{B54F96DC-17F7-4709-A341-4768C8325AB5}">
      <dgm:prSet/>
      <dgm:spPr/>
      <dgm:t>
        <a:bodyPr/>
        <a:lstStyle/>
        <a:p>
          <a:r>
            <a:rPr lang="en-US"/>
            <a:t>Adopts the shared values of the group</a:t>
          </a:r>
        </a:p>
      </dgm:t>
    </dgm:pt>
    <dgm:pt modelId="{3A80516A-D614-4162-B4FD-DEE3195965CB}" type="parTrans" cxnId="{550063F7-EE2C-473F-81D0-0B8B303E7E42}">
      <dgm:prSet/>
      <dgm:spPr/>
      <dgm:t>
        <a:bodyPr/>
        <a:lstStyle/>
        <a:p>
          <a:endParaRPr lang="en-US"/>
        </a:p>
      </dgm:t>
    </dgm:pt>
    <dgm:pt modelId="{B890DAB3-234C-47A7-9B47-B32A1E9D8009}" type="sibTrans" cxnId="{550063F7-EE2C-473F-81D0-0B8B303E7E42}">
      <dgm:prSet/>
      <dgm:spPr/>
      <dgm:t>
        <a:bodyPr/>
        <a:lstStyle/>
        <a:p>
          <a:endParaRPr lang="en-US"/>
        </a:p>
      </dgm:t>
    </dgm:pt>
    <dgm:pt modelId="{4BFA79BC-C811-4006-942A-F507C9A5F650}">
      <dgm:prSet/>
      <dgm:spPr/>
      <dgm:t>
        <a:bodyPr/>
        <a:lstStyle/>
        <a:p>
          <a:r>
            <a:rPr lang="en-US"/>
            <a:t>Engagement Status</a:t>
          </a:r>
        </a:p>
      </dgm:t>
    </dgm:pt>
    <dgm:pt modelId="{110AD44A-4795-4105-B43C-5F7679D60A88}" type="parTrans" cxnId="{9F3762F2-358E-46D0-97F3-9E629F3075FA}">
      <dgm:prSet/>
      <dgm:spPr/>
      <dgm:t>
        <a:bodyPr/>
        <a:lstStyle/>
        <a:p>
          <a:endParaRPr lang="en-US"/>
        </a:p>
      </dgm:t>
    </dgm:pt>
    <dgm:pt modelId="{3CC9FD94-2098-474C-8792-0BAE3DD6FEB5}" type="sibTrans" cxnId="{9F3762F2-358E-46D0-97F3-9E629F3075FA}">
      <dgm:prSet/>
      <dgm:spPr/>
      <dgm:t>
        <a:bodyPr/>
        <a:lstStyle/>
        <a:p>
          <a:endParaRPr lang="en-US"/>
        </a:p>
      </dgm:t>
    </dgm:pt>
    <dgm:pt modelId="{7D4082CA-196A-4C05-A4AF-60CAB78E7350}">
      <dgm:prSet/>
      <dgm:spPr/>
      <dgm:t>
        <a:bodyPr/>
        <a:lstStyle/>
        <a:p>
          <a:r>
            <a:rPr lang="en-US"/>
            <a:t>Becomes a role model for others</a:t>
          </a:r>
        </a:p>
      </dgm:t>
    </dgm:pt>
    <dgm:pt modelId="{EB6A298D-2D6E-4BBF-8D4F-B0CA465826A0}" type="parTrans" cxnId="{D1AF0800-92C2-4057-BE50-9B14A28D9561}">
      <dgm:prSet/>
      <dgm:spPr/>
      <dgm:t>
        <a:bodyPr/>
        <a:lstStyle/>
        <a:p>
          <a:endParaRPr lang="en-US"/>
        </a:p>
      </dgm:t>
    </dgm:pt>
    <dgm:pt modelId="{301CC7C8-EB63-47F5-A8CB-BB941A0F2DF6}" type="sibTrans" cxnId="{D1AF0800-92C2-4057-BE50-9B14A28D9561}">
      <dgm:prSet/>
      <dgm:spPr/>
      <dgm:t>
        <a:bodyPr/>
        <a:lstStyle/>
        <a:p>
          <a:endParaRPr lang="en-US"/>
        </a:p>
      </dgm:t>
    </dgm:pt>
    <dgm:pt modelId="{D99C2514-DB0D-4388-8EF5-72F770DCCE9B}">
      <dgm:prSet/>
      <dgm:spPr/>
      <dgm:t>
        <a:bodyPr/>
        <a:lstStyle/>
        <a:p>
          <a:r>
            <a:rPr lang="en-US"/>
            <a:t>Help those who may be in other statuses</a:t>
          </a:r>
        </a:p>
      </dgm:t>
    </dgm:pt>
    <dgm:pt modelId="{FCCC444F-FFC2-4BC9-8992-3A6C23A80BEC}" type="parTrans" cxnId="{07D9860D-CA31-438B-B5DC-2CC66DCFBFBE}">
      <dgm:prSet/>
      <dgm:spPr/>
      <dgm:t>
        <a:bodyPr/>
        <a:lstStyle/>
        <a:p>
          <a:endParaRPr lang="en-US"/>
        </a:p>
      </dgm:t>
    </dgm:pt>
    <dgm:pt modelId="{98EC78BF-8FE2-4367-AE65-A3546D36539F}" type="sibTrans" cxnId="{07D9860D-CA31-438B-B5DC-2CC66DCFBFBE}">
      <dgm:prSet/>
      <dgm:spPr/>
      <dgm:t>
        <a:bodyPr/>
        <a:lstStyle/>
        <a:p>
          <a:endParaRPr lang="en-US"/>
        </a:p>
      </dgm:t>
    </dgm:pt>
    <dgm:pt modelId="{7A38B43D-D67E-49E7-A806-F20CBA257209}">
      <dgm:prSet/>
      <dgm:spPr/>
      <dgm:t>
        <a:bodyPr/>
        <a:lstStyle/>
        <a:p>
          <a:r>
            <a:rPr lang="en-US"/>
            <a:t>Give back to the disability community </a:t>
          </a:r>
        </a:p>
      </dgm:t>
    </dgm:pt>
    <dgm:pt modelId="{DA5CD49E-FB70-4ECE-86FD-8A99373B5ECC}" type="parTrans" cxnId="{226FA29E-2EDF-45B3-AC92-A89031587411}">
      <dgm:prSet/>
      <dgm:spPr/>
      <dgm:t>
        <a:bodyPr/>
        <a:lstStyle/>
        <a:p>
          <a:endParaRPr lang="en-US"/>
        </a:p>
      </dgm:t>
    </dgm:pt>
    <dgm:pt modelId="{FDAC4596-B9D6-4DC1-B315-2A49E43DB42C}" type="sibTrans" cxnId="{226FA29E-2EDF-45B3-AC92-A89031587411}">
      <dgm:prSet/>
      <dgm:spPr/>
      <dgm:t>
        <a:bodyPr/>
        <a:lstStyle/>
        <a:p>
          <a:endParaRPr lang="en-US"/>
        </a:p>
      </dgm:t>
    </dgm:pt>
    <dgm:pt modelId="{D211EFE6-D718-42DD-975E-D0B607C86B52}" type="pres">
      <dgm:prSet presAssocID="{C3D8809D-3BD0-4C70-BF29-67F3069F2322}" presName="Name0" presStyleCnt="0">
        <dgm:presLayoutVars>
          <dgm:dir/>
          <dgm:animLvl val="lvl"/>
          <dgm:resizeHandles val="exact"/>
        </dgm:presLayoutVars>
      </dgm:prSet>
      <dgm:spPr/>
    </dgm:pt>
    <dgm:pt modelId="{9668EECB-587E-4101-8B8A-0176CC5B3C30}" type="pres">
      <dgm:prSet presAssocID="{2A67B947-6709-4B77-B94D-1261B9EE369B}" presName="composite" presStyleCnt="0"/>
      <dgm:spPr/>
    </dgm:pt>
    <dgm:pt modelId="{4F6E22BE-EFA9-4D69-8F96-B45ECFAF1FCE}" type="pres">
      <dgm:prSet presAssocID="{2A67B947-6709-4B77-B94D-1261B9EE369B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E7C68543-8DCF-44EA-BFCD-CEC141327B86}" type="pres">
      <dgm:prSet presAssocID="{2A67B947-6709-4B77-B94D-1261B9EE369B}" presName="desTx" presStyleLbl="alignAccFollowNode1" presStyleIdx="0" presStyleCnt="4">
        <dgm:presLayoutVars>
          <dgm:bulletEnabled val="1"/>
        </dgm:presLayoutVars>
      </dgm:prSet>
      <dgm:spPr/>
    </dgm:pt>
    <dgm:pt modelId="{953CF04F-770E-4B27-B315-BF4DCADA7A11}" type="pres">
      <dgm:prSet presAssocID="{E9CDCBFD-396F-47CB-8246-B4A869E39D17}" presName="space" presStyleCnt="0"/>
      <dgm:spPr/>
    </dgm:pt>
    <dgm:pt modelId="{5DD73606-E7EF-46B6-B1FB-D0E011720E28}" type="pres">
      <dgm:prSet presAssocID="{9D30BEA9-6339-4788-8117-1697601B6077}" presName="composite" presStyleCnt="0"/>
      <dgm:spPr/>
    </dgm:pt>
    <dgm:pt modelId="{4FF4C3AF-A776-44D8-B2F6-684A9AFB8016}" type="pres">
      <dgm:prSet presAssocID="{9D30BEA9-6339-4788-8117-1697601B6077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8711762D-979F-4404-AE23-517F19CBA1D8}" type="pres">
      <dgm:prSet presAssocID="{9D30BEA9-6339-4788-8117-1697601B6077}" presName="desTx" presStyleLbl="alignAccFollowNode1" presStyleIdx="1" presStyleCnt="4">
        <dgm:presLayoutVars>
          <dgm:bulletEnabled val="1"/>
        </dgm:presLayoutVars>
      </dgm:prSet>
      <dgm:spPr/>
    </dgm:pt>
    <dgm:pt modelId="{1DBD99AB-F5A5-4A80-998B-31B03F032608}" type="pres">
      <dgm:prSet presAssocID="{3889B597-36AB-4BBE-B443-0A36D384E950}" presName="space" presStyleCnt="0"/>
      <dgm:spPr/>
    </dgm:pt>
    <dgm:pt modelId="{A9013882-C7B0-4600-ADBC-049BCCCB8B36}" type="pres">
      <dgm:prSet presAssocID="{DF243FAD-C781-4247-8108-DBA95D9FA30B}" presName="composite" presStyleCnt="0"/>
      <dgm:spPr/>
    </dgm:pt>
    <dgm:pt modelId="{E058078D-FEDE-497A-A9CA-CA54D2D96296}" type="pres">
      <dgm:prSet presAssocID="{DF243FAD-C781-4247-8108-DBA95D9FA30B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244D010B-7E15-44E9-AF06-135331A2D920}" type="pres">
      <dgm:prSet presAssocID="{DF243FAD-C781-4247-8108-DBA95D9FA30B}" presName="desTx" presStyleLbl="alignAccFollowNode1" presStyleIdx="2" presStyleCnt="4">
        <dgm:presLayoutVars>
          <dgm:bulletEnabled val="1"/>
        </dgm:presLayoutVars>
      </dgm:prSet>
      <dgm:spPr/>
    </dgm:pt>
    <dgm:pt modelId="{577FC0C3-0420-456C-8B2C-B7E35CAF54CF}" type="pres">
      <dgm:prSet presAssocID="{F535589B-CA56-4524-947A-0C0EB3826F21}" presName="space" presStyleCnt="0"/>
      <dgm:spPr/>
    </dgm:pt>
    <dgm:pt modelId="{A5F4EEB1-0579-4DEA-A852-EAEA0FC0FDD4}" type="pres">
      <dgm:prSet presAssocID="{4BFA79BC-C811-4006-942A-F507C9A5F650}" presName="composite" presStyleCnt="0"/>
      <dgm:spPr/>
    </dgm:pt>
    <dgm:pt modelId="{368ED176-144F-49E6-B27C-190065F9F082}" type="pres">
      <dgm:prSet presAssocID="{4BFA79BC-C811-4006-942A-F507C9A5F650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10F37EBB-7846-46A5-938C-B366B02707A3}" type="pres">
      <dgm:prSet presAssocID="{4BFA79BC-C811-4006-942A-F507C9A5F650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D1AF0800-92C2-4057-BE50-9B14A28D9561}" srcId="{4BFA79BC-C811-4006-942A-F507C9A5F650}" destId="{7D4082CA-196A-4C05-A4AF-60CAB78E7350}" srcOrd="0" destOrd="0" parTransId="{EB6A298D-2D6E-4BBF-8D4F-B0CA465826A0}" sibTransId="{301CC7C8-EB63-47F5-A8CB-BB941A0F2DF6}"/>
    <dgm:cxn modelId="{07D9860D-CA31-438B-B5DC-2CC66DCFBFBE}" srcId="{4BFA79BC-C811-4006-942A-F507C9A5F650}" destId="{D99C2514-DB0D-4388-8EF5-72F770DCCE9B}" srcOrd="1" destOrd="0" parTransId="{FCCC444F-FFC2-4BC9-8992-3A6C23A80BEC}" sibTransId="{98EC78BF-8FE2-4367-AE65-A3546D36539F}"/>
    <dgm:cxn modelId="{C366EA14-2373-445A-A915-68C9565DA7D5}" type="presOf" srcId="{4ACCBA10-536F-495F-8BE8-7BCA0D11B04D}" destId="{E7C68543-8DCF-44EA-BFCD-CEC141327B86}" srcOrd="0" destOrd="1" presId="urn:microsoft.com/office/officeart/2005/8/layout/hList1"/>
    <dgm:cxn modelId="{7F911E1C-8551-44DB-A3BE-6EF5F0466969}" type="presOf" srcId="{7D4082CA-196A-4C05-A4AF-60CAB78E7350}" destId="{10F37EBB-7846-46A5-938C-B366B02707A3}" srcOrd="0" destOrd="0" presId="urn:microsoft.com/office/officeart/2005/8/layout/hList1"/>
    <dgm:cxn modelId="{5E1E4E3C-DFF0-4749-B6EF-41CDE7A3C3C6}" srcId="{C3D8809D-3BD0-4C70-BF29-67F3069F2322}" destId="{2A67B947-6709-4B77-B94D-1261B9EE369B}" srcOrd="0" destOrd="0" parTransId="{D511E309-CA95-4031-8D06-9D1884FC8997}" sibTransId="{E9CDCBFD-396F-47CB-8246-B4A869E39D17}"/>
    <dgm:cxn modelId="{D1E1B43D-5882-40EC-BA7C-880B13CDF9D0}" srcId="{2A67B947-6709-4B77-B94D-1261B9EE369B}" destId="{9FA314EE-A1FA-4105-BBA7-C1C31B88771F}" srcOrd="2" destOrd="0" parTransId="{E699CB18-EA9B-4591-9F4F-B1864F086641}" sibTransId="{60932DDF-BCE3-49B1-9928-9B3208248BFD}"/>
    <dgm:cxn modelId="{C958E863-B08C-45DB-B0A1-92E06AEACE5B}" srcId="{9D30BEA9-6339-4788-8117-1697601B6077}" destId="{FA6EA38C-2B61-4C3A-9237-779D34613CDE}" srcOrd="0" destOrd="0" parTransId="{C8FDEB5D-D034-4634-8E16-3A3E05501EBB}" sibTransId="{C3B38C5F-CA94-448B-AB58-0FB271FC134C}"/>
    <dgm:cxn modelId="{5519C94F-1C08-4022-86C5-95C3BB20505F}" type="presOf" srcId="{FA6EA38C-2B61-4C3A-9237-779D34613CDE}" destId="{8711762D-979F-4404-AE23-517F19CBA1D8}" srcOrd="0" destOrd="0" presId="urn:microsoft.com/office/officeart/2005/8/layout/hList1"/>
    <dgm:cxn modelId="{ECF3DC6F-6B8B-4C36-8EF7-637FB218C559}" type="presOf" srcId="{9FA314EE-A1FA-4105-BBA7-C1C31B88771F}" destId="{E7C68543-8DCF-44EA-BFCD-CEC141327B86}" srcOrd="0" destOrd="2" presId="urn:microsoft.com/office/officeart/2005/8/layout/hList1"/>
    <dgm:cxn modelId="{83652D71-35D9-401B-89B3-DAC2EC8C19F5}" srcId="{C3D8809D-3BD0-4C70-BF29-67F3069F2322}" destId="{DF243FAD-C781-4247-8108-DBA95D9FA30B}" srcOrd="2" destOrd="0" parTransId="{AA44AD96-7B41-4CF0-9716-4EBBF2DBE42C}" sibTransId="{F535589B-CA56-4524-947A-0C0EB3826F21}"/>
    <dgm:cxn modelId="{39745A78-3C8E-4F4E-BE3F-EDD1C4C645D6}" type="presOf" srcId="{9D30BEA9-6339-4788-8117-1697601B6077}" destId="{4FF4C3AF-A776-44D8-B2F6-684A9AFB8016}" srcOrd="0" destOrd="0" presId="urn:microsoft.com/office/officeart/2005/8/layout/hList1"/>
    <dgm:cxn modelId="{686CFD7A-7FBF-4446-8E9A-2B09C782AF6F}" type="presOf" srcId="{99CAE83C-0824-4942-92CB-61753D5A0A01}" destId="{8711762D-979F-4404-AE23-517F19CBA1D8}" srcOrd="0" destOrd="2" presId="urn:microsoft.com/office/officeart/2005/8/layout/hList1"/>
    <dgm:cxn modelId="{0E66257D-B468-4EAA-A54D-314A75E788FD}" type="presOf" srcId="{C3D8809D-3BD0-4C70-BF29-67F3069F2322}" destId="{D211EFE6-D718-42DD-975E-D0B607C86B52}" srcOrd="0" destOrd="0" presId="urn:microsoft.com/office/officeart/2005/8/layout/hList1"/>
    <dgm:cxn modelId="{97F71F86-A85A-40FB-A830-3582F4F43785}" type="presOf" srcId="{D99C2514-DB0D-4388-8EF5-72F770DCCE9B}" destId="{10F37EBB-7846-46A5-938C-B366B02707A3}" srcOrd="0" destOrd="1" presId="urn:microsoft.com/office/officeart/2005/8/layout/hList1"/>
    <dgm:cxn modelId="{A96F2588-A564-4F6D-9573-D7E8AC51571C}" type="presOf" srcId="{B54F96DC-17F7-4709-A341-4768C8325AB5}" destId="{244D010B-7E15-44E9-AF06-135331A2D920}" srcOrd="0" destOrd="0" presId="urn:microsoft.com/office/officeart/2005/8/layout/hList1"/>
    <dgm:cxn modelId="{7010C391-1BDB-4C50-B017-92FB506F4557}" type="presOf" srcId="{4BFA79BC-C811-4006-942A-F507C9A5F650}" destId="{368ED176-144F-49E6-B27C-190065F9F082}" srcOrd="0" destOrd="0" presId="urn:microsoft.com/office/officeart/2005/8/layout/hList1"/>
    <dgm:cxn modelId="{0C3C5C9E-D18D-4F90-A2CD-79A73AAD286D}" srcId="{C3D8809D-3BD0-4C70-BF29-67F3069F2322}" destId="{9D30BEA9-6339-4788-8117-1697601B6077}" srcOrd="1" destOrd="0" parTransId="{22BC902C-5071-491F-82B8-7337D3BEC25F}" sibTransId="{3889B597-36AB-4BBE-B443-0A36D384E950}"/>
    <dgm:cxn modelId="{226FA29E-2EDF-45B3-AC92-A89031587411}" srcId="{4BFA79BC-C811-4006-942A-F507C9A5F650}" destId="{7A38B43D-D67E-49E7-A806-F20CBA257209}" srcOrd="2" destOrd="0" parTransId="{DA5CD49E-FB70-4ECE-86FD-8A99373B5ECC}" sibTransId="{FDAC4596-B9D6-4DC1-B315-2A49E43DB42C}"/>
    <dgm:cxn modelId="{AF03F1A4-DCDE-459C-96A3-4DFCD7D57184}" type="presOf" srcId="{2A67B947-6709-4B77-B94D-1261B9EE369B}" destId="{4F6E22BE-EFA9-4D69-8F96-B45ECFAF1FCE}" srcOrd="0" destOrd="0" presId="urn:microsoft.com/office/officeart/2005/8/layout/hList1"/>
    <dgm:cxn modelId="{EB9701A7-B9EA-486D-915F-E593310F0660}" type="presOf" srcId="{DF243FAD-C781-4247-8108-DBA95D9FA30B}" destId="{E058078D-FEDE-497A-A9CA-CA54D2D96296}" srcOrd="0" destOrd="0" presId="urn:microsoft.com/office/officeart/2005/8/layout/hList1"/>
    <dgm:cxn modelId="{B0DE1BAB-F423-40AF-9BB4-3FA26F4AF090}" srcId="{9D30BEA9-6339-4788-8117-1697601B6077}" destId="{3B4D1C16-927D-4501-97F2-28272977A8FA}" srcOrd="1" destOrd="0" parTransId="{27B4EBDB-3809-463A-8E33-494A804244E3}" sibTransId="{DDB221AB-59CF-41D1-A5AD-381AA48D8DE7}"/>
    <dgm:cxn modelId="{D1DCECAB-D713-4633-A136-20E3C1A0531F}" srcId="{9D30BEA9-6339-4788-8117-1697601B6077}" destId="{99CAE83C-0824-4942-92CB-61753D5A0A01}" srcOrd="2" destOrd="0" parTransId="{69DB04D3-2FCA-450D-862C-1B5533308004}" sibTransId="{19C899CC-97BC-44DA-AE60-761654C08D81}"/>
    <dgm:cxn modelId="{F0E570AD-041C-493F-8A19-4C7F05E0D707}" type="presOf" srcId="{7A38B43D-D67E-49E7-A806-F20CBA257209}" destId="{10F37EBB-7846-46A5-938C-B366B02707A3}" srcOrd="0" destOrd="2" presId="urn:microsoft.com/office/officeart/2005/8/layout/hList1"/>
    <dgm:cxn modelId="{83F8FFC8-C64C-466F-A24F-E736DB4BC303}" type="presOf" srcId="{3B4D1C16-927D-4501-97F2-28272977A8FA}" destId="{8711762D-979F-4404-AE23-517F19CBA1D8}" srcOrd="0" destOrd="1" presId="urn:microsoft.com/office/officeart/2005/8/layout/hList1"/>
    <dgm:cxn modelId="{6FDA21D5-52F7-47A7-88AC-243E65CBB700}" srcId="{2A67B947-6709-4B77-B94D-1261B9EE369B}" destId="{4ACCBA10-536F-495F-8BE8-7BCA0D11B04D}" srcOrd="1" destOrd="0" parTransId="{3CD8E683-F1A0-456F-86B0-8106B7B2C229}" sibTransId="{2BD578A6-9B6C-461D-A49D-6C37FF9D1263}"/>
    <dgm:cxn modelId="{4053F2DF-8BF7-43ED-9C8F-5298CA082653}" type="presOf" srcId="{338BD92C-B105-46BC-84F6-7DF73E196F3A}" destId="{E7C68543-8DCF-44EA-BFCD-CEC141327B86}" srcOrd="0" destOrd="0" presId="urn:microsoft.com/office/officeart/2005/8/layout/hList1"/>
    <dgm:cxn modelId="{B4AC8DE0-7323-479D-B0D5-BD49CA2D2F96}" srcId="{2A67B947-6709-4B77-B94D-1261B9EE369B}" destId="{338BD92C-B105-46BC-84F6-7DF73E196F3A}" srcOrd="0" destOrd="0" parTransId="{98AF6B72-24DA-4EEB-84AE-A874CFAA5721}" sibTransId="{FA5BAF77-FB1E-446D-B853-CB69F9A78B5F}"/>
    <dgm:cxn modelId="{9F3762F2-358E-46D0-97F3-9E629F3075FA}" srcId="{C3D8809D-3BD0-4C70-BF29-67F3069F2322}" destId="{4BFA79BC-C811-4006-942A-F507C9A5F650}" srcOrd="3" destOrd="0" parTransId="{110AD44A-4795-4105-B43C-5F7679D60A88}" sibTransId="{3CC9FD94-2098-474C-8792-0BAE3DD6FEB5}"/>
    <dgm:cxn modelId="{550063F7-EE2C-473F-81D0-0B8B303E7E42}" srcId="{DF243FAD-C781-4247-8108-DBA95D9FA30B}" destId="{B54F96DC-17F7-4709-A341-4768C8325AB5}" srcOrd="0" destOrd="0" parTransId="{3A80516A-D614-4162-B4FD-DEE3195965CB}" sibTransId="{B890DAB3-234C-47A7-9B47-B32A1E9D8009}"/>
    <dgm:cxn modelId="{A79F8FC8-4D41-42CA-AFAC-7C08E8C067B5}" type="presParOf" srcId="{D211EFE6-D718-42DD-975E-D0B607C86B52}" destId="{9668EECB-587E-4101-8B8A-0176CC5B3C30}" srcOrd="0" destOrd="0" presId="urn:microsoft.com/office/officeart/2005/8/layout/hList1"/>
    <dgm:cxn modelId="{A4B56075-56F8-483A-80E1-5E8C5DFFC100}" type="presParOf" srcId="{9668EECB-587E-4101-8B8A-0176CC5B3C30}" destId="{4F6E22BE-EFA9-4D69-8F96-B45ECFAF1FCE}" srcOrd="0" destOrd="0" presId="urn:microsoft.com/office/officeart/2005/8/layout/hList1"/>
    <dgm:cxn modelId="{365607E5-32B5-493C-8F2A-A382F8A44AB1}" type="presParOf" srcId="{9668EECB-587E-4101-8B8A-0176CC5B3C30}" destId="{E7C68543-8DCF-44EA-BFCD-CEC141327B86}" srcOrd="1" destOrd="0" presId="urn:microsoft.com/office/officeart/2005/8/layout/hList1"/>
    <dgm:cxn modelId="{B567DB64-90B0-47FD-A758-4F9B0AD741CF}" type="presParOf" srcId="{D211EFE6-D718-42DD-975E-D0B607C86B52}" destId="{953CF04F-770E-4B27-B315-BF4DCADA7A11}" srcOrd="1" destOrd="0" presId="urn:microsoft.com/office/officeart/2005/8/layout/hList1"/>
    <dgm:cxn modelId="{8C860A5C-6591-4560-8AE2-343837179186}" type="presParOf" srcId="{D211EFE6-D718-42DD-975E-D0B607C86B52}" destId="{5DD73606-E7EF-46B6-B1FB-D0E011720E28}" srcOrd="2" destOrd="0" presId="urn:microsoft.com/office/officeart/2005/8/layout/hList1"/>
    <dgm:cxn modelId="{666080A1-2F0B-4293-AF76-0178F8B4EDE0}" type="presParOf" srcId="{5DD73606-E7EF-46B6-B1FB-D0E011720E28}" destId="{4FF4C3AF-A776-44D8-B2F6-684A9AFB8016}" srcOrd="0" destOrd="0" presId="urn:microsoft.com/office/officeart/2005/8/layout/hList1"/>
    <dgm:cxn modelId="{EC6F07DC-EEF0-4E5D-93F8-242AAA111300}" type="presParOf" srcId="{5DD73606-E7EF-46B6-B1FB-D0E011720E28}" destId="{8711762D-979F-4404-AE23-517F19CBA1D8}" srcOrd="1" destOrd="0" presId="urn:microsoft.com/office/officeart/2005/8/layout/hList1"/>
    <dgm:cxn modelId="{0DFF560B-8AFD-4446-B92B-A961C9009FA3}" type="presParOf" srcId="{D211EFE6-D718-42DD-975E-D0B607C86B52}" destId="{1DBD99AB-F5A5-4A80-998B-31B03F032608}" srcOrd="3" destOrd="0" presId="urn:microsoft.com/office/officeart/2005/8/layout/hList1"/>
    <dgm:cxn modelId="{778538B6-7340-4FA5-A792-1CAC633B999A}" type="presParOf" srcId="{D211EFE6-D718-42DD-975E-D0B607C86B52}" destId="{A9013882-C7B0-4600-ADBC-049BCCCB8B36}" srcOrd="4" destOrd="0" presId="urn:microsoft.com/office/officeart/2005/8/layout/hList1"/>
    <dgm:cxn modelId="{F03F5B98-921D-4224-8B13-99C3D212E827}" type="presParOf" srcId="{A9013882-C7B0-4600-ADBC-049BCCCB8B36}" destId="{E058078D-FEDE-497A-A9CA-CA54D2D96296}" srcOrd="0" destOrd="0" presId="urn:microsoft.com/office/officeart/2005/8/layout/hList1"/>
    <dgm:cxn modelId="{B0D999F7-D5CC-44D2-84B5-F0879BCF04B3}" type="presParOf" srcId="{A9013882-C7B0-4600-ADBC-049BCCCB8B36}" destId="{244D010B-7E15-44E9-AF06-135331A2D920}" srcOrd="1" destOrd="0" presId="urn:microsoft.com/office/officeart/2005/8/layout/hList1"/>
    <dgm:cxn modelId="{8D714FAF-E846-4B78-A225-75334BEF43D3}" type="presParOf" srcId="{D211EFE6-D718-42DD-975E-D0B607C86B52}" destId="{577FC0C3-0420-456C-8B2C-B7E35CAF54CF}" srcOrd="5" destOrd="0" presId="urn:microsoft.com/office/officeart/2005/8/layout/hList1"/>
    <dgm:cxn modelId="{84B5E8E4-5D69-40F1-A28C-4838AC8C4574}" type="presParOf" srcId="{D211EFE6-D718-42DD-975E-D0B607C86B52}" destId="{A5F4EEB1-0579-4DEA-A852-EAEA0FC0FDD4}" srcOrd="6" destOrd="0" presId="urn:microsoft.com/office/officeart/2005/8/layout/hList1"/>
    <dgm:cxn modelId="{8F45776A-3DAE-4A6D-8BC6-1233F32503CF}" type="presParOf" srcId="{A5F4EEB1-0579-4DEA-A852-EAEA0FC0FDD4}" destId="{368ED176-144F-49E6-B27C-190065F9F082}" srcOrd="0" destOrd="0" presId="urn:microsoft.com/office/officeart/2005/8/layout/hList1"/>
    <dgm:cxn modelId="{E70D7E27-0070-4893-89BB-C7CEA5C69A4E}" type="presParOf" srcId="{A5F4EEB1-0579-4DEA-A852-EAEA0FC0FDD4}" destId="{10F37EBB-7846-46A5-938C-B366B02707A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D6E83B9-C19A-4158-AECB-4DE82364F6CD}" type="doc">
      <dgm:prSet loTypeId="urn:microsoft.com/office/officeart/2005/8/layout/defaul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4050067-E663-4805-BC76-173D1B239402}">
      <dgm:prSet custT="1"/>
      <dgm:spPr/>
      <dgm:t>
        <a:bodyPr/>
        <a:lstStyle/>
        <a:p>
          <a:r>
            <a:rPr lang="en-US" sz="1600" dirty="0"/>
            <a:t>It is about embracing disability culture and identity, not just accessibility </a:t>
          </a:r>
        </a:p>
      </dgm:t>
    </dgm:pt>
    <dgm:pt modelId="{81AD1CB3-8D88-4071-A84D-4EDBAC1B0C37}" type="parTrans" cxnId="{662E6F05-EF62-4264-96F4-FF318C72F957}">
      <dgm:prSet/>
      <dgm:spPr/>
      <dgm:t>
        <a:bodyPr/>
        <a:lstStyle/>
        <a:p>
          <a:endParaRPr lang="en-US"/>
        </a:p>
      </dgm:t>
    </dgm:pt>
    <dgm:pt modelId="{F2850574-6099-492C-80D5-428D5675A371}" type="sibTrans" cxnId="{662E6F05-EF62-4264-96F4-FF318C72F957}">
      <dgm:prSet/>
      <dgm:spPr/>
      <dgm:t>
        <a:bodyPr/>
        <a:lstStyle/>
        <a:p>
          <a:endParaRPr lang="en-US"/>
        </a:p>
      </dgm:t>
    </dgm:pt>
    <dgm:pt modelId="{65406E9A-E384-4C77-B955-C85EC2617E9E}">
      <dgm:prSet custT="1"/>
      <dgm:spPr/>
      <dgm:t>
        <a:bodyPr/>
        <a:lstStyle/>
        <a:p>
          <a:r>
            <a:rPr lang="en-US" sz="1600" dirty="0"/>
            <a:t>Establish a disability culture center </a:t>
          </a:r>
          <a:r>
            <a:rPr lang="en-US" sz="1200" dirty="0"/>
            <a:t>(Evans, </a:t>
          </a:r>
          <a:r>
            <a:rPr lang="en-US" sz="1200" dirty="0" err="1"/>
            <a:t>Broido</a:t>
          </a:r>
          <a:r>
            <a:rPr lang="en-US" sz="1200" dirty="0"/>
            <a:t>, Brown, &amp; </a:t>
          </a:r>
          <a:r>
            <a:rPr lang="en-US" sz="1200" dirty="0" err="1"/>
            <a:t>Wilkie</a:t>
          </a:r>
          <a:r>
            <a:rPr lang="en-US" sz="1200" dirty="0"/>
            <a:t>, 2017)</a:t>
          </a:r>
        </a:p>
      </dgm:t>
    </dgm:pt>
    <dgm:pt modelId="{D26BE625-5455-4408-A77D-1A3D7FD9CC01}" type="parTrans" cxnId="{622D9E83-A519-4A2F-A434-E7DE43F0BAAA}">
      <dgm:prSet/>
      <dgm:spPr/>
      <dgm:t>
        <a:bodyPr/>
        <a:lstStyle/>
        <a:p>
          <a:endParaRPr lang="en-US"/>
        </a:p>
      </dgm:t>
    </dgm:pt>
    <dgm:pt modelId="{FC73AF03-406E-4DA6-AD15-170A72922420}" type="sibTrans" cxnId="{622D9E83-A519-4A2F-A434-E7DE43F0BAAA}">
      <dgm:prSet/>
      <dgm:spPr/>
      <dgm:t>
        <a:bodyPr/>
        <a:lstStyle/>
        <a:p>
          <a:endParaRPr lang="en-US"/>
        </a:p>
      </dgm:t>
    </dgm:pt>
    <dgm:pt modelId="{1CB25CDB-09C3-4A1C-A60A-DF0C3730A2DE}">
      <dgm:prSet custT="1"/>
      <dgm:spPr/>
      <dgm:t>
        <a:bodyPr/>
        <a:lstStyle/>
        <a:p>
          <a:r>
            <a:rPr lang="en-US" sz="1600" dirty="0"/>
            <a:t>Create opportunities of interaction on campus for students with and without disabilities</a:t>
          </a:r>
        </a:p>
      </dgm:t>
    </dgm:pt>
    <dgm:pt modelId="{A02D274A-B041-4DBC-8E51-EBF8FC2D6CB5}" type="parTrans" cxnId="{C0C30372-53E7-4B5F-9EEA-95549917410E}">
      <dgm:prSet/>
      <dgm:spPr/>
      <dgm:t>
        <a:bodyPr/>
        <a:lstStyle/>
        <a:p>
          <a:endParaRPr lang="en-US"/>
        </a:p>
      </dgm:t>
    </dgm:pt>
    <dgm:pt modelId="{8CAF74F9-F876-4E21-9B51-EFC62E2C1D6A}" type="sibTrans" cxnId="{C0C30372-53E7-4B5F-9EEA-95549917410E}">
      <dgm:prSet/>
      <dgm:spPr/>
      <dgm:t>
        <a:bodyPr/>
        <a:lstStyle/>
        <a:p>
          <a:endParaRPr lang="en-US"/>
        </a:p>
      </dgm:t>
    </dgm:pt>
    <dgm:pt modelId="{28CB7BEC-693F-4E8A-A8FA-692F4680C3AC}">
      <dgm:prSet custT="1"/>
      <dgm:spPr/>
      <dgm:t>
        <a:bodyPr/>
        <a:lstStyle/>
        <a:p>
          <a:r>
            <a:rPr lang="en-US" sz="1600" dirty="0"/>
            <a:t>Create intersectional program with speakers, workshops, arts events </a:t>
          </a:r>
          <a:r>
            <a:rPr lang="en-US" sz="1200" dirty="0"/>
            <a:t>(</a:t>
          </a:r>
          <a:r>
            <a:rPr lang="en-US" sz="1200" dirty="0" err="1"/>
            <a:t>Jennrich</a:t>
          </a:r>
          <a:r>
            <a:rPr lang="en-US" sz="1200" dirty="0"/>
            <a:t> &amp; Kowalski-Braun, 2014)</a:t>
          </a:r>
        </a:p>
      </dgm:t>
    </dgm:pt>
    <dgm:pt modelId="{AEB3284E-9182-45BE-ADF7-362A242E2C72}" type="parTrans" cxnId="{4767C892-56B7-4C91-B967-E60BC05E45FC}">
      <dgm:prSet/>
      <dgm:spPr/>
      <dgm:t>
        <a:bodyPr/>
        <a:lstStyle/>
        <a:p>
          <a:endParaRPr lang="en-US"/>
        </a:p>
      </dgm:t>
    </dgm:pt>
    <dgm:pt modelId="{7D31FA02-16FB-4BCA-A720-075AA71A455C}" type="sibTrans" cxnId="{4767C892-56B7-4C91-B967-E60BC05E45FC}">
      <dgm:prSet/>
      <dgm:spPr/>
      <dgm:t>
        <a:bodyPr/>
        <a:lstStyle/>
        <a:p>
          <a:endParaRPr lang="en-US"/>
        </a:p>
      </dgm:t>
    </dgm:pt>
    <dgm:pt modelId="{9CC87412-7472-408A-B5A2-7E5DC28A5162}">
      <dgm:prSet custT="1"/>
      <dgm:spPr/>
      <dgm:t>
        <a:bodyPr/>
        <a:lstStyle/>
        <a:p>
          <a:r>
            <a:rPr lang="en-US" sz="1600" dirty="0"/>
            <a:t>Set up events or spaces with individuals with disabilities can come together and potentially build a network of support and comfort </a:t>
          </a:r>
        </a:p>
      </dgm:t>
    </dgm:pt>
    <dgm:pt modelId="{0A0E52B4-E8E6-4640-953A-C8D9513CA1F5}" type="parTrans" cxnId="{7D61A129-80DE-46DF-A0CA-41489B1B64C4}">
      <dgm:prSet/>
      <dgm:spPr/>
      <dgm:t>
        <a:bodyPr/>
        <a:lstStyle/>
        <a:p>
          <a:endParaRPr lang="en-US"/>
        </a:p>
      </dgm:t>
    </dgm:pt>
    <dgm:pt modelId="{922BF73D-E34A-4820-8C1E-3069686DD098}" type="sibTrans" cxnId="{7D61A129-80DE-46DF-A0CA-41489B1B64C4}">
      <dgm:prSet/>
      <dgm:spPr/>
      <dgm:t>
        <a:bodyPr/>
        <a:lstStyle/>
        <a:p>
          <a:endParaRPr lang="en-US"/>
        </a:p>
      </dgm:t>
    </dgm:pt>
    <dgm:pt modelId="{5558416A-B965-48AB-B663-8D9DA369E1A4}">
      <dgm:prSet custT="1"/>
      <dgm:spPr/>
      <dgm:t>
        <a:bodyPr/>
        <a:lstStyle/>
        <a:p>
          <a:r>
            <a:rPr lang="en-US" sz="1600" dirty="0"/>
            <a:t>Creating a community on campus can help students seek peer assistance with academics or advocacy </a:t>
          </a:r>
          <a:r>
            <a:rPr lang="en-US" sz="1200" dirty="0"/>
            <a:t>(</a:t>
          </a:r>
          <a:r>
            <a:rPr lang="en-US" sz="1200" dirty="0" err="1"/>
            <a:t>Forber</a:t>
          </a:r>
          <a:r>
            <a:rPr lang="en-US" sz="1200" dirty="0"/>
            <a:t>-Pratt &amp; </a:t>
          </a:r>
          <a:r>
            <a:rPr lang="en-US" sz="1200" dirty="0" err="1"/>
            <a:t>Zape</a:t>
          </a:r>
          <a:r>
            <a:rPr lang="en-US" sz="1200" dirty="0"/>
            <a:t>, 2017) </a:t>
          </a:r>
        </a:p>
      </dgm:t>
    </dgm:pt>
    <dgm:pt modelId="{884C5AB3-F3DF-44D4-AC43-3AE20C598FEC}" type="parTrans" cxnId="{B52BE292-E824-434E-BA43-72FA3188E797}">
      <dgm:prSet/>
      <dgm:spPr/>
      <dgm:t>
        <a:bodyPr/>
        <a:lstStyle/>
        <a:p>
          <a:endParaRPr lang="en-US"/>
        </a:p>
      </dgm:t>
    </dgm:pt>
    <dgm:pt modelId="{D6578A34-D5CF-4849-9A16-32CCDE2D5B18}" type="sibTrans" cxnId="{B52BE292-E824-434E-BA43-72FA3188E797}">
      <dgm:prSet/>
      <dgm:spPr/>
      <dgm:t>
        <a:bodyPr/>
        <a:lstStyle/>
        <a:p>
          <a:endParaRPr lang="en-US"/>
        </a:p>
      </dgm:t>
    </dgm:pt>
    <dgm:pt modelId="{B3E37161-78C4-4400-98A3-0857C4181352}">
      <dgm:prSet custT="1"/>
      <dgm:spPr/>
      <dgm:t>
        <a:bodyPr/>
        <a:lstStyle/>
        <a:p>
          <a:r>
            <a:rPr lang="en-US" sz="1600" dirty="0"/>
            <a:t>Create inclusivity with a universally designed campus </a:t>
          </a:r>
          <a:r>
            <a:rPr lang="en-US" sz="1200" dirty="0"/>
            <a:t>(McGuire, Scott, &amp; Shaw, 2004)</a:t>
          </a:r>
        </a:p>
      </dgm:t>
    </dgm:pt>
    <dgm:pt modelId="{F21F82D4-C021-4603-B1EB-93201E9107B5}" type="parTrans" cxnId="{36F8B0D7-AE8C-4F78-BAAB-1CB961A6596B}">
      <dgm:prSet/>
      <dgm:spPr/>
      <dgm:t>
        <a:bodyPr/>
        <a:lstStyle/>
        <a:p>
          <a:endParaRPr lang="en-US"/>
        </a:p>
      </dgm:t>
    </dgm:pt>
    <dgm:pt modelId="{C4AC16CD-3619-4223-A9E1-47B2C4945510}" type="sibTrans" cxnId="{36F8B0D7-AE8C-4F78-BAAB-1CB961A6596B}">
      <dgm:prSet/>
      <dgm:spPr/>
      <dgm:t>
        <a:bodyPr/>
        <a:lstStyle/>
        <a:p>
          <a:endParaRPr lang="en-US"/>
        </a:p>
      </dgm:t>
    </dgm:pt>
    <dgm:pt modelId="{1C9A1CBF-C11B-4A68-AF6B-3860380399CD}" type="pres">
      <dgm:prSet presAssocID="{7D6E83B9-C19A-4158-AECB-4DE82364F6CD}" presName="diagram" presStyleCnt="0">
        <dgm:presLayoutVars>
          <dgm:dir/>
          <dgm:resizeHandles val="exact"/>
        </dgm:presLayoutVars>
      </dgm:prSet>
      <dgm:spPr/>
    </dgm:pt>
    <dgm:pt modelId="{6D2F43F0-0F38-449C-8973-15C4A10CC598}" type="pres">
      <dgm:prSet presAssocID="{B4050067-E663-4805-BC76-173D1B239402}" presName="node" presStyleLbl="node1" presStyleIdx="0" presStyleCnt="7">
        <dgm:presLayoutVars>
          <dgm:bulletEnabled val="1"/>
        </dgm:presLayoutVars>
      </dgm:prSet>
      <dgm:spPr/>
    </dgm:pt>
    <dgm:pt modelId="{895B9BF6-CE66-4947-B0EC-482206C25463}" type="pres">
      <dgm:prSet presAssocID="{F2850574-6099-492C-80D5-428D5675A371}" presName="sibTrans" presStyleCnt="0"/>
      <dgm:spPr/>
    </dgm:pt>
    <dgm:pt modelId="{1F4E3B2C-E458-41DF-B285-C0D0A1560886}" type="pres">
      <dgm:prSet presAssocID="{65406E9A-E384-4C77-B955-C85EC2617E9E}" presName="node" presStyleLbl="node1" presStyleIdx="1" presStyleCnt="7">
        <dgm:presLayoutVars>
          <dgm:bulletEnabled val="1"/>
        </dgm:presLayoutVars>
      </dgm:prSet>
      <dgm:spPr/>
    </dgm:pt>
    <dgm:pt modelId="{B2042713-2580-4AE2-BF81-91D13E0B1693}" type="pres">
      <dgm:prSet presAssocID="{FC73AF03-406E-4DA6-AD15-170A72922420}" presName="sibTrans" presStyleCnt="0"/>
      <dgm:spPr/>
    </dgm:pt>
    <dgm:pt modelId="{2FCB5F0A-E7F6-4533-ABF1-0D1A7223B0A8}" type="pres">
      <dgm:prSet presAssocID="{1CB25CDB-09C3-4A1C-A60A-DF0C3730A2DE}" presName="node" presStyleLbl="node1" presStyleIdx="2" presStyleCnt="7">
        <dgm:presLayoutVars>
          <dgm:bulletEnabled val="1"/>
        </dgm:presLayoutVars>
      </dgm:prSet>
      <dgm:spPr/>
    </dgm:pt>
    <dgm:pt modelId="{8FCDEE96-1A58-4A6C-9D4B-F89FD8C2EFD4}" type="pres">
      <dgm:prSet presAssocID="{8CAF74F9-F876-4E21-9B51-EFC62E2C1D6A}" presName="sibTrans" presStyleCnt="0"/>
      <dgm:spPr/>
    </dgm:pt>
    <dgm:pt modelId="{E58876AC-9C81-4159-8BCA-7365773F7EAE}" type="pres">
      <dgm:prSet presAssocID="{28CB7BEC-693F-4E8A-A8FA-692F4680C3AC}" presName="node" presStyleLbl="node1" presStyleIdx="3" presStyleCnt="7">
        <dgm:presLayoutVars>
          <dgm:bulletEnabled val="1"/>
        </dgm:presLayoutVars>
      </dgm:prSet>
      <dgm:spPr/>
    </dgm:pt>
    <dgm:pt modelId="{3074D289-5849-4014-A18C-5BA3B0CC2095}" type="pres">
      <dgm:prSet presAssocID="{7D31FA02-16FB-4BCA-A720-075AA71A455C}" presName="sibTrans" presStyleCnt="0"/>
      <dgm:spPr/>
    </dgm:pt>
    <dgm:pt modelId="{BB63BC7A-7132-4C11-8986-DE6FD4657F7B}" type="pres">
      <dgm:prSet presAssocID="{9CC87412-7472-408A-B5A2-7E5DC28A5162}" presName="node" presStyleLbl="node1" presStyleIdx="4" presStyleCnt="7">
        <dgm:presLayoutVars>
          <dgm:bulletEnabled val="1"/>
        </dgm:presLayoutVars>
      </dgm:prSet>
      <dgm:spPr/>
    </dgm:pt>
    <dgm:pt modelId="{B4725168-AFA3-4ED4-A19A-51146B881B74}" type="pres">
      <dgm:prSet presAssocID="{922BF73D-E34A-4820-8C1E-3069686DD098}" presName="sibTrans" presStyleCnt="0"/>
      <dgm:spPr/>
    </dgm:pt>
    <dgm:pt modelId="{18EA9FED-C8E8-4C02-8699-C185F21541E7}" type="pres">
      <dgm:prSet presAssocID="{5558416A-B965-48AB-B663-8D9DA369E1A4}" presName="node" presStyleLbl="node1" presStyleIdx="5" presStyleCnt="7">
        <dgm:presLayoutVars>
          <dgm:bulletEnabled val="1"/>
        </dgm:presLayoutVars>
      </dgm:prSet>
      <dgm:spPr/>
    </dgm:pt>
    <dgm:pt modelId="{7F7C3FDE-9EF9-40CA-89BC-F8FF675815F4}" type="pres">
      <dgm:prSet presAssocID="{D6578A34-D5CF-4849-9A16-32CCDE2D5B18}" presName="sibTrans" presStyleCnt="0"/>
      <dgm:spPr/>
    </dgm:pt>
    <dgm:pt modelId="{FD266D42-1A4D-4886-8A7D-8028AA2A125C}" type="pres">
      <dgm:prSet presAssocID="{B3E37161-78C4-4400-98A3-0857C4181352}" presName="node" presStyleLbl="node1" presStyleIdx="6" presStyleCnt="7">
        <dgm:presLayoutVars>
          <dgm:bulletEnabled val="1"/>
        </dgm:presLayoutVars>
      </dgm:prSet>
      <dgm:spPr/>
    </dgm:pt>
  </dgm:ptLst>
  <dgm:cxnLst>
    <dgm:cxn modelId="{662E6F05-EF62-4264-96F4-FF318C72F957}" srcId="{7D6E83B9-C19A-4158-AECB-4DE82364F6CD}" destId="{B4050067-E663-4805-BC76-173D1B239402}" srcOrd="0" destOrd="0" parTransId="{81AD1CB3-8D88-4071-A84D-4EDBAC1B0C37}" sibTransId="{F2850574-6099-492C-80D5-428D5675A371}"/>
    <dgm:cxn modelId="{DCB8F20F-6A2A-4E5F-9E84-564D5C85B62A}" type="presOf" srcId="{B3E37161-78C4-4400-98A3-0857C4181352}" destId="{FD266D42-1A4D-4886-8A7D-8028AA2A125C}" srcOrd="0" destOrd="0" presId="urn:microsoft.com/office/officeart/2005/8/layout/default"/>
    <dgm:cxn modelId="{7D61A129-80DE-46DF-A0CA-41489B1B64C4}" srcId="{7D6E83B9-C19A-4158-AECB-4DE82364F6CD}" destId="{9CC87412-7472-408A-B5A2-7E5DC28A5162}" srcOrd="4" destOrd="0" parTransId="{0A0E52B4-E8E6-4640-953A-C8D9513CA1F5}" sibTransId="{922BF73D-E34A-4820-8C1E-3069686DD098}"/>
    <dgm:cxn modelId="{797A413A-7A7B-4DE5-877C-97C4BCAFC29F}" type="presOf" srcId="{B4050067-E663-4805-BC76-173D1B239402}" destId="{6D2F43F0-0F38-449C-8973-15C4A10CC598}" srcOrd="0" destOrd="0" presId="urn:microsoft.com/office/officeart/2005/8/layout/default"/>
    <dgm:cxn modelId="{9B096150-7B46-48BD-AD23-182662F97C57}" type="presOf" srcId="{65406E9A-E384-4C77-B955-C85EC2617E9E}" destId="{1F4E3B2C-E458-41DF-B285-C0D0A1560886}" srcOrd="0" destOrd="0" presId="urn:microsoft.com/office/officeart/2005/8/layout/default"/>
    <dgm:cxn modelId="{C0C30372-53E7-4B5F-9EEA-95549917410E}" srcId="{7D6E83B9-C19A-4158-AECB-4DE82364F6CD}" destId="{1CB25CDB-09C3-4A1C-A60A-DF0C3730A2DE}" srcOrd="2" destOrd="0" parTransId="{A02D274A-B041-4DBC-8E51-EBF8FC2D6CB5}" sibTransId="{8CAF74F9-F876-4E21-9B51-EFC62E2C1D6A}"/>
    <dgm:cxn modelId="{399E9979-5BFB-4097-9C96-7E1482479A56}" type="presOf" srcId="{7D6E83B9-C19A-4158-AECB-4DE82364F6CD}" destId="{1C9A1CBF-C11B-4A68-AF6B-3860380399CD}" srcOrd="0" destOrd="0" presId="urn:microsoft.com/office/officeart/2005/8/layout/default"/>
    <dgm:cxn modelId="{622D9E83-A519-4A2F-A434-E7DE43F0BAAA}" srcId="{7D6E83B9-C19A-4158-AECB-4DE82364F6CD}" destId="{65406E9A-E384-4C77-B955-C85EC2617E9E}" srcOrd="1" destOrd="0" parTransId="{D26BE625-5455-4408-A77D-1A3D7FD9CC01}" sibTransId="{FC73AF03-406E-4DA6-AD15-170A72922420}"/>
    <dgm:cxn modelId="{C618F28F-5EFE-41CD-BEA9-FAA215EEE0A4}" type="presOf" srcId="{9CC87412-7472-408A-B5A2-7E5DC28A5162}" destId="{BB63BC7A-7132-4C11-8986-DE6FD4657F7B}" srcOrd="0" destOrd="0" presId="urn:microsoft.com/office/officeart/2005/8/layout/default"/>
    <dgm:cxn modelId="{4767C892-56B7-4C91-B967-E60BC05E45FC}" srcId="{7D6E83B9-C19A-4158-AECB-4DE82364F6CD}" destId="{28CB7BEC-693F-4E8A-A8FA-692F4680C3AC}" srcOrd="3" destOrd="0" parTransId="{AEB3284E-9182-45BE-ADF7-362A242E2C72}" sibTransId="{7D31FA02-16FB-4BCA-A720-075AA71A455C}"/>
    <dgm:cxn modelId="{B52BE292-E824-434E-BA43-72FA3188E797}" srcId="{7D6E83B9-C19A-4158-AECB-4DE82364F6CD}" destId="{5558416A-B965-48AB-B663-8D9DA369E1A4}" srcOrd="5" destOrd="0" parTransId="{884C5AB3-F3DF-44D4-AC43-3AE20C598FEC}" sibTransId="{D6578A34-D5CF-4849-9A16-32CCDE2D5B18}"/>
    <dgm:cxn modelId="{9B156795-7812-430B-9631-ED2A8BA78BED}" type="presOf" srcId="{28CB7BEC-693F-4E8A-A8FA-692F4680C3AC}" destId="{E58876AC-9C81-4159-8BCA-7365773F7EAE}" srcOrd="0" destOrd="0" presId="urn:microsoft.com/office/officeart/2005/8/layout/default"/>
    <dgm:cxn modelId="{01B611A4-138E-41E0-BC02-BEB372766A1C}" type="presOf" srcId="{1CB25CDB-09C3-4A1C-A60A-DF0C3730A2DE}" destId="{2FCB5F0A-E7F6-4533-ABF1-0D1A7223B0A8}" srcOrd="0" destOrd="0" presId="urn:microsoft.com/office/officeart/2005/8/layout/default"/>
    <dgm:cxn modelId="{ACD820C6-32BE-4908-9E84-5C36630DB96F}" type="presOf" srcId="{5558416A-B965-48AB-B663-8D9DA369E1A4}" destId="{18EA9FED-C8E8-4C02-8699-C185F21541E7}" srcOrd="0" destOrd="0" presId="urn:microsoft.com/office/officeart/2005/8/layout/default"/>
    <dgm:cxn modelId="{36F8B0D7-AE8C-4F78-BAAB-1CB961A6596B}" srcId="{7D6E83B9-C19A-4158-AECB-4DE82364F6CD}" destId="{B3E37161-78C4-4400-98A3-0857C4181352}" srcOrd="6" destOrd="0" parTransId="{F21F82D4-C021-4603-B1EB-93201E9107B5}" sibTransId="{C4AC16CD-3619-4223-A9E1-47B2C4945510}"/>
    <dgm:cxn modelId="{0FF3DBE6-802B-4D0C-958F-5891DEFC41B3}" type="presParOf" srcId="{1C9A1CBF-C11B-4A68-AF6B-3860380399CD}" destId="{6D2F43F0-0F38-449C-8973-15C4A10CC598}" srcOrd="0" destOrd="0" presId="urn:microsoft.com/office/officeart/2005/8/layout/default"/>
    <dgm:cxn modelId="{34B2D2FA-B2D3-4492-9FDF-69022D99A36B}" type="presParOf" srcId="{1C9A1CBF-C11B-4A68-AF6B-3860380399CD}" destId="{895B9BF6-CE66-4947-B0EC-482206C25463}" srcOrd="1" destOrd="0" presId="urn:microsoft.com/office/officeart/2005/8/layout/default"/>
    <dgm:cxn modelId="{9ACC94FF-D24D-4DE6-B712-92D172866ABF}" type="presParOf" srcId="{1C9A1CBF-C11B-4A68-AF6B-3860380399CD}" destId="{1F4E3B2C-E458-41DF-B285-C0D0A1560886}" srcOrd="2" destOrd="0" presId="urn:microsoft.com/office/officeart/2005/8/layout/default"/>
    <dgm:cxn modelId="{7077C135-A119-4BE0-A8DF-C1C98056EEB4}" type="presParOf" srcId="{1C9A1CBF-C11B-4A68-AF6B-3860380399CD}" destId="{B2042713-2580-4AE2-BF81-91D13E0B1693}" srcOrd="3" destOrd="0" presId="urn:microsoft.com/office/officeart/2005/8/layout/default"/>
    <dgm:cxn modelId="{6066A9A9-E897-4E67-93F5-6164DD44E1B3}" type="presParOf" srcId="{1C9A1CBF-C11B-4A68-AF6B-3860380399CD}" destId="{2FCB5F0A-E7F6-4533-ABF1-0D1A7223B0A8}" srcOrd="4" destOrd="0" presId="urn:microsoft.com/office/officeart/2005/8/layout/default"/>
    <dgm:cxn modelId="{E0EB09BF-9347-4C64-826B-B58327AE06C9}" type="presParOf" srcId="{1C9A1CBF-C11B-4A68-AF6B-3860380399CD}" destId="{8FCDEE96-1A58-4A6C-9D4B-F89FD8C2EFD4}" srcOrd="5" destOrd="0" presId="urn:microsoft.com/office/officeart/2005/8/layout/default"/>
    <dgm:cxn modelId="{216AE670-6ED2-4369-8600-83861E857E7E}" type="presParOf" srcId="{1C9A1CBF-C11B-4A68-AF6B-3860380399CD}" destId="{E58876AC-9C81-4159-8BCA-7365773F7EAE}" srcOrd="6" destOrd="0" presId="urn:microsoft.com/office/officeart/2005/8/layout/default"/>
    <dgm:cxn modelId="{78289834-E3B9-450D-9207-236D2A557C07}" type="presParOf" srcId="{1C9A1CBF-C11B-4A68-AF6B-3860380399CD}" destId="{3074D289-5849-4014-A18C-5BA3B0CC2095}" srcOrd="7" destOrd="0" presId="urn:microsoft.com/office/officeart/2005/8/layout/default"/>
    <dgm:cxn modelId="{C2D7238D-73F6-4B60-8733-41FE1C4B97B8}" type="presParOf" srcId="{1C9A1CBF-C11B-4A68-AF6B-3860380399CD}" destId="{BB63BC7A-7132-4C11-8986-DE6FD4657F7B}" srcOrd="8" destOrd="0" presId="urn:microsoft.com/office/officeart/2005/8/layout/default"/>
    <dgm:cxn modelId="{13EA61A0-D261-454C-BC14-634CF6F7612F}" type="presParOf" srcId="{1C9A1CBF-C11B-4A68-AF6B-3860380399CD}" destId="{B4725168-AFA3-4ED4-A19A-51146B881B74}" srcOrd="9" destOrd="0" presId="urn:microsoft.com/office/officeart/2005/8/layout/default"/>
    <dgm:cxn modelId="{0D9A1B6A-DF6F-4B99-9204-B1136395CA62}" type="presParOf" srcId="{1C9A1CBF-C11B-4A68-AF6B-3860380399CD}" destId="{18EA9FED-C8E8-4C02-8699-C185F21541E7}" srcOrd="10" destOrd="0" presId="urn:microsoft.com/office/officeart/2005/8/layout/default"/>
    <dgm:cxn modelId="{3834E3DF-E321-4674-934B-8BD7684FDE15}" type="presParOf" srcId="{1C9A1CBF-C11B-4A68-AF6B-3860380399CD}" destId="{7F7C3FDE-9EF9-40CA-89BC-F8FF675815F4}" srcOrd="11" destOrd="0" presId="urn:microsoft.com/office/officeart/2005/8/layout/default"/>
    <dgm:cxn modelId="{B32BC98C-B760-4C0D-8BEB-60793284B8C7}" type="presParOf" srcId="{1C9A1CBF-C11B-4A68-AF6B-3860380399CD}" destId="{FD266D42-1A4D-4886-8A7D-8028AA2A125C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793313-135D-46BE-AA50-BEBCC88C3A38}">
      <dsp:nvSpPr>
        <dsp:cNvPr id="0" name=""/>
        <dsp:cNvSpPr/>
      </dsp:nvSpPr>
      <dsp:spPr>
        <a:xfrm>
          <a:off x="3143" y="73748"/>
          <a:ext cx="3064668" cy="80017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Medical Model</a:t>
          </a:r>
        </a:p>
      </dsp:txBody>
      <dsp:txXfrm>
        <a:off x="3143" y="73748"/>
        <a:ext cx="3064668" cy="800175"/>
      </dsp:txXfrm>
    </dsp:sp>
    <dsp:sp modelId="{C7B7FC92-15B1-4D7C-BE49-BBF1E1A1659D}">
      <dsp:nvSpPr>
        <dsp:cNvPr id="0" name=""/>
        <dsp:cNvSpPr/>
      </dsp:nvSpPr>
      <dsp:spPr>
        <a:xfrm>
          <a:off x="3143" y="873923"/>
          <a:ext cx="3064668" cy="277793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Disability is a negative characteristic, an impairment that needs a cure or assistance from professional intervention</a:t>
          </a:r>
        </a:p>
      </dsp:txBody>
      <dsp:txXfrm>
        <a:off x="3143" y="873923"/>
        <a:ext cx="3064668" cy="2777939"/>
      </dsp:txXfrm>
    </dsp:sp>
    <dsp:sp modelId="{DC93E66B-6727-4DBD-9DD2-1FEA68CDDCF2}">
      <dsp:nvSpPr>
        <dsp:cNvPr id="0" name=""/>
        <dsp:cNvSpPr/>
      </dsp:nvSpPr>
      <dsp:spPr>
        <a:xfrm>
          <a:off x="3496865" y="73748"/>
          <a:ext cx="3064668" cy="80017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Sociocultural Model of Disability</a:t>
          </a:r>
        </a:p>
      </dsp:txBody>
      <dsp:txXfrm>
        <a:off x="3496865" y="73748"/>
        <a:ext cx="3064668" cy="800175"/>
      </dsp:txXfrm>
    </dsp:sp>
    <dsp:sp modelId="{54F379C2-7C58-48F5-82AF-9DBD709412E8}">
      <dsp:nvSpPr>
        <dsp:cNvPr id="0" name=""/>
        <dsp:cNvSpPr/>
      </dsp:nvSpPr>
      <dsp:spPr>
        <a:xfrm>
          <a:off x="3496865" y="873923"/>
          <a:ext cx="3064668" cy="2777939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Disability is neutral until society causes it to be a disadvantage</a:t>
          </a:r>
        </a:p>
      </dsp:txBody>
      <dsp:txXfrm>
        <a:off x="3496865" y="873923"/>
        <a:ext cx="3064668" cy="2777939"/>
      </dsp:txXfrm>
    </dsp:sp>
    <dsp:sp modelId="{41BE2327-12D4-4F3A-899E-4D4DF5FF0E20}">
      <dsp:nvSpPr>
        <dsp:cNvPr id="0" name=""/>
        <dsp:cNvSpPr/>
      </dsp:nvSpPr>
      <dsp:spPr>
        <a:xfrm>
          <a:off x="6990588" y="73748"/>
          <a:ext cx="3064668" cy="80017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Postmodern Approach</a:t>
          </a:r>
        </a:p>
      </dsp:txBody>
      <dsp:txXfrm>
        <a:off x="6990588" y="73748"/>
        <a:ext cx="3064668" cy="800175"/>
      </dsp:txXfrm>
    </dsp:sp>
    <dsp:sp modelId="{6C3E8C3E-0984-4282-8B0A-F4C14D66B02D}">
      <dsp:nvSpPr>
        <dsp:cNvPr id="0" name=""/>
        <dsp:cNvSpPr/>
      </dsp:nvSpPr>
      <dsp:spPr>
        <a:xfrm>
          <a:off x="6990588" y="873923"/>
          <a:ext cx="3064668" cy="2777939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Consider how disabilities may become a positive aspect of an individual’s life </a:t>
          </a:r>
        </a:p>
      </dsp:txBody>
      <dsp:txXfrm>
        <a:off x="6990588" y="873923"/>
        <a:ext cx="3064668" cy="27779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1297F2-4BE0-433A-8EC1-62D957680DC8}">
      <dsp:nvSpPr>
        <dsp:cNvPr id="0" name=""/>
        <dsp:cNvSpPr/>
      </dsp:nvSpPr>
      <dsp:spPr>
        <a:xfrm>
          <a:off x="3143" y="258322"/>
          <a:ext cx="3064668" cy="73846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Student wellness perspective</a:t>
          </a:r>
        </a:p>
      </dsp:txBody>
      <dsp:txXfrm>
        <a:off x="3143" y="258322"/>
        <a:ext cx="3064668" cy="738466"/>
      </dsp:txXfrm>
    </dsp:sp>
    <dsp:sp modelId="{92253337-9C6F-4B1F-A21D-17AC8612DEA2}">
      <dsp:nvSpPr>
        <dsp:cNvPr id="0" name=""/>
        <dsp:cNvSpPr/>
      </dsp:nvSpPr>
      <dsp:spPr>
        <a:xfrm>
          <a:off x="0" y="996789"/>
          <a:ext cx="3064668" cy="247049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Contribute to a student’s sense a well-being that shapes into an adult with disabilities’ functioning and well-being </a:t>
          </a:r>
          <a:r>
            <a:rPr lang="en-US" sz="1500" kern="1200" dirty="0"/>
            <a:t>(Erikson, 1994; Christiansen, 1999)</a:t>
          </a:r>
        </a:p>
      </dsp:txBody>
      <dsp:txXfrm>
        <a:off x="0" y="996789"/>
        <a:ext cx="3064668" cy="2470499"/>
      </dsp:txXfrm>
    </dsp:sp>
    <dsp:sp modelId="{CB42D41A-0B4E-4C89-AB44-159CA73B05B1}">
      <dsp:nvSpPr>
        <dsp:cNvPr id="0" name=""/>
        <dsp:cNvSpPr/>
      </dsp:nvSpPr>
      <dsp:spPr>
        <a:xfrm>
          <a:off x="3496865" y="258322"/>
          <a:ext cx="3064668" cy="73846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Academic perspective</a:t>
          </a:r>
        </a:p>
      </dsp:txBody>
      <dsp:txXfrm>
        <a:off x="3496865" y="258322"/>
        <a:ext cx="3064668" cy="738466"/>
      </dsp:txXfrm>
    </dsp:sp>
    <dsp:sp modelId="{ACDA01D1-A05D-4168-BA54-5CE2F9AD6167}">
      <dsp:nvSpPr>
        <dsp:cNvPr id="0" name=""/>
        <dsp:cNvSpPr/>
      </dsp:nvSpPr>
      <dsp:spPr>
        <a:xfrm>
          <a:off x="3496865" y="996789"/>
          <a:ext cx="3064668" cy="2470499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Contribute to self-understanding and ability to appreciate and contextualize strengths, challenges, and uniqueness </a:t>
          </a:r>
          <a:r>
            <a:rPr lang="en-US" sz="1500" kern="1200" dirty="0"/>
            <a:t>(Marcia, 2002) </a:t>
          </a:r>
        </a:p>
      </dsp:txBody>
      <dsp:txXfrm>
        <a:off x="3496865" y="996789"/>
        <a:ext cx="3064668" cy="2470499"/>
      </dsp:txXfrm>
    </dsp:sp>
    <dsp:sp modelId="{EDD7AE2C-D4A6-4953-AD8C-27938E4E59CD}">
      <dsp:nvSpPr>
        <dsp:cNvPr id="0" name=""/>
        <dsp:cNvSpPr/>
      </dsp:nvSpPr>
      <dsp:spPr>
        <a:xfrm>
          <a:off x="6990588" y="258322"/>
          <a:ext cx="3064668" cy="73846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Constructivist campus life perspective</a:t>
          </a:r>
        </a:p>
      </dsp:txBody>
      <dsp:txXfrm>
        <a:off x="6990588" y="258322"/>
        <a:ext cx="3064668" cy="738466"/>
      </dsp:txXfrm>
    </dsp:sp>
    <dsp:sp modelId="{34BFD5BC-0FCE-4FA1-99C2-D0D520499EDD}">
      <dsp:nvSpPr>
        <dsp:cNvPr id="0" name=""/>
        <dsp:cNvSpPr/>
      </dsp:nvSpPr>
      <dsp:spPr>
        <a:xfrm>
          <a:off x="6990588" y="996789"/>
          <a:ext cx="3064668" cy="2470499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Helps students more deeply understand the contextual meaning of disability related challenges in their college experiences</a:t>
          </a:r>
        </a:p>
      </dsp:txBody>
      <dsp:txXfrm>
        <a:off x="6990588" y="996789"/>
        <a:ext cx="3064668" cy="24704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6E22BE-EFA9-4D69-8F96-B45ECFAF1FCE}">
      <dsp:nvSpPr>
        <dsp:cNvPr id="0" name=""/>
        <dsp:cNvSpPr/>
      </dsp:nvSpPr>
      <dsp:spPr>
        <a:xfrm>
          <a:off x="3781" y="3102"/>
          <a:ext cx="2273944" cy="69441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Acceptance Status</a:t>
          </a:r>
        </a:p>
      </dsp:txBody>
      <dsp:txXfrm>
        <a:off x="3781" y="3102"/>
        <a:ext cx="2273944" cy="694416"/>
      </dsp:txXfrm>
    </dsp:sp>
    <dsp:sp modelId="{E7C68543-8DCF-44EA-BFCD-CEC141327B86}">
      <dsp:nvSpPr>
        <dsp:cNvPr id="0" name=""/>
        <dsp:cNvSpPr/>
      </dsp:nvSpPr>
      <dsp:spPr>
        <a:xfrm>
          <a:off x="3781" y="697519"/>
          <a:ext cx="2273944" cy="302499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Become disabled and/or born with disability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Person accepts own disability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Close friends and family are accepting of the disability</a:t>
          </a:r>
        </a:p>
      </dsp:txBody>
      <dsp:txXfrm>
        <a:off x="3781" y="697519"/>
        <a:ext cx="2273944" cy="3024990"/>
      </dsp:txXfrm>
    </dsp:sp>
    <dsp:sp modelId="{4FF4C3AF-A776-44D8-B2F6-684A9AFB8016}">
      <dsp:nvSpPr>
        <dsp:cNvPr id="0" name=""/>
        <dsp:cNvSpPr/>
      </dsp:nvSpPr>
      <dsp:spPr>
        <a:xfrm>
          <a:off x="2596078" y="3102"/>
          <a:ext cx="2273944" cy="69441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Relationship Status</a:t>
          </a:r>
        </a:p>
      </dsp:txBody>
      <dsp:txXfrm>
        <a:off x="2596078" y="3102"/>
        <a:ext cx="2273944" cy="694416"/>
      </dsp:txXfrm>
    </dsp:sp>
    <dsp:sp modelId="{8711762D-979F-4404-AE23-517F19CBA1D8}">
      <dsp:nvSpPr>
        <dsp:cNvPr id="0" name=""/>
        <dsp:cNvSpPr/>
      </dsp:nvSpPr>
      <dsp:spPr>
        <a:xfrm>
          <a:off x="2596078" y="697519"/>
          <a:ext cx="2273944" cy="302499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Person meets others like herself/himself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Engages in conversation with these individuals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Learns about the ways of the group</a:t>
          </a:r>
        </a:p>
      </dsp:txBody>
      <dsp:txXfrm>
        <a:off x="2596078" y="697519"/>
        <a:ext cx="2273944" cy="3024990"/>
      </dsp:txXfrm>
    </dsp:sp>
    <dsp:sp modelId="{E058078D-FEDE-497A-A9CA-CA54D2D96296}">
      <dsp:nvSpPr>
        <dsp:cNvPr id="0" name=""/>
        <dsp:cNvSpPr/>
      </dsp:nvSpPr>
      <dsp:spPr>
        <a:xfrm>
          <a:off x="5188376" y="3102"/>
          <a:ext cx="2273944" cy="69441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Adoption Status</a:t>
          </a:r>
        </a:p>
      </dsp:txBody>
      <dsp:txXfrm>
        <a:off x="5188376" y="3102"/>
        <a:ext cx="2273944" cy="694416"/>
      </dsp:txXfrm>
    </dsp:sp>
    <dsp:sp modelId="{244D010B-7E15-44E9-AF06-135331A2D920}">
      <dsp:nvSpPr>
        <dsp:cNvPr id="0" name=""/>
        <dsp:cNvSpPr/>
      </dsp:nvSpPr>
      <dsp:spPr>
        <a:xfrm>
          <a:off x="5188376" y="697519"/>
          <a:ext cx="2273944" cy="302499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Adopts the shared values of the group</a:t>
          </a:r>
        </a:p>
      </dsp:txBody>
      <dsp:txXfrm>
        <a:off x="5188376" y="697519"/>
        <a:ext cx="2273944" cy="3024990"/>
      </dsp:txXfrm>
    </dsp:sp>
    <dsp:sp modelId="{368ED176-144F-49E6-B27C-190065F9F082}">
      <dsp:nvSpPr>
        <dsp:cNvPr id="0" name=""/>
        <dsp:cNvSpPr/>
      </dsp:nvSpPr>
      <dsp:spPr>
        <a:xfrm>
          <a:off x="7780673" y="3102"/>
          <a:ext cx="2273944" cy="694416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Engagement Status</a:t>
          </a:r>
        </a:p>
      </dsp:txBody>
      <dsp:txXfrm>
        <a:off x="7780673" y="3102"/>
        <a:ext cx="2273944" cy="694416"/>
      </dsp:txXfrm>
    </dsp:sp>
    <dsp:sp modelId="{10F37EBB-7846-46A5-938C-B366B02707A3}">
      <dsp:nvSpPr>
        <dsp:cNvPr id="0" name=""/>
        <dsp:cNvSpPr/>
      </dsp:nvSpPr>
      <dsp:spPr>
        <a:xfrm>
          <a:off x="7780673" y="697519"/>
          <a:ext cx="2273944" cy="3024990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Becomes a role model for others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Help those who may be in other statuses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Give back to the disability community </a:t>
          </a:r>
        </a:p>
      </dsp:txBody>
      <dsp:txXfrm>
        <a:off x="7780673" y="697519"/>
        <a:ext cx="2273944" cy="302499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2F43F0-0F38-449C-8973-15C4A10CC598}">
      <dsp:nvSpPr>
        <dsp:cNvPr id="0" name=""/>
        <dsp:cNvSpPr/>
      </dsp:nvSpPr>
      <dsp:spPr>
        <a:xfrm>
          <a:off x="3201" y="555099"/>
          <a:ext cx="2540002" cy="152400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It is about embracing disability culture and identity, not just accessibility </a:t>
          </a:r>
        </a:p>
      </dsp:txBody>
      <dsp:txXfrm>
        <a:off x="3201" y="555099"/>
        <a:ext cx="2540002" cy="1524001"/>
      </dsp:txXfrm>
    </dsp:sp>
    <dsp:sp modelId="{1F4E3B2C-E458-41DF-B285-C0D0A1560886}">
      <dsp:nvSpPr>
        <dsp:cNvPr id="0" name=""/>
        <dsp:cNvSpPr/>
      </dsp:nvSpPr>
      <dsp:spPr>
        <a:xfrm>
          <a:off x="2797203" y="555099"/>
          <a:ext cx="2540002" cy="152400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Establish a disability culture center </a:t>
          </a:r>
          <a:r>
            <a:rPr lang="en-US" sz="1200" kern="1200" dirty="0"/>
            <a:t>(Evans, </a:t>
          </a:r>
          <a:r>
            <a:rPr lang="en-US" sz="1200" kern="1200" dirty="0" err="1"/>
            <a:t>Broido</a:t>
          </a:r>
          <a:r>
            <a:rPr lang="en-US" sz="1200" kern="1200" dirty="0"/>
            <a:t>, Brown, &amp; </a:t>
          </a:r>
          <a:r>
            <a:rPr lang="en-US" sz="1200" kern="1200" dirty="0" err="1"/>
            <a:t>Wilkie</a:t>
          </a:r>
          <a:r>
            <a:rPr lang="en-US" sz="1200" kern="1200" dirty="0"/>
            <a:t>, 2017)</a:t>
          </a:r>
        </a:p>
      </dsp:txBody>
      <dsp:txXfrm>
        <a:off x="2797203" y="555099"/>
        <a:ext cx="2540002" cy="1524001"/>
      </dsp:txXfrm>
    </dsp:sp>
    <dsp:sp modelId="{2FCB5F0A-E7F6-4533-ABF1-0D1A7223B0A8}">
      <dsp:nvSpPr>
        <dsp:cNvPr id="0" name=""/>
        <dsp:cNvSpPr/>
      </dsp:nvSpPr>
      <dsp:spPr>
        <a:xfrm>
          <a:off x="5591206" y="555099"/>
          <a:ext cx="2540002" cy="152400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Create opportunities of interaction on campus for students with and without disabilities</a:t>
          </a:r>
        </a:p>
      </dsp:txBody>
      <dsp:txXfrm>
        <a:off x="5591206" y="555099"/>
        <a:ext cx="2540002" cy="1524001"/>
      </dsp:txXfrm>
    </dsp:sp>
    <dsp:sp modelId="{E58876AC-9C81-4159-8BCA-7365773F7EAE}">
      <dsp:nvSpPr>
        <dsp:cNvPr id="0" name=""/>
        <dsp:cNvSpPr/>
      </dsp:nvSpPr>
      <dsp:spPr>
        <a:xfrm>
          <a:off x="8385208" y="555099"/>
          <a:ext cx="2540002" cy="152400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Create intersectional program with speakers, workshops, arts events </a:t>
          </a:r>
          <a:r>
            <a:rPr lang="en-US" sz="1200" kern="1200" dirty="0"/>
            <a:t>(</a:t>
          </a:r>
          <a:r>
            <a:rPr lang="en-US" sz="1200" kern="1200" dirty="0" err="1"/>
            <a:t>Jennrich</a:t>
          </a:r>
          <a:r>
            <a:rPr lang="en-US" sz="1200" kern="1200" dirty="0"/>
            <a:t> &amp; Kowalski-Braun, 2014)</a:t>
          </a:r>
        </a:p>
      </dsp:txBody>
      <dsp:txXfrm>
        <a:off x="8385208" y="555099"/>
        <a:ext cx="2540002" cy="1524001"/>
      </dsp:txXfrm>
    </dsp:sp>
    <dsp:sp modelId="{BB63BC7A-7132-4C11-8986-DE6FD4657F7B}">
      <dsp:nvSpPr>
        <dsp:cNvPr id="0" name=""/>
        <dsp:cNvSpPr/>
      </dsp:nvSpPr>
      <dsp:spPr>
        <a:xfrm>
          <a:off x="1400202" y="2333101"/>
          <a:ext cx="2540002" cy="152400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Set up events or spaces with individuals with disabilities can come together and potentially build a network of support and comfort </a:t>
          </a:r>
        </a:p>
      </dsp:txBody>
      <dsp:txXfrm>
        <a:off x="1400202" y="2333101"/>
        <a:ext cx="2540002" cy="1524001"/>
      </dsp:txXfrm>
    </dsp:sp>
    <dsp:sp modelId="{18EA9FED-C8E8-4C02-8699-C185F21541E7}">
      <dsp:nvSpPr>
        <dsp:cNvPr id="0" name=""/>
        <dsp:cNvSpPr/>
      </dsp:nvSpPr>
      <dsp:spPr>
        <a:xfrm>
          <a:off x="4194204" y="2333101"/>
          <a:ext cx="2540002" cy="152400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Creating a community on campus can help students seek peer assistance with academics or advocacy </a:t>
          </a:r>
          <a:r>
            <a:rPr lang="en-US" sz="1200" kern="1200" dirty="0"/>
            <a:t>(</a:t>
          </a:r>
          <a:r>
            <a:rPr lang="en-US" sz="1200" kern="1200" dirty="0" err="1"/>
            <a:t>Forber</a:t>
          </a:r>
          <a:r>
            <a:rPr lang="en-US" sz="1200" kern="1200" dirty="0"/>
            <a:t>-Pratt &amp; </a:t>
          </a:r>
          <a:r>
            <a:rPr lang="en-US" sz="1200" kern="1200" dirty="0" err="1"/>
            <a:t>Zape</a:t>
          </a:r>
          <a:r>
            <a:rPr lang="en-US" sz="1200" kern="1200" dirty="0"/>
            <a:t>, 2017) </a:t>
          </a:r>
        </a:p>
      </dsp:txBody>
      <dsp:txXfrm>
        <a:off x="4194204" y="2333101"/>
        <a:ext cx="2540002" cy="1524001"/>
      </dsp:txXfrm>
    </dsp:sp>
    <dsp:sp modelId="{FD266D42-1A4D-4886-8A7D-8028AA2A125C}">
      <dsp:nvSpPr>
        <dsp:cNvPr id="0" name=""/>
        <dsp:cNvSpPr/>
      </dsp:nvSpPr>
      <dsp:spPr>
        <a:xfrm>
          <a:off x="6988207" y="2333101"/>
          <a:ext cx="2540002" cy="152400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Create inclusivity with a universally designed campus </a:t>
          </a:r>
          <a:r>
            <a:rPr lang="en-US" sz="1200" kern="1200" dirty="0"/>
            <a:t>(McGuire, Scott, &amp; Shaw, 2004)</a:t>
          </a:r>
        </a:p>
      </dsp:txBody>
      <dsp:txXfrm>
        <a:off x="6988207" y="2333101"/>
        <a:ext cx="2540002" cy="15240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9FD36-D3D3-4743-B6F0-3983B71FBDE8}" type="datetimeFigureOut">
              <a:rPr lang="en-US" smtClean="0"/>
              <a:t>4/23/2021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5D057-00E0-4BFB-A2AC-DF728B804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764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Forber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-Pratt, A. J., &amp;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Zape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M. P. (2017). Disability identity development model: Voices from the ADA-generation. </a:t>
            </a:r>
            <a:r>
              <a:rPr lang="en-US" sz="180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Disability and Health Journal, 10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(2), 350–355. </a:t>
            </a:r>
            <a:r>
              <a:rPr lang="en-US" sz="1800" dirty="0">
                <a:solidFill>
                  <a:srgbClr val="337AB7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hlinkClick r:id="rId3"/>
              </a:rPr>
              <a:t>https://doi.org/10.1016/j.dhjo.2016.12.013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E5D057-00E0-4BFB-A2AC-DF728B80429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00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Evans, N. J.,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Broido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E. M., Brown, K. R., &amp;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Wilkie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A. K. (2017).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Disability in Higher Education: A Social Justice Approach. 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San Francisco, CA: Jossey Bass.</a:t>
            </a:r>
            <a:r>
              <a:rPr lang="en-US" sz="18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Finkelstein (1993).</a:t>
            </a: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Forber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-Pratt, A. J., &amp;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Zape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M. P. (2017). Disability identity development model: Voices from the ADA-generation. </a:t>
            </a:r>
            <a:r>
              <a:rPr lang="en-US" sz="180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Disability and Health Journal, 10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(2), 350–355. </a:t>
            </a:r>
            <a:r>
              <a:rPr lang="en-US" sz="1800" dirty="0">
                <a:solidFill>
                  <a:srgbClr val="337AB7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hlinkClick r:id="rId3"/>
              </a:rPr>
              <a:t>https://doi.org/10.1016/j.dhjo.2016.12.013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Jennrich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J., &amp; Kowalski-Braun, M. (2014). My head is spinning: Doing authentic identity work in identity centers.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Journal of Progressive Policy &amp; Practice, 2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199-212.</a:t>
            </a: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McGuire, J. M., Scott, S. S. &amp; Shaw, S. F. (2004) Universal Design for Instruction: The Paradigm, Its Principles, and Products for Enhancing Instructional Access.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Journal of Postsecondary Education and Disability, 17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(1), 10–20.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hlinkClick r:id="rId3"/>
              </a:rPr>
              <a:t>https://eric.ed.gov/?id=EJ875999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E5D057-00E0-4BFB-A2AC-DF728B80429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498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DengXian" panose="020B0503020204020204" pitchFamily="2" charset="-122"/>
                <a:cs typeface="Times New Roman" panose="02020603050405020304" pitchFamily="18" charset="0"/>
              </a:rPr>
              <a:t>Cho, S., Crenshaw, K. W., &amp; McCall, L. (2013). Toward a field of intersectionality studies: Theory, applications, and praxis.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DengXian" panose="020B0503020204020204" pitchFamily="2" charset="-122"/>
                <a:cs typeface="Times New Roman" panose="02020603050405020304" pitchFamily="18" charset="0"/>
              </a:rPr>
              <a:t>Signs, 38</a:t>
            </a:r>
            <a:r>
              <a:rPr lang="en-US" sz="1800" dirty="0">
                <a:effectLst/>
                <a:latin typeface="Times New Roman" panose="02020603050405020304" pitchFamily="18" charset="0"/>
                <a:ea typeface="DengXian" panose="020B0503020204020204" pitchFamily="2" charset="-122"/>
                <a:cs typeface="Times New Roman" panose="02020603050405020304" pitchFamily="18" charset="0"/>
              </a:rPr>
              <a:t>, 785–810. doi:10.1086/669608.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Crenshaw, K. (1991). Mapping the margins: Intersectionality, identity politics, and violence 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against women of color.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Stanford Law Review, 43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(6), 1241-1299. doi:10.2307/1229039</a:t>
            </a: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E5D057-00E0-4BFB-A2AC-DF728B80429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364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Hall, M. C. (2019). Critical disability theory.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The Stanford Encyclopedia of Philosophy (Winter 2019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).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hlinkClick r:id="rId3"/>
              </a:rPr>
              <a:t>https://plato.stanford.edu/archives/win2019/entries/disability-critical</a:t>
            </a:r>
            <a:endParaRPr lang="en-US" sz="18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Hamraie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A. (2016). Universal design and the problem of “post-disability” ideology.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Design and Culture, 8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(3), 285-309,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hlinkClick r:id="rId3"/>
              </a:rPr>
              <a:t>https://doi.org/10.1080/17547075.2016.1218714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Garland-Thomson, R. (2002). Integrating disability, transforming feminist theory.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NWSA Journal, 14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(3), 1-32. Retrieved October 12, 2020, from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hlinkClick r:id="rId3"/>
              </a:rPr>
              <a:t>http://www.jstor.org/stable/4316922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E5D057-00E0-4BFB-A2AC-DF728B80429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9014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Forber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-Pratt, A. J., &amp;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Zape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M. P. (2017). Disability identity development model: Voices from the ADA-generation. </a:t>
            </a:r>
            <a:r>
              <a:rPr lang="en-US" sz="180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Disability and Health Journal, 10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(2), 350–355. </a:t>
            </a:r>
            <a:r>
              <a:rPr lang="en-US" sz="1800" dirty="0">
                <a:solidFill>
                  <a:srgbClr val="337AB7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hlinkClick r:id="rId3"/>
              </a:rPr>
              <a:t>https://doi.org/10.1016/j.dhjo.2016.12.013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Linton, S. (1998).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Claiming Disability: Knowledge and Identity. 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New York, NY: New York University Press.</a:t>
            </a: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Peña, E. V., Stapleton, L. D., &amp; Schaffer, L. M. (2016). Critical Perspectives on Disability Identity.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New Directions for Student Services, 154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85-96.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hlinkClick r:id="rId3"/>
              </a:rPr>
              <a:t>http://dx.doi.org/10.1002/ss.20177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E5D057-00E0-4BFB-A2AC-DF728B80429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514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Christiansen C. H. (1999). Defining lives: Occupation as identity: An essay on competence, coherence, and the creation of meaning.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American Journal of Occupational Therapy, 53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(6), 547–558.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hlinkClick r:id="rId3"/>
              </a:rPr>
              <a:t>https://doi.org/10.5014/ajot.53.6.547</a:t>
            </a:r>
            <a:endParaRPr lang="en-US" sz="18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Times New Roman" panose="02020603050405020304" pitchFamily="18" charset="0"/>
                <a:ea typeface="DengXian" panose="020B0503020204020204" pitchFamily="2" charset="-122"/>
                <a:cs typeface="Times New Roman" panose="02020603050405020304" pitchFamily="18" charset="0"/>
              </a:rPr>
              <a:t>Erikson, E. H. (1968).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DengXian" panose="020B0503020204020204" pitchFamily="2" charset="-122"/>
                <a:cs typeface="Times New Roman" panose="02020603050405020304" pitchFamily="18" charset="0"/>
              </a:rPr>
              <a:t>Identity.</a:t>
            </a:r>
            <a:r>
              <a:rPr lang="en-US" sz="1800" dirty="0">
                <a:effectLst/>
                <a:latin typeface="Times New Roman" panose="02020603050405020304" pitchFamily="18" charset="0"/>
                <a:ea typeface="DengXian" panose="020B0503020204020204" pitchFamily="2" charset="-122"/>
                <a:cs typeface="Times New Roman" panose="02020603050405020304" pitchFamily="18" charset="0"/>
              </a:rPr>
              <a:t> New York, NY: Norton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Marcia, J. E. (2002) Identity and psychosocial development in adulthood,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Identity, 2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(1), 7-28.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hlinkClick r:id="rId3"/>
              </a:rPr>
              <a:t>https://doi.org/10.1207/S1532706XID0201_02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E5D057-00E0-4BFB-A2AC-DF728B80429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0494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Forber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-Pratt, A. J., &amp;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Zape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M. P. (2017). Disability identity development model: Voices from the ADA-generation. </a:t>
            </a:r>
            <a:r>
              <a:rPr lang="en-US" sz="180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Disability and Health Journal, 10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(2), 350–355. </a:t>
            </a:r>
            <a:r>
              <a:rPr lang="en-US" sz="1800" u="sng" dirty="0">
                <a:solidFill>
                  <a:srgbClr val="337AB7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hlinkClick r:id="rId3"/>
              </a:rPr>
              <a:t>https://doi.org/10.1016/j.dhjo.2016.12.013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E5D057-00E0-4BFB-A2AC-DF728B80429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169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Forber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-Pratt, A. J., &amp;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Zape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M. P. (2017). Disability identity development model: Voices from the ADA-generation. </a:t>
            </a:r>
            <a:r>
              <a:rPr lang="en-US" sz="180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Disability and Health Journal, 10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(2), 350–355. </a:t>
            </a:r>
            <a:r>
              <a:rPr lang="en-US" sz="1800" u="sng" dirty="0">
                <a:solidFill>
                  <a:srgbClr val="337AB7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hlinkClick r:id="rId3"/>
              </a:rPr>
              <a:t>https://doi.org/10.1016/j.dhjo.2016.12.013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E5D057-00E0-4BFB-A2AC-DF728B80429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4684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Brinckerhoff, L. C., McGuire, J. M., &amp; Shaw, S. F. (2002). Postsecondary education and transition for students with learning disabilities. PRO-ED, Inc., Austin, TX. 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Fornauf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B. S., &amp; Erickson, J. D. (2020). Toward an inclusive pedagogy through universal design for learning in higher education: A review of the literature.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Journal of Postsecondary Education and Disability, 33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(2), 183-199. 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Hadley, W. M. (2011). College students with disabilities: A student development perspective.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New Directions for Higher Education, 2011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(154), 77–81.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hlinkClick r:id="rId3"/>
              </a:rPr>
              <a:t>https://doi.org/10.1002/he.436</a:t>
            </a:r>
            <a:endParaRPr lang="en-US" sz="18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Janiga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S. J., &amp;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Costenbader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V. (2002). The transition from high school to postsecondary education for students with learning disabilities: A survey of college service coordinators.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Journal of Learning Disabilities, 35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(5): 462–68.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hlinkClick r:id="rId3"/>
              </a:rPr>
              <a:t>http://www.ahead-archive.org/uploads/publications/JPED/jped25_2/JPED25_2_FullDocument.pdf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Milsom, A., &amp; M. T. Hartley. (2005). Assisting students with learning disabilities transitioning to college: What school counselors should know.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Professional School Counseling, 8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(5), 436–41. Retrieved October 13, 2020, from </a:t>
            </a:r>
            <a:r>
              <a:rPr lang="en-US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hlinkClick r:id="rId3"/>
              </a:rPr>
              <a:t>http://www.jstor.org/stable/42732520</a:t>
            </a:r>
            <a:endParaRPr lang="en-US" sz="18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Schlossberg, N. K., Lynch, A. Q., &amp; Chickering, A. W. (1989).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Improving Higher Education Environments for Adults: Responsive Programs and Services from Entry to Departure.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San Francisco: Jossey-Bass.</a:t>
            </a: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Tinto, V. (1993).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Leaving College: Rethinking the Causes and Cures of Student Attrition (</a:t>
            </a:r>
            <a:r>
              <a:rPr lang="en-US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2nd ed.). Chicago: University of Chicago Press.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E5D057-00E0-4BFB-A2AC-DF728B80429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7998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Forber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-Pratt, A. J., &amp; </a:t>
            </a:r>
            <a:r>
              <a:rPr lang="en-US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Zape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M. P. (2017). Disability identity development model: Voices from the ADA-generation. </a:t>
            </a:r>
            <a:r>
              <a:rPr lang="en-US" sz="180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Disability and Health Journal, 10</a:t>
            </a: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(2), 350–355. </a:t>
            </a:r>
            <a:r>
              <a:rPr lang="en-US" sz="1800" u="sng" dirty="0">
                <a:solidFill>
                  <a:srgbClr val="337AB7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hlinkClick r:id="rId3"/>
              </a:rPr>
              <a:t>https://doi.org/10.1016/j.dhjo.2016.12.013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E5D057-00E0-4BFB-A2AC-DF728B80429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716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flip="none" rotWithShape="1">
          <a:gsLst>
            <a:gs pos="0">
              <a:srgbClr val="B1DDFF"/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5FEB456C-84B9-4BBC-8385-7BF77D90955A}" type="datetimeFigureOut">
              <a:rPr lang="en-US" smtClean="0"/>
              <a:t>4/23/2021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6CAFF75-E646-44B0-8B7A-D83E04475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204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B456C-84B9-4BBC-8385-7BF77D90955A}" type="datetimeFigureOut">
              <a:rPr lang="en-US" smtClean="0"/>
              <a:t>4/23/2021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AFF75-E646-44B0-8B7A-D83E04475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655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B456C-84B9-4BBC-8385-7BF77D90955A}" type="datetimeFigureOut">
              <a:rPr lang="en-US" smtClean="0"/>
              <a:t>4/23/2021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AFF75-E646-44B0-8B7A-D83E04475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632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B456C-84B9-4BBC-8385-7BF77D90955A}" type="datetimeFigureOut">
              <a:rPr lang="en-US" smtClean="0"/>
              <a:t>4/23/2021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AFF75-E646-44B0-8B7A-D83E04475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907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bg2">
                <a:tint val="80000"/>
                <a:shade val="100000"/>
                <a:satMod val="300000"/>
              </a:schemeClr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FEB456C-84B9-4BBC-8385-7BF77D90955A}" type="datetimeFigureOut">
              <a:rPr lang="en-US" smtClean="0"/>
              <a:t>4/23/2021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6CAFF75-E646-44B0-8B7A-D83E04475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366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B456C-84B9-4BBC-8385-7BF77D90955A}" type="datetimeFigureOut">
              <a:rPr lang="en-US" smtClean="0"/>
              <a:t>4/23/2021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AFF75-E646-44B0-8B7A-D83E04475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8533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B456C-84B9-4BBC-8385-7BF77D90955A}" type="datetimeFigureOut">
              <a:rPr lang="en-US" smtClean="0"/>
              <a:t>4/23/2021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AFF75-E646-44B0-8B7A-D83E04475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830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B456C-84B9-4BBC-8385-7BF77D90955A}" type="datetimeFigureOut">
              <a:rPr lang="en-US" smtClean="0"/>
              <a:t>4/23/2021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AFF75-E646-44B0-8B7A-D83E04475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98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B456C-84B9-4BBC-8385-7BF77D90955A}" type="datetimeFigureOut">
              <a:rPr lang="en-US" smtClean="0"/>
              <a:t>4/23/2021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AFF75-E646-44B0-8B7A-D83E04475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9738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B456C-84B9-4BBC-8385-7BF77D90955A}" type="datetimeFigureOut">
              <a:rPr lang="en-US" smtClean="0"/>
              <a:t>4/23/2021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AFF75-E646-44B0-8B7A-D83E04475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2517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rgbClr val="969696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5FEB456C-84B9-4BBC-8385-7BF77D90955A}" type="datetimeFigureOut">
              <a:rPr lang="en-US" smtClean="0"/>
              <a:t>4/23/2021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lang="en-US" sz="1000" kern="12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AFF75-E646-44B0-8B7A-D83E04475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678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FEB456C-84B9-4BBC-8385-7BF77D90955A}" type="datetimeFigureOut">
              <a:rPr lang="en-US" smtClean="0"/>
              <a:t>4/23/2021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6CAFF75-E646-44B0-8B7A-D83E044759E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6632220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47" r:id="rId1"/>
    <p:sldLayoutId id="2147484048" r:id="rId2"/>
    <p:sldLayoutId id="2147484049" r:id="rId3"/>
    <p:sldLayoutId id="2147484050" r:id="rId4"/>
    <p:sldLayoutId id="2147484051" r:id="rId5"/>
    <p:sldLayoutId id="2147484052" r:id="rId6"/>
    <p:sldLayoutId id="2147484053" r:id="rId7"/>
    <p:sldLayoutId id="2147484054" r:id="rId8"/>
    <p:sldLayoutId id="2147484055" r:id="rId9"/>
    <p:sldLayoutId id="2147484056" r:id="rId10"/>
    <p:sldLayoutId id="21474840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B1DDFF"/>
            </a:gs>
            <a:gs pos="100000">
              <a:srgbClr val="CDE9F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6995F625-BE4F-4433-8290-5DF0E8589F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80102662-1FA4-4C7A-B144-19699DF435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295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655E224A-5F26-423E-949C-07A720F39A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108" y="610955"/>
            <a:ext cx="10927784" cy="5636090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6F1DA18-4CA4-40CF-9ACA-105D8373B67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052" y="777240"/>
            <a:ext cx="10597896" cy="5303520"/>
          </a:xfrm>
          <a:prstGeom prst="rect">
            <a:avLst/>
          </a:prstGeom>
          <a:noFill/>
          <a:ln w="6350" cap="sq" cmpd="sng" algn="ctr">
            <a:solidFill>
              <a:schemeClr val="tx2"/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009C31-1B8E-4B39-A5F6-07B3C76404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205" y="1887795"/>
            <a:ext cx="9673306" cy="2733106"/>
          </a:xfrm>
        </p:spPr>
        <p:txBody>
          <a:bodyPr anchor="ctr">
            <a:normAutofit/>
          </a:bodyPr>
          <a:lstStyle/>
          <a:p>
            <a:r>
              <a:rPr lang="en-US" sz="5000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Fostering Healthy Disability Identity Development Among College Students</a:t>
            </a:r>
            <a:endParaRPr lang="en-US" sz="5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5B8D4E-111B-46AF-8B16-8DD945FBC8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204" y="4718994"/>
            <a:ext cx="9673306" cy="91332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Graduate Assistant: Lauren Andrulewich</a:t>
            </a:r>
          </a:p>
          <a:p>
            <a:pPr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Supervising Faculty Member: Dr. Vickie Ann McCoy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7C6D1B74-744B-4231-97DB-86B4C9C5E2D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610955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ABC98C72-9EDD-4426-B45A-84E06A7CD2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611442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44887186-EE44-4AD3-BEFE-3478B45371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611442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58EECC4E-F1C0-4C09-A7FD-4D623DACCC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4438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52831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85265-FA47-4031-A383-9D3916D63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600" dirty="0"/>
              <a:t>Transition to College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C75788-F11D-4533-BA75-262FEE9C8D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200" dirty="0"/>
              <a:t>Millennial college students with disabilities may be used to having support from parents and the K-12 system </a:t>
            </a:r>
          </a:p>
          <a:p>
            <a:r>
              <a:rPr lang="en-US" sz="2200" dirty="0"/>
              <a:t>Transitioning from K-12 system to college is a time of change and growth</a:t>
            </a:r>
          </a:p>
          <a:p>
            <a:pPr lvl="0"/>
            <a:r>
              <a:rPr lang="en-US" sz="2200" dirty="0"/>
              <a:t>On campus, disability disclosure and use of accommodations is optional which may lead to students downplaying their disabilities or embracing the new freedom</a:t>
            </a:r>
          </a:p>
          <a:p>
            <a:pPr lvl="0"/>
            <a:r>
              <a:rPr lang="en-US" sz="2200" dirty="0"/>
              <a:t>Students with disabilities are faced with additional layers of adjustment </a:t>
            </a:r>
            <a:r>
              <a:rPr lang="en-US" sz="1600" dirty="0"/>
              <a:t>(Brinckerhoff, McGuire, &amp; Shaw 2002; </a:t>
            </a:r>
            <a:r>
              <a:rPr lang="en-US" sz="1600" dirty="0" err="1"/>
              <a:t>Janiga</a:t>
            </a:r>
            <a:r>
              <a:rPr lang="en-US" sz="1600" dirty="0"/>
              <a:t> &amp; </a:t>
            </a:r>
            <a:r>
              <a:rPr lang="en-US" sz="1600" dirty="0" err="1"/>
              <a:t>Costenbader</a:t>
            </a:r>
            <a:r>
              <a:rPr lang="en-US" sz="1600" dirty="0"/>
              <a:t> 2002; Milsom &amp; Hartley 2005)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956570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4FBDE-48B6-4864-B57F-4A8175947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4600" kern="1200" dirty="0">
                <a:latin typeface="+mj-lt"/>
                <a:ea typeface="+mj-ea"/>
                <a:cs typeface="+mj-cs"/>
              </a:rPr>
              <a:t>Importance in Higher Education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1EF46D4-8CD2-4A9C-A009-7A6D1E11A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sz="2200" dirty="0"/>
              <a:t>Helpful for higher education professionals to understand where each student is in developing their disability identity when working with them </a:t>
            </a:r>
            <a:r>
              <a:rPr lang="en-US" sz="1600" dirty="0">
                <a:effectLst/>
                <a:ea typeface="DengXian" panose="020B0503020204020204" pitchFamily="2" charset="-122"/>
              </a:rPr>
              <a:t>(</a:t>
            </a:r>
            <a:r>
              <a:rPr lang="en-US" sz="1600" dirty="0" err="1">
                <a:effectLst/>
                <a:ea typeface="DengXian" panose="020B0503020204020204" pitchFamily="2" charset="-122"/>
              </a:rPr>
              <a:t>Forber</a:t>
            </a:r>
            <a:r>
              <a:rPr lang="en-US" sz="1600" dirty="0">
                <a:effectLst/>
                <a:ea typeface="DengXian" panose="020B0503020204020204" pitchFamily="2" charset="-122"/>
              </a:rPr>
              <a:t>-Pratt &amp;</a:t>
            </a:r>
            <a:r>
              <a:rPr lang="en-US" sz="1600" dirty="0">
                <a:effectLst/>
                <a:ea typeface="SimSun" panose="02010600030101010101" pitchFamily="2" charset="-122"/>
              </a:rPr>
              <a:t> </a:t>
            </a:r>
            <a:r>
              <a:rPr lang="en-US" sz="1600" dirty="0" err="1">
                <a:effectLst/>
                <a:ea typeface="DengXian" panose="020B0503020204020204" pitchFamily="2" charset="-122"/>
              </a:rPr>
              <a:t>Zape</a:t>
            </a:r>
            <a:r>
              <a:rPr lang="en-US" sz="1600" dirty="0">
                <a:effectLst/>
                <a:ea typeface="DengXian" panose="020B0503020204020204" pitchFamily="2" charset="-122"/>
              </a:rPr>
              <a:t>, 2017)</a:t>
            </a:r>
            <a:endParaRPr lang="en-US" sz="1600" dirty="0"/>
          </a:p>
          <a:p>
            <a:r>
              <a:rPr lang="en-US" sz="2200" dirty="0"/>
              <a:t>Each individual may be deciding how much they identify with the disability community, so it is important to not push too hard</a:t>
            </a:r>
          </a:p>
          <a:p>
            <a:r>
              <a:rPr lang="en-US" sz="2200" dirty="0"/>
              <a:t>Recognize that not every individual with a disability has accepted it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18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C6BBC-1071-4510-817C-38985F37B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n-US" sz="4600" dirty="0"/>
              <a:t>How to use in Higher Education</a:t>
            </a:r>
          </a:p>
        </p:txBody>
      </p:sp>
      <p:graphicFrame>
        <p:nvGraphicFramePr>
          <p:cNvPr id="205" name="Content Placeholder 2">
            <a:extLst>
              <a:ext uri="{FF2B5EF4-FFF2-40B4-BE49-F238E27FC236}">
                <a16:creationId xmlns:a16="http://schemas.microsoft.com/office/drawing/2014/main" id="{F859877D-2C6D-4310-8279-49C292CAC4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7361183"/>
              </p:ext>
            </p:extLst>
          </p:nvPr>
        </p:nvGraphicFramePr>
        <p:xfrm>
          <a:off x="631794" y="1864311"/>
          <a:ext cx="10928412" cy="4412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802185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904AE8B-0787-4F7A-BC66-19DF0B4BF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486697"/>
            <a:ext cx="10058400" cy="618043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  <a:p>
            <a:pPr marL="0" indent="0"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Brinckerhoff, L. C., McGuire, J. M., &amp; Shaw, S. F. (2002). Postsecondary education and transition for students with	learning disabilities. PRO-ED, Inc., Austin, TX. </a:t>
            </a:r>
          </a:p>
          <a:p>
            <a:pPr marL="0" indent="0"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Cho, S., Crenshaw, K. W., &amp; McCall, L. (2013). Toward a field of intersectionality studies: Theory, applications, and	praxis.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Signs, 38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785–810. doi:10.1086/669608.</a:t>
            </a:r>
          </a:p>
          <a:p>
            <a:pPr marL="0" indent="0"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Christiansen C. H. (1999). Defining lives: Occupation as identity: An essay on competence, coherence, and the creation	of meaning.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American Journal of Occupational Therapy, 53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(6), 547–558.	https://doi.org/10.5014/ajot.53.6.547</a:t>
            </a:r>
          </a:p>
          <a:p>
            <a:pPr marL="0" indent="0"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Crenshaw, K. (1991). Mapping the margins: Intersectionality, identity politics, and violence against women of color.	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Stanford Law Review, 43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(6), 1241-1299. doi:10.2307/1229039</a:t>
            </a:r>
          </a:p>
          <a:p>
            <a:pPr marL="0" indent="0"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Erikson, E. H. (1968).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Identity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New York, NY: Norton</a:t>
            </a:r>
          </a:p>
          <a:p>
            <a:pPr marL="0" indent="0"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Evans, N. J.,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Broido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E. M., Brown, K. R., &amp;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Wilkie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 K. (2017).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Disability in Higher Education: A Social Justice	Approach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	San Francisco, CA: Jossey Bass. Finkelstein (1993).</a:t>
            </a:r>
          </a:p>
          <a:p>
            <a:pPr marL="0" indent="0">
              <a:buNone/>
            </a:pP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Forber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-Pratt, A. J., &amp; 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Zape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 P. (2017). Disability identity development model: Voices from the ADA-generation.	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Disability and Health Journal, 10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(2), 350–355. https://doi.org/10.1016/j.dhjo.2016.12.013</a:t>
            </a:r>
          </a:p>
          <a:p>
            <a:pPr marL="0" indent="0">
              <a:buNone/>
            </a:pP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Fornauf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B. S., &amp; Erickson, J. D. (2020). Toward an inclusive pedagogy through universal design for learning in higher	education: A review of the literature.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Journal of Postsecondary Education and Disability, 33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(2), 183-199. </a:t>
            </a:r>
          </a:p>
          <a:p>
            <a:pPr marL="0" indent="0"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Garland-Thomson, R. (2002). Integrating disability, transforming feminist theory.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NWSA Journal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14(3), 1-32. Retrieved	October 12, 2020, from http://www.jstor.org/stable/4316922</a:t>
            </a:r>
          </a:p>
          <a:p>
            <a:pPr marL="0" indent="0"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Hadley, W. M. (2011). College students with disabilities: A student development perspective.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Directions for Higher	Education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2011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(154), 77–81. https://doi.org/10.1002/he.436</a:t>
            </a:r>
          </a:p>
          <a:p>
            <a:pPr marL="0" indent="0"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Hall, M. C. (2019). Critical disability theory. </a:t>
            </a:r>
            <a:r>
              <a:rPr lang="en-US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Stanford Encyclopedia of Philosophy (Winter 2019).		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https://plato.stanford.edu/archives/win2019/entries/disability-critical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0662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88CC02-187F-4668-B4A8-05FBF67D2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8789" y="470847"/>
            <a:ext cx="10360240" cy="557784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Hamraie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 (2016). Universal design and the problem of “post-disability” ideology. </a:t>
            </a:r>
            <a:r>
              <a:rPr lang="en-US" sz="6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 and Culture, 8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(3), 285-309.	https://doi.org/10.1080/17547075.2016.1218714</a:t>
            </a:r>
          </a:p>
          <a:p>
            <a:pPr marL="0" indent="0">
              <a:buNone/>
            </a:pPr>
            <a:r>
              <a:rPr lang="en-US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Janiga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S. J., &amp; </a:t>
            </a:r>
            <a:r>
              <a:rPr lang="en-US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Costenbader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V. (2002). The transition from high school to postsecondary education for students with	learning disabilities: A survey of college service coordinators. </a:t>
            </a:r>
            <a:r>
              <a:rPr lang="en-US" sz="6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Journal of Learning Disabilities, 35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(5): 462–68.	http://www.ahead-archive.org/uploads/publications/JPED/jped25_2/JPED25_2_FullDocument.pdf</a:t>
            </a:r>
          </a:p>
          <a:p>
            <a:pPr marL="0" indent="0">
              <a:buNone/>
            </a:pPr>
            <a:r>
              <a:rPr lang="en-US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Jennrich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J., &amp; Kowalski-Braun, M. (2014). My head is spinning: Doing authentic identity work in identity centers.	</a:t>
            </a:r>
            <a:r>
              <a:rPr lang="en-US" sz="6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Journal of	Progressive Policy &amp; Practice, 2,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199-212.</a:t>
            </a:r>
          </a:p>
          <a:p>
            <a:pPr marL="0" indent="0">
              <a:buNone/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Linton, S. (1998). </a:t>
            </a:r>
            <a:r>
              <a:rPr lang="en-US" sz="6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Claiming Disability: Knowledge and Identity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New York, NY: New York University Press.</a:t>
            </a:r>
          </a:p>
          <a:p>
            <a:pPr marL="0" indent="0">
              <a:buNone/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Marcia, J. E. (2002) Identity and psychosocial development in adulthood</a:t>
            </a:r>
            <a:r>
              <a:rPr lang="en-US" sz="6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Identity, 2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(1), 7-28. 	https://doi.org/10.1207/S1532706XID0201_02</a:t>
            </a:r>
          </a:p>
          <a:p>
            <a:pPr marL="0" indent="0">
              <a:buNone/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McGuire, J. M., Scott, S. S. &amp; Shaw, S. F. (2004) Universal Design for Instruction: The Paradigm, Its Principles, and	Products for Enhancing Instructional Access. </a:t>
            </a:r>
            <a:r>
              <a:rPr lang="en-US" sz="6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Journal of Postsecondary Education and Disability, 17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(1), 10–20.		https://eric.ed.gov/?id=EJ875999</a:t>
            </a:r>
          </a:p>
          <a:p>
            <a:pPr marL="0" indent="0">
              <a:buNone/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Milsom, A., &amp; M. T. Hartley. (2005). Assisting students with learning disabilities transitioning to college: What school		counselors should know. </a:t>
            </a:r>
            <a:r>
              <a:rPr lang="en-US" sz="6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Professional School Counseling, 8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(5), 436–41. Retrieved October 13, 2020, from 	http://www.jstor.org/stable/42732520</a:t>
            </a:r>
          </a:p>
          <a:p>
            <a:pPr marL="0" indent="0">
              <a:buNone/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Peña, E. V., Stapleton, L. D., &amp; Schaffer, L. M. (2016). Critical Perspectives on Disability Identity. </a:t>
            </a:r>
            <a:r>
              <a:rPr lang="en-US" sz="6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Directions for		Student Services, 154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85-96. http://dx.doi.org/10.1002/ss.20177</a:t>
            </a:r>
          </a:p>
          <a:p>
            <a:pPr marL="0" indent="0">
              <a:buNone/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Schlossberg, N. K., Lynch, A. Q., &amp; Chickering, A. W. (1989</a:t>
            </a:r>
            <a:r>
              <a:rPr lang="en-US" sz="6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Improving Higher Education Environments for Adults:		Responsive Programs and Services from Entry to Departure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San Francisco: Jossey-Bass.</a:t>
            </a:r>
          </a:p>
          <a:p>
            <a:pPr marL="0" indent="0">
              <a:buNone/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Tinto, V. (1993). </a:t>
            </a:r>
            <a:r>
              <a:rPr lang="en-US" sz="6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Leaving College: Rethinking the Causes and Cures of Student Attrition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(2nd ed.). Chicago: University of 	Chicago Press.</a:t>
            </a:r>
          </a:p>
          <a:p>
            <a:pPr marL="0" indent="0">
              <a:buNone/>
            </a:pPr>
            <a:endParaRPr lang="en-US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146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2B61F-B362-4DFB-868B-5011D6FCF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600" dirty="0"/>
              <a:t>Disability Identity Development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BA8E2A-1977-4838-A94A-2AC33BCAE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71700"/>
            <a:ext cx="10058400" cy="3863340"/>
          </a:xfrm>
        </p:spPr>
        <p:txBody>
          <a:bodyPr/>
          <a:lstStyle/>
          <a:p>
            <a:pPr lvl="0"/>
            <a:r>
              <a:rPr lang="en-US" sz="2200" dirty="0"/>
              <a:t>Disability is both a functional difference and an important component of cultural identity</a:t>
            </a:r>
          </a:p>
          <a:p>
            <a:pPr lvl="0"/>
            <a:r>
              <a:rPr lang="en-US" sz="2200" dirty="0"/>
              <a:t>Can occur at any point in an individual’s life</a:t>
            </a:r>
          </a:p>
          <a:p>
            <a:pPr lvl="0"/>
            <a:r>
              <a:rPr lang="en-US" sz="2200" dirty="0"/>
              <a:t>Shapes how an individual looks at the themselves and interacts with the world </a:t>
            </a:r>
            <a:r>
              <a:rPr lang="en-US" sz="1600" dirty="0"/>
              <a:t>(</a:t>
            </a:r>
            <a:r>
              <a:rPr lang="en-US" sz="1600" dirty="0" err="1"/>
              <a:t>Forber</a:t>
            </a:r>
            <a:r>
              <a:rPr lang="en-US" sz="1600" dirty="0"/>
              <a:t>-Pratt &amp; </a:t>
            </a:r>
            <a:r>
              <a:rPr lang="en-US" sz="1600" dirty="0" err="1"/>
              <a:t>Zape</a:t>
            </a:r>
            <a:r>
              <a:rPr lang="en-US" sz="1600" dirty="0"/>
              <a:t>, 2017) </a:t>
            </a:r>
          </a:p>
          <a:p>
            <a:pPr lvl="0"/>
            <a:r>
              <a:rPr lang="en-US" sz="2200" dirty="0"/>
              <a:t>Related literature about healthy disability identity development on campuses is scarce but emergent 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438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21A40-BC35-4714-B06D-1E83C25AF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600" dirty="0"/>
              <a:t>Importance of Intersectionality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87310-4CC1-4A02-8D4B-BC04FA7681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4112286"/>
          </a:xfrm>
        </p:spPr>
        <p:txBody>
          <a:bodyPr>
            <a:normAutofit/>
          </a:bodyPr>
          <a:lstStyle/>
          <a:p>
            <a:pPr lvl="0"/>
            <a:r>
              <a:rPr lang="en-US" sz="2200" dirty="0"/>
              <a:t>Originated from African American Feminist theory and became popular among LGBTQ and other minority populations</a:t>
            </a:r>
            <a:r>
              <a:rPr lang="en-US" sz="1600" dirty="0"/>
              <a:t> (Crenshaw, 1991; Cho, Crenshaw, &amp; McCall, 2013)</a:t>
            </a:r>
          </a:p>
          <a:p>
            <a:pPr lvl="0"/>
            <a:r>
              <a:rPr lang="en-US" sz="2200" dirty="0"/>
              <a:t>Disability identity does not develop in isolation</a:t>
            </a:r>
          </a:p>
          <a:p>
            <a:pPr lvl="0"/>
            <a:r>
              <a:rPr lang="en-US" sz="2200" dirty="0"/>
              <a:t>Outcome is much more complicated than the sum of its parts </a:t>
            </a:r>
          </a:p>
          <a:p>
            <a:pPr lvl="0"/>
            <a:r>
              <a:rPr lang="en-US" sz="2200" dirty="0"/>
              <a:t>Looking at privilege and marginalization one label at a time does not allow us to see the complexities of identity development </a:t>
            </a:r>
          </a:p>
          <a:p>
            <a:pPr lvl="0"/>
            <a:r>
              <a:rPr lang="en-US" sz="2200" dirty="0"/>
              <a:t>Understanding student identity development through intersectionality reflects meaning found at the intersection of multiple identities </a:t>
            </a:r>
          </a:p>
        </p:txBody>
      </p:sp>
    </p:spTree>
    <p:extLst>
      <p:ext uri="{BB962C8B-B14F-4D97-AF65-F5344CB8AC3E}">
        <p14:creationId xmlns:p14="http://schemas.microsoft.com/office/powerpoint/2010/main" val="901701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694C7-0253-430E-80CE-66434AD48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n-US" sz="4600" dirty="0">
                <a:solidFill>
                  <a:schemeClr val="tx1"/>
                </a:solidFill>
              </a:rPr>
              <a:t>Disability</a:t>
            </a:r>
            <a:r>
              <a:rPr lang="en-US" sz="4600" dirty="0"/>
              <a:t> Models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1A3072B-DFF7-43A7-B130-8C1C69D270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9341249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6128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CBAD9-E2F9-4666-8C9C-5D9EC62C3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600" dirty="0"/>
              <a:t>Critical Disability Theory (CDT)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888B6-8377-4BD0-9F25-09BDEF2C01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014194"/>
            <a:ext cx="10058400" cy="3931920"/>
          </a:xfrm>
        </p:spPr>
        <p:txBody>
          <a:bodyPr>
            <a:normAutofit/>
          </a:bodyPr>
          <a:lstStyle/>
          <a:p>
            <a:r>
              <a:rPr lang="en-US" sz="2200" dirty="0"/>
              <a:t>Disability is not seen as a personal limitation, but analyzed as a cultural, historical, relative, social, and political phenomenon </a:t>
            </a:r>
            <a:r>
              <a:rPr lang="en-US" sz="1600" dirty="0"/>
              <a:t>(Hall, 2019)</a:t>
            </a:r>
          </a:p>
          <a:p>
            <a:r>
              <a:rPr lang="en-US" sz="2200" dirty="0"/>
              <a:t>Promotes activism and social justice</a:t>
            </a:r>
          </a:p>
          <a:p>
            <a:r>
              <a:rPr lang="en-US" sz="2200" dirty="0"/>
              <a:t>“Anyone can enter at any time, and we will all join it if we live long enough” </a:t>
            </a:r>
            <a:r>
              <a:rPr lang="en-US" sz="1600" dirty="0"/>
              <a:t>(Garland-Thomson, 2002, p. 20)</a:t>
            </a:r>
            <a:r>
              <a:rPr lang="en-US" sz="2400" dirty="0"/>
              <a:t>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8816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7EC56-C44B-4A90-B488-A403A7778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600" dirty="0"/>
              <a:t>Ableism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65D05-7F79-43EF-A682-0B6AA54BD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014194"/>
            <a:ext cx="10058400" cy="4020846"/>
          </a:xfrm>
        </p:spPr>
        <p:txBody>
          <a:bodyPr/>
          <a:lstStyle/>
          <a:p>
            <a:r>
              <a:rPr lang="en-US" sz="2200" dirty="0"/>
              <a:t>Defined as the privileging of able bodies and minds that renders others abnormal and less worthy </a:t>
            </a:r>
            <a:r>
              <a:rPr lang="en-US" sz="1600" dirty="0"/>
              <a:t>(Linton, 1998)</a:t>
            </a:r>
          </a:p>
          <a:p>
            <a:r>
              <a:rPr lang="en-US" sz="2200" dirty="0"/>
              <a:t>College students with disabilities faced ableism despite receiving appropriate accommodations under Americans with Disabilities Act</a:t>
            </a:r>
          </a:p>
          <a:p>
            <a:r>
              <a:rPr lang="en-US" sz="2200" dirty="0"/>
              <a:t>Taking an intersectional approach to ableism allows higher education professions to see intersecting systems of oppression on campus </a:t>
            </a:r>
            <a:r>
              <a:rPr lang="en-US" sz="1600" dirty="0"/>
              <a:t>(Peña, Stapleton, &amp; Schaffer, 2016)</a:t>
            </a:r>
          </a:p>
          <a:p>
            <a:r>
              <a:rPr lang="en-US" sz="2200" dirty="0"/>
              <a:t>Resistance to ableism can help their psychological health and foster healthy psychosocial and identity development </a:t>
            </a:r>
            <a:r>
              <a:rPr lang="en-US" sz="1600" dirty="0">
                <a:effectLst/>
                <a:ea typeface="DengXian" panose="020B0503020204020204" pitchFamily="2" charset="-122"/>
              </a:rPr>
              <a:t>(</a:t>
            </a:r>
            <a:r>
              <a:rPr lang="en-US" sz="1600" dirty="0" err="1">
                <a:effectLst/>
                <a:ea typeface="DengXian" panose="020B0503020204020204" pitchFamily="2" charset="-122"/>
              </a:rPr>
              <a:t>Forber</a:t>
            </a:r>
            <a:r>
              <a:rPr lang="en-US" sz="1600" dirty="0">
                <a:effectLst/>
                <a:ea typeface="DengXian" panose="020B0503020204020204" pitchFamily="2" charset="-122"/>
              </a:rPr>
              <a:t>-Pratt &amp;</a:t>
            </a:r>
            <a:r>
              <a:rPr lang="en-US" sz="1600" dirty="0">
                <a:effectLst/>
                <a:ea typeface="SimSun" panose="02010600030101010101" pitchFamily="2" charset="-122"/>
              </a:rPr>
              <a:t> </a:t>
            </a:r>
            <a:r>
              <a:rPr lang="en-US" sz="1600" dirty="0" err="1">
                <a:effectLst/>
                <a:ea typeface="DengXian" panose="020B0503020204020204" pitchFamily="2" charset="-122"/>
              </a:rPr>
              <a:t>Zape</a:t>
            </a:r>
            <a:r>
              <a:rPr lang="en-US" sz="1600" dirty="0">
                <a:effectLst/>
                <a:ea typeface="DengXian" panose="020B0503020204020204" pitchFamily="2" charset="-122"/>
              </a:rPr>
              <a:t>, 2017)</a:t>
            </a:r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64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FDACB-D06D-47E7-8ADA-E67199F11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n-US" sz="4600" dirty="0"/>
              <a:t>Healthy Identity Development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56AA94E-8690-4487-A01C-1022C01523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3426128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12659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1452-B0A0-4BF1-B864-5D572AFDA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/>
              <a:t>Model of Social &amp; Psychosocial Disability Identity Development </a:t>
            </a:r>
            <a:r>
              <a:rPr lang="en-US" sz="1800" dirty="0">
                <a:effectLst/>
                <a:latin typeface="+mn-lt"/>
                <a:ea typeface="Times New Roman" panose="02020603050405020304" pitchFamily="18" charset="0"/>
              </a:rPr>
              <a:t>(</a:t>
            </a:r>
            <a:r>
              <a:rPr lang="en-US" sz="1800" dirty="0" err="1">
                <a:effectLst/>
                <a:latin typeface="+mn-lt"/>
                <a:ea typeface="Times New Roman" panose="02020603050405020304" pitchFamily="18" charset="0"/>
              </a:rPr>
              <a:t>Forber</a:t>
            </a:r>
            <a:r>
              <a:rPr lang="en-US" sz="1800" dirty="0">
                <a:effectLst/>
                <a:latin typeface="+mn-lt"/>
                <a:ea typeface="Times New Roman" panose="02020603050405020304" pitchFamily="18" charset="0"/>
              </a:rPr>
              <a:t>-Pratt &amp; </a:t>
            </a:r>
            <a:r>
              <a:rPr lang="en-US" sz="1800" dirty="0" err="1">
                <a:effectLst/>
                <a:latin typeface="+mn-lt"/>
                <a:ea typeface="Times New Roman" panose="02020603050405020304" pitchFamily="18" charset="0"/>
              </a:rPr>
              <a:t>Zape</a:t>
            </a:r>
            <a:r>
              <a:rPr lang="en-US" sz="1800" dirty="0">
                <a:effectLst/>
                <a:latin typeface="+mn-lt"/>
                <a:ea typeface="Times New Roman" panose="02020603050405020304" pitchFamily="18" charset="0"/>
              </a:rPr>
              <a:t>, 2017)</a:t>
            </a:r>
            <a:endParaRPr lang="en-US" sz="4400" dirty="0">
              <a:latin typeface="+mn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AE2642-0079-420D-B020-06EFEC6C13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Emerged from a qualitative study </a:t>
            </a:r>
          </a:p>
          <a:p>
            <a:pPr>
              <a:lnSpc>
                <a:spcPct val="90000"/>
              </a:lnSpc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Contains four developmental statuses, they are not linear</a:t>
            </a:r>
          </a:p>
          <a:p>
            <a:pPr>
              <a:lnSpc>
                <a:spcPct val="90000"/>
              </a:lnSpc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It is not necessary to move through the statuses at any given point, or ever </a:t>
            </a:r>
          </a:p>
          <a:p>
            <a:pPr>
              <a:lnSpc>
                <a:spcPct val="90000"/>
              </a:lnSpc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Possible for an individual to simultaneously be in more than one status at a time</a:t>
            </a:r>
          </a:p>
          <a:p>
            <a:pPr>
              <a:lnSpc>
                <a:spcPct val="90000"/>
              </a:lnSpc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Unlike racial identity, individuals may not have anyone in their family or community that shares their experience </a:t>
            </a:r>
          </a:p>
          <a:p>
            <a:pPr>
              <a:lnSpc>
                <a:spcPct val="90000"/>
              </a:lnSpc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Meeting others with disabilities and forming relationships is important in the identity developing process</a:t>
            </a:r>
          </a:p>
        </p:txBody>
      </p:sp>
    </p:spTree>
    <p:extLst>
      <p:ext uri="{BB962C8B-B14F-4D97-AF65-F5344CB8AC3E}">
        <p14:creationId xmlns:p14="http://schemas.microsoft.com/office/powerpoint/2010/main" val="14927582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F4716-47CF-4C9C-B213-322D1D99E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n-US" sz="4600" dirty="0"/>
              <a:t>Four Developmental Statuses </a:t>
            </a:r>
          </a:p>
        </p:txBody>
      </p:sp>
      <p:graphicFrame>
        <p:nvGraphicFramePr>
          <p:cNvPr id="16" name="Content Placeholder 3">
            <a:extLst>
              <a:ext uri="{FF2B5EF4-FFF2-40B4-BE49-F238E27FC236}">
                <a16:creationId xmlns:a16="http://schemas.microsoft.com/office/drawing/2014/main" id="{04E83547-7BEF-4BA1-AE69-74DF5EAEAE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0618518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BBBF3BD-9F53-4D7D-A065-4960616F18B2}"/>
              </a:ext>
            </a:extLst>
          </p:cNvPr>
          <p:cNvSpPr txBox="1"/>
          <p:nvPr/>
        </p:nvSpPr>
        <p:spPr>
          <a:xfrm>
            <a:off x="8400853" y="6046129"/>
            <a:ext cx="29505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effectLst/>
                <a:ea typeface="Times New Roman" panose="02020603050405020304" pitchFamily="18" charset="0"/>
              </a:rPr>
              <a:t>(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Forber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-Pratt &amp; 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Zape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, 2017)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741041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913DB040-6816-4415-960D-8178C78575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E37C0E9B17A44498BF592642D4ECA5" ma:contentTypeVersion="12" ma:contentTypeDescription="Create a new document." ma:contentTypeScope="" ma:versionID="b64175680337692cb2551d59f972e4fb">
  <xsd:schema xmlns:xsd="http://www.w3.org/2001/XMLSchema" xmlns:xs="http://www.w3.org/2001/XMLSchema" xmlns:p="http://schemas.microsoft.com/office/2006/metadata/properties" xmlns:ns3="8ba01db9-89e8-4dbd-b09b-f1bb22782f3e" xmlns:ns4="cd8c369e-ddd6-4fee-8136-828943a0a193" targetNamespace="http://schemas.microsoft.com/office/2006/metadata/properties" ma:root="true" ma:fieldsID="1a554bf74fdc63bcf84507267abbb033" ns3:_="" ns4:_="">
    <xsd:import namespace="8ba01db9-89e8-4dbd-b09b-f1bb22782f3e"/>
    <xsd:import namespace="cd8c369e-ddd6-4fee-8136-828943a0a19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a01db9-89e8-4dbd-b09b-f1bb22782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8c369e-ddd6-4fee-8136-828943a0a19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D0EED1-47F4-4CD8-9C8F-EF265FA876C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652CD7-3F99-46D7-9157-3BD1FABE9A16}">
  <ds:schemaRefs>
    <ds:schemaRef ds:uri="8ba01db9-89e8-4dbd-b09b-f1bb22782f3e"/>
    <ds:schemaRef ds:uri="http://purl.org/dc/terms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cd8c369e-ddd6-4fee-8136-828943a0a19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23E63ED-2610-43D4-8CC9-4C0AE4517A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a01db9-89e8-4dbd-b09b-f1bb22782f3e"/>
    <ds:schemaRef ds:uri="cd8c369e-ddd6-4fee-8136-828943a0a1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440</TotalTime>
  <Words>1772</Words>
  <Application>Microsoft Office PowerPoint</Application>
  <PresentationFormat>Widescreen</PresentationFormat>
  <Paragraphs>141</Paragraphs>
  <Slides>14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SimSun</vt:lpstr>
      <vt:lpstr>Arial</vt:lpstr>
      <vt:lpstr>Calibri</vt:lpstr>
      <vt:lpstr>Century Gothic</vt:lpstr>
      <vt:lpstr>DengXian</vt:lpstr>
      <vt:lpstr>Times New Roman</vt:lpstr>
      <vt:lpstr>Savon</vt:lpstr>
      <vt:lpstr>Fostering Healthy Disability Identity Development Among College Students</vt:lpstr>
      <vt:lpstr>Disability Identity Development</vt:lpstr>
      <vt:lpstr>Importance of Intersectionality</vt:lpstr>
      <vt:lpstr>Disability Models</vt:lpstr>
      <vt:lpstr>Critical Disability Theory (CDT)</vt:lpstr>
      <vt:lpstr>Ableism</vt:lpstr>
      <vt:lpstr>Healthy Identity Development</vt:lpstr>
      <vt:lpstr>Model of Social &amp; Psychosocial Disability Identity Development (Forber-Pratt &amp; Zape, 2017)</vt:lpstr>
      <vt:lpstr>Four Developmental Statuses </vt:lpstr>
      <vt:lpstr>Transition to College</vt:lpstr>
      <vt:lpstr>Importance in Higher Education</vt:lpstr>
      <vt:lpstr>How to use in Higher Education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Fostering Healthy Disability Identity Development Among College Students</dc:title>
  <dc:creator>Andrulewich, Lauren J.</dc:creator>
  <cp:lastModifiedBy>Smith, Andrea J</cp:lastModifiedBy>
  <cp:revision>11</cp:revision>
  <dcterms:created xsi:type="dcterms:W3CDTF">2021-04-16T02:06:31Z</dcterms:created>
  <dcterms:modified xsi:type="dcterms:W3CDTF">2021-04-23T11:53:33Z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0x010100E4E37C0E9B17A44498BF592642D4ECA5</vt:lpwstr>
  </property>
</Properties>
</file>