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embeddedFontLst>
    <p:embeddedFont>
      <p:font typeface="EB Garamond Regular" panose="020B0604020202020204" charset="0"/>
      <p:regular r:id="rId21"/>
      <p:bold r:id="rId22"/>
      <p:italic r:id="rId23"/>
      <p:boldItalic r:id="rId24"/>
    </p:embeddedFont>
    <p:embeddedFont>
      <p:font typeface="EB Garamond"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jVZMXu0aAGSr4zhZ/+iKiK8+iA7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72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customschemas.google.com/relationships/presentationmetadata" Target="meta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46860fd5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746860fd5f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3C6E7"/>
            </a:gs>
            <a:gs pos="23000">
              <a:srgbClr val="81A0D7"/>
            </a:gs>
            <a:gs pos="46000">
              <a:srgbClr val="4C78C6"/>
            </a:gs>
            <a:gs pos="71000">
              <a:srgbClr val="375B9A"/>
            </a:gs>
            <a:gs pos="100000">
              <a:srgbClr val="375B9A"/>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l="3976" t="11582" r="7055" b="20959"/>
          <a:stretch/>
        </p:blipFill>
        <p:spPr>
          <a:xfrm>
            <a:off x="0" y="0"/>
            <a:ext cx="12192000" cy="6934126"/>
          </a:xfrm>
          <a:prstGeom prst="rect">
            <a:avLst/>
          </a:prstGeom>
          <a:noFill/>
          <a:ln>
            <a:noFill/>
          </a:ln>
        </p:spPr>
      </p:pic>
      <p:sp>
        <p:nvSpPr>
          <p:cNvPr id="85" name="Google Shape;85;p1"/>
          <p:cNvSpPr/>
          <p:nvPr/>
        </p:nvSpPr>
        <p:spPr>
          <a:xfrm>
            <a:off x="463225" y="3741000"/>
            <a:ext cx="11125200" cy="2739900"/>
          </a:xfrm>
          <a:prstGeom prst="rect">
            <a:avLst/>
          </a:prstGeom>
          <a:gradFill>
            <a:gsLst>
              <a:gs pos="0">
                <a:srgbClr val="F9F4DA">
                  <a:alpha val="71372"/>
                </a:srgbClr>
              </a:gs>
              <a:gs pos="100000">
                <a:srgbClr val="FFFFFF">
                  <a:alpha val="67058"/>
                </a:srgbClr>
              </a:gs>
            </a:gsLst>
            <a:lin ang="5400012" scaled="0"/>
          </a:gradFill>
          <a:ln>
            <a:noFill/>
          </a:ln>
          <a:effectLst>
            <a:outerShdw blurRad="500063" dist="66675" dir="15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588620" y="3860503"/>
            <a:ext cx="11125200" cy="2739900"/>
          </a:xfrm>
          <a:prstGeom prst="rect">
            <a:avLst/>
          </a:prstGeom>
          <a:gradFill>
            <a:gsLst>
              <a:gs pos="0">
                <a:srgbClr val="F9F4DA">
                  <a:alpha val="71372"/>
                </a:srgbClr>
              </a:gs>
              <a:gs pos="100000">
                <a:srgbClr val="FFFFFF">
                  <a:alpha val="67058"/>
                </a:srgbClr>
              </a:gs>
            </a:gsLst>
            <a:lin ang="5400012" scaled="0"/>
          </a:gradFill>
          <a:ln>
            <a:noFill/>
          </a:ln>
          <a:effectLst>
            <a:outerShdw blurRad="500063" dist="66675" dir="150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txBox="1">
            <a:spLocks noGrp="1"/>
          </p:cNvSpPr>
          <p:nvPr>
            <p:ph type="ctrTitle"/>
          </p:nvPr>
        </p:nvSpPr>
        <p:spPr>
          <a:xfrm>
            <a:off x="1524000" y="4355449"/>
            <a:ext cx="9144000" cy="7905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6000"/>
              <a:buFont typeface="Calibri"/>
              <a:buNone/>
            </a:pPr>
            <a:r>
              <a:rPr lang="en-US">
                <a:latin typeface="EB Garamond Regular"/>
                <a:ea typeface="EB Garamond Regular"/>
                <a:cs typeface="EB Garamond Regular"/>
                <a:sym typeface="EB Garamond Regular"/>
              </a:rPr>
              <a:t>Marginalia and Mystery:</a:t>
            </a:r>
            <a:endParaRPr>
              <a:latin typeface="EB Garamond Regular"/>
              <a:ea typeface="EB Garamond Regular"/>
              <a:cs typeface="EB Garamond Regular"/>
              <a:sym typeface="EB Garamond Regular"/>
            </a:endParaRPr>
          </a:p>
        </p:txBody>
      </p:sp>
      <p:sp>
        <p:nvSpPr>
          <p:cNvPr id="88" name="Google Shape;88;p1"/>
          <p:cNvSpPr txBox="1">
            <a:spLocks noGrp="1"/>
          </p:cNvSpPr>
          <p:nvPr>
            <p:ph type="subTitle" idx="1"/>
          </p:nvPr>
        </p:nvSpPr>
        <p:spPr>
          <a:xfrm>
            <a:off x="1524000" y="5238045"/>
            <a:ext cx="9144000" cy="9681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70000"/>
              </a:lnSpc>
              <a:spcBef>
                <a:spcPts val="0"/>
              </a:spcBef>
              <a:spcAft>
                <a:spcPts val="0"/>
              </a:spcAft>
              <a:buClr>
                <a:schemeClr val="dk1"/>
              </a:buClr>
              <a:buSzPts val="1860"/>
              <a:buNone/>
            </a:pPr>
            <a:r>
              <a:rPr lang="en-US">
                <a:latin typeface="EB Garamond Regular"/>
                <a:ea typeface="EB Garamond Regular"/>
                <a:cs typeface="EB Garamond Regular"/>
                <a:sym typeface="EB Garamond Regular"/>
              </a:rPr>
              <a:t>A Renaissance Treasure in the WCU Special Collections</a:t>
            </a:r>
            <a:endParaRPr>
              <a:latin typeface="EB Garamond Regular"/>
              <a:ea typeface="EB Garamond Regular"/>
              <a:cs typeface="EB Garamond Regular"/>
              <a:sym typeface="EB Garamond Regular"/>
            </a:endParaRPr>
          </a:p>
          <a:p>
            <a:pPr marL="0" lvl="0" indent="0" algn="l" rtl="0">
              <a:lnSpc>
                <a:spcPct val="70000"/>
              </a:lnSpc>
              <a:spcBef>
                <a:spcPts val="1000"/>
              </a:spcBef>
              <a:spcAft>
                <a:spcPts val="0"/>
              </a:spcAft>
              <a:buClr>
                <a:schemeClr val="dk1"/>
              </a:buClr>
              <a:buSzPts val="1860"/>
              <a:buNone/>
            </a:pPr>
            <a:endParaRPr sz="1860"/>
          </a:p>
          <a:p>
            <a:pPr marL="0" lvl="0" indent="0" algn="ctr" rtl="0">
              <a:lnSpc>
                <a:spcPct val="70000"/>
              </a:lnSpc>
              <a:spcBef>
                <a:spcPts val="1000"/>
              </a:spcBef>
              <a:spcAft>
                <a:spcPts val="0"/>
              </a:spcAft>
              <a:buClr>
                <a:schemeClr val="dk1"/>
              </a:buClr>
              <a:buSzPts val="1860"/>
              <a:buNone/>
            </a:pPr>
            <a:r>
              <a:rPr lang="en-US" sz="1860">
                <a:latin typeface="EB Garamond Regular"/>
                <a:ea typeface="EB Garamond Regular"/>
                <a:cs typeface="EB Garamond Regular"/>
                <a:sym typeface="EB Garamond Regular"/>
              </a:rPr>
              <a:t>By Kelli Billings</a:t>
            </a:r>
            <a:endParaRPr>
              <a:latin typeface="EB Garamond Regular"/>
              <a:ea typeface="EB Garamond Regular"/>
              <a:cs typeface="EB Garamond Regular"/>
              <a:sym typeface="EB Garamond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56"/>
        <p:cNvGrpSpPr/>
        <p:nvPr/>
      </p:nvGrpSpPr>
      <p:grpSpPr>
        <a:xfrm>
          <a:off x="0" y="0"/>
          <a:ext cx="0" cy="0"/>
          <a:chOff x="0" y="0"/>
          <a:chExt cx="0" cy="0"/>
        </a:xfrm>
      </p:grpSpPr>
      <p:sp>
        <p:nvSpPr>
          <p:cNvPr id="157" name="Google Shape;157;p11"/>
          <p:cNvSpPr txBox="1">
            <a:spLocks noGrp="1"/>
          </p:cNvSpPr>
          <p:nvPr>
            <p:ph type="title"/>
          </p:nvPr>
        </p:nvSpPr>
        <p:spPr>
          <a:xfrm>
            <a:off x="838200" y="365125"/>
            <a:ext cx="5289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One of a Kind</a:t>
            </a:r>
            <a:endParaRPr>
              <a:latin typeface="EB Garamond Regular"/>
              <a:ea typeface="EB Garamond Regular"/>
              <a:cs typeface="EB Garamond Regular"/>
              <a:sym typeface="EB Garamond Regular"/>
            </a:endParaRPr>
          </a:p>
        </p:txBody>
      </p:sp>
      <p:sp>
        <p:nvSpPr>
          <p:cNvPr id="158" name="Google Shape;158;p11"/>
          <p:cNvSpPr txBox="1">
            <a:spLocks noGrp="1"/>
          </p:cNvSpPr>
          <p:nvPr>
            <p:ph type="body" idx="1"/>
          </p:nvPr>
        </p:nvSpPr>
        <p:spPr>
          <a:xfrm>
            <a:off x="838200" y="1825625"/>
            <a:ext cx="57090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Having seen the only other known copies in America, I had a clear idea about what made the WCU Monstrelet unique.</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It had by far the most signs of use- a historian’s goldmine!</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 The next step was to assess these signs of use.</a:t>
            </a:r>
            <a:endParaRPr sz="1800">
              <a:latin typeface="EB Garamond"/>
              <a:ea typeface="EB Garamond"/>
              <a:cs typeface="EB Garamond"/>
              <a:sym typeface="EB Garamond"/>
            </a:endParaRPr>
          </a:p>
        </p:txBody>
      </p:sp>
      <p:pic>
        <p:nvPicPr>
          <p:cNvPr id="159" name="Google Shape;159;p11"/>
          <p:cNvPicPr preferRelativeResize="0"/>
          <p:nvPr/>
        </p:nvPicPr>
        <p:blipFill rotWithShape="1">
          <a:blip r:embed="rId3">
            <a:alphaModFix/>
          </a:blip>
          <a:srcRect t="11447" r="16036" b="4377"/>
          <a:stretch/>
        </p:blipFill>
        <p:spPr>
          <a:xfrm>
            <a:off x="6999375" y="-41312"/>
            <a:ext cx="5192625" cy="69406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63"/>
        <p:cNvGrpSpPr/>
        <p:nvPr/>
      </p:nvGrpSpPr>
      <p:grpSpPr>
        <a:xfrm>
          <a:off x="0" y="0"/>
          <a:ext cx="0" cy="0"/>
          <a:chOff x="0" y="0"/>
          <a:chExt cx="0" cy="0"/>
        </a:xfrm>
      </p:grpSpPr>
      <p:sp>
        <p:nvSpPr>
          <p:cNvPr id="164" name="Google Shape;16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Marginalia or Graffiti?</a:t>
            </a:r>
            <a:endParaRPr>
              <a:latin typeface="EB Garamond Regular"/>
              <a:ea typeface="EB Garamond Regular"/>
              <a:cs typeface="EB Garamond Regular"/>
              <a:sym typeface="EB Garamond Regular"/>
            </a:endParaRPr>
          </a:p>
        </p:txBody>
      </p:sp>
      <p:sp>
        <p:nvSpPr>
          <p:cNvPr id="165" name="Google Shape;165;p12"/>
          <p:cNvSpPr txBox="1">
            <a:spLocks noGrp="1"/>
          </p:cNvSpPr>
          <p:nvPr>
            <p:ph type="body" idx="1"/>
          </p:nvPr>
        </p:nvSpPr>
        <p:spPr>
          <a:xfrm>
            <a:off x="430125" y="1825625"/>
            <a:ext cx="56061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Eight pages featured distinct annotations.</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Previous users adorned these pages with names, handwriting exercises, and other inscriptions, most of which appear to be in English. </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Some of these inscriptions are in a practiced hand, but many of them are essentially scribbles unrelated to the text.</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 was able to determine that the majority of the script was written in secretary hand, commonly used in Britain in the sixteenth and seventeenth centuries.</a:t>
            </a:r>
            <a:r>
              <a:rPr lang="en-US" sz="1800" baseline="30000">
                <a:latin typeface="EB Garamond"/>
                <a:ea typeface="EB Garamond"/>
                <a:cs typeface="EB Garamond"/>
                <a:sym typeface="EB Garamond"/>
              </a:rPr>
              <a:t>4</a:t>
            </a:r>
            <a:endParaRPr sz="1800" baseline="300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p:txBody>
      </p:sp>
      <p:pic>
        <p:nvPicPr>
          <p:cNvPr id="166" name="Google Shape;166;p12"/>
          <p:cNvPicPr preferRelativeResize="0"/>
          <p:nvPr/>
        </p:nvPicPr>
        <p:blipFill rotWithShape="1">
          <a:blip r:embed="rId3">
            <a:alphaModFix/>
          </a:blip>
          <a:srcRect l="14920" t="4761" r="5714"/>
          <a:stretch/>
        </p:blipFill>
        <p:spPr>
          <a:xfrm>
            <a:off x="6494450" y="1499250"/>
            <a:ext cx="5197650" cy="4677876"/>
          </a:xfrm>
          <a:prstGeom prst="rect">
            <a:avLst/>
          </a:prstGeom>
          <a:noFill/>
          <a:ln>
            <a:noFill/>
          </a:ln>
        </p:spPr>
      </p:pic>
      <p:sp>
        <p:nvSpPr>
          <p:cNvPr id="167" name="Google Shape;167;p12"/>
          <p:cNvSpPr txBox="1"/>
          <p:nvPr/>
        </p:nvSpPr>
        <p:spPr>
          <a:xfrm>
            <a:off x="78225" y="6312050"/>
            <a:ext cx="6206100" cy="41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aseline="30000">
                <a:latin typeface="EB Garamond"/>
                <a:ea typeface="EB Garamond"/>
                <a:cs typeface="EB Garamond"/>
                <a:sym typeface="EB Garamond"/>
              </a:rPr>
              <a:t>4</a:t>
            </a:r>
            <a:r>
              <a:rPr lang="en-US" sz="1000">
                <a:latin typeface="EB Garamond"/>
                <a:ea typeface="EB Garamond"/>
                <a:cs typeface="EB Garamond"/>
                <a:sym typeface="EB Garamond"/>
              </a:rPr>
              <a:t> </a:t>
            </a:r>
            <a:r>
              <a:rPr lang="en-US" sz="1000">
                <a:solidFill>
                  <a:schemeClr val="dk1"/>
                </a:solidFill>
                <a:latin typeface="EB Garamond"/>
                <a:ea typeface="EB Garamond"/>
                <a:cs typeface="EB Garamond"/>
                <a:sym typeface="EB Garamond"/>
              </a:rPr>
              <a:t>Carole Shammas, “Acquiring Written Communication Skills as the Vernacular Standardizes: A Case Study of an English Family’s Letters 1560–1700,” </a:t>
            </a:r>
            <a:r>
              <a:rPr lang="en-US" sz="1000" i="1">
                <a:solidFill>
                  <a:schemeClr val="dk1"/>
                </a:solidFill>
                <a:latin typeface="EB Garamond"/>
                <a:ea typeface="EB Garamond"/>
                <a:cs typeface="EB Garamond"/>
                <a:sym typeface="EB Garamond"/>
              </a:rPr>
              <a:t>Huntington Library Quarterly</a:t>
            </a:r>
            <a:r>
              <a:rPr lang="en-US" sz="1000">
                <a:solidFill>
                  <a:schemeClr val="dk1"/>
                </a:solidFill>
                <a:latin typeface="EB Garamond"/>
                <a:ea typeface="EB Garamond"/>
                <a:cs typeface="EB Garamond"/>
                <a:sym typeface="EB Garamond"/>
              </a:rPr>
              <a:t> 82, no. 3 (2019): 429–82.</a:t>
            </a:r>
            <a:endParaRPr sz="1000">
              <a:latin typeface="EB Garamond"/>
              <a:ea typeface="EB Garamond"/>
              <a:cs typeface="EB Garamond"/>
              <a:sym typeface="EB 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838200" y="365125"/>
            <a:ext cx="6565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Who was Wyllyam Langloy?</a:t>
            </a:r>
            <a:endParaRPr>
              <a:latin typeface="EB Garamond Regular"/>
              <a:ea typeface="EB Garamond Regular"/>
              <a:cs typeface="EB Garamond Regular"/>
              <a:sym typeface="EB Garamond Regular"/>
            </a:endParaRPr>
          </a:p>
        </p:txBody>
      </p:sp>
      <p:sp>
        <p:nvSpPr>
          <p:cNvPr id="173" name="Google Shape;173;p13"/>
          <p:cNvSpPr txBox="1">
            <a:spLocks noGrp="1"/>
          </p:cNvSpPr>
          <p:nvPr>
            <p:ph type="body" idx="1"/>
          </p:nvPr>
        </p:nvSpPr>
        <p:spPr>
          <a:xfrm>
            <a:off x="838200" y="1825625"/>
            <a:ext cx="48249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This name shows up over ten times in multiple spelling variations, many on a single page (shown in full on slide 10).</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With nothing to go on but a name, he remains one of the biggest mysteries of the WCU Monstrelet.</a:t>
            </a:r>
            <a:endParaRPr sz="1800">
              <a:latin typeface="EB Garamond"/>
              <a:ea typeface="EB Garamond"/>
              <a:cs typeface="EB Garamond"/>
              <a:sym typeface="EB Garamond"/>
            </a:endParaRPr>
          </a:p>
        </p:txBody>
      </p:sp>
      <p:pic>
        <p:nvPicPr>
          <p:cNvPr id="174" name="Google Shape;174;p13"/>
          <p:cNvPicPr preferRelativeResize="0"/>
          <p:nvPr/>
        </p:nvPicPr>
        <p:blipFill>
          <a:blip r:embed="rId3">
            <a:alphaModFix/>
          </a:blip>
          <a:stretch>
            <a:fillRect/>
          </a:stretch>
        </p:blipFill>
        <p:spPr>
          <a:xfrm>
            <a:off x="7535550" y="490250"/>
            <a:ext cx="4090926" cy="1303805"/>
          </a:xfrm>
          <a:prstGeom prst="rect">
            <a:avLst/>
          </a:prstGeom>
          <a:noFill/>
          <a:ln>
            <a:noFill/>
          </a:ln>
        </p:spPr>
      </p:pic>
      <p:pic>
        <p:nvPicPr>
          <p:cNvPr id="175" name="Google Shape;175;p13"/>
          <p:cNvPicPr preferRelativeResize="0"/>
          <p:nvPr/>
        </p:nvPicPr>
        <p:blipFill>
          <a:blip r:embed="rId4">
            <a:alphaModFix/>
          </a:blip>
          <a:stretch>
            <a:fillRect/>
          </a:stretch>
        </p:blipFill>
        <p:spPr>
          <a:xfrm>
            <a:off x="7699830" y="2036535"/>
            <a:ext cx="3926640" cy="1114790"/>
          </a:xfrm>
          <a:prstGeom prst="rect">
            <a:avLst/>
          </a:prstGeom>
          <a:noFill/>
          <a:ln>
            <a:noFill/>
          </a:ln>
        </p:spPr>
      </p:pic>
      <p:pic>
        <p:nvPicPr>
          <p:cNvPr id="176" name="Google Shape;176;p13"/>
          <p:cNvPicPr preferRelativeResize="0"/>
          <p:nvPr/>
        </p:nvPicPr>
        <p:blipFill>
          <a:blip r:embed="rId5">
            <a:alphaModFix/>
          </a:blip>
          <a:stretch>
            <a:fillRect/>
          </a:stretch>
        </p:blipFill>
        <p:spPr>
          <a:xfrm>
            <a:off x="6990275" y="4784018"/>
            <a:ext cx="4669551" cy="1393120"/>
          </a:xfrm>
          <a:prstGeom prst="rect">
            <a:avLst/>
          </a:prstGeom>
          <a:noFill/>
          <a:ln>
            <a:noFill/>
          </a:ln>
        </p:spPr>
      </p:pic>
      <p:pic>
        <p:nvPicPr>
          <p:cNvPr id="177" name="Google Shape;177;p13"/>
          <p:cNvPicPr preferRelativeResize="0"/>
          <p:nvPr/>
        </p:nvPicPr>
        <p:blipFill>
          <a:blip r:embed="rId6">
            <a:alphaModFix/>
          </a:blip>
          <a:stretch>
            <a:fillRect/>
          </a:stretch>
        </p:blipFill>
        <p:spPr>
          <a:xfrm>
            <a:off x="1499246" y="4891725"/>
            <a:ext cx="5243100" cy="1285405"/>
          </a:xfrm>
          <a:prstGeom prst="rect">
            <a:avLst/>
          </a:prstGeom>
          <a:noFill/>
          <a:ln>
            <a:noFill/>
          </a:ln>
        </p:spPr>
      </p:pic>
      <p:pic>
        <p:nvPicPr>
          <p:cNvPr id="178" name="Google Shape;178;p13"/>
          <p:cNvPicPr preferRelativeResize="0"/>
          <p:nvPr/>
        </p:nvPicPr>
        <p:blipFill>
          <a:blip r:embed="rId7">
            <a:alphaModFix/>
          </a:blip>
          <a:stretch>
            <a:fillRect/>
          </a:stretch>
        </p:blipFill>
        <p:spPr>
          <a:xfrm>
            <a:off x="7758150" y="3393803"/>
            <a:ext cx="3810001" cy="1215150"/>
          </a:xfrm>
          <a:prstGeom prst="rect">
            <a:avLst/>
          </a:prstGeom>
          <a:noFill/>
          <a:ln>
            <a:noFill/>
          </a:ln>
        </p:spPr>
      </p:pic>
      <p:pic>
        <p:nvPicPr>
          <p:cNvPr id="179" name="Google Shape;179;p13"/>
          <p:cNvPicPr preferRelativeResize="0"/>
          <p:nvPr/>
        </p:nvPicPr>
        <p:blipFill rotWithShape="1">
          <a:blip r:embed="rId8">
            <a:alphaModFix/>
          </a:blip>
          <a:srcRect l="39400" t="58745" r="42696" b="34640"/>
          <a:stretch/>
        </p:blipFill>
        <p:spPr>
          <a:xfrm>
            <a:off x="5825362" y="2221649"/>
            <a:ext cx="1712198" cy="8433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83"/>
        <p:cNvGrpSpPr/>
        <p:nvPr/>
      </p:nvGrpSpPr>
      <p:grpSpPr>
        <a:xfrm>
          <a:off x="0" y="0"/>
          <a:ext cx="0" cy="0"/>
          <a:chOff x="0" y="0"/>
          <a:chExt cx="0" cy="0"/>
        </a:xfrm>
      </p:grpSpPr>
      <p:sp>
        <p:nvSpPr>
          <p:cNvPr id="184" name="Google Shape;184;p14"/>
          <p:cNvSpPr txBox="1">
            <a:spLocks noGrp="1"/>
          </p:cNvSpPr>
          <p:nvPr>
            <p:ph type="title"/>
          </p:nvPr>
        </p:nvSpPr>
        <p:spPr>
          <a:xfrm>
            <a:off x="838200" y="365125"/>
            <a:ext cx="4813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Special Connections</a:t>
            </a:r>
            <a:endParaRPr>
              <a:latin typeface="EB Garamond Regular"/>
              <a:ea typeface="EB Garamond Regular"/>
              <a:cs typeface="EB Garamond Regular"/>
              <a:sym typeface="EB Garamond Regular"/>
            </a:endParaRPr>
          </a:p>
        </p:txBody>
      </p:sp>
      <p:sp>
        <p:nvSpPr>
          <p:cNvPr id="185" name="Google Shape;185;p14"/>
          <p:cNvSpPr txBox="1">
            <a:spLocks noGrp="1"/>
          </p:cNvSpPr>
          <p:nvPr>
            <p:ph type="body" idx="1"/>
          </p:nvPr>
        </p:nvSpPr>
        <p:spPr>
          <a:xfrm>
            <a:off x="838200" y="1825625"/>
            <a:ext cx="5541900" cy="4351500"/>
          </a:xfrm>
          <a:prstGeom prst="rect">
            <a:avLst/>
          </a:prstGeom>
          <a:noFill/>
          <a:ln>
            <a:noFill/>
          </a:ln>
        </p:spPr>
        <p:txBody>
          <a:bodyPr spcFirstLastPara="1" wrap="square" lIns="91425" tIns="45700" rIns="91425" bIns="45700" anchor="t" anchorCtr="0">
            <a:normAutofit/>
          </a:bodyPr>
          <a:lstStyle/>
          <a:p>
            <a:pPr marL="228600" lvl="0" indent="-205105"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The bookplate was a more concrete clue to the book’s provenance. Arthur Hugh Smith Barry (1843-1925) was an Irish parliamentarian and the First Baron Barrymore. </a:t>
            </a:r>
            <a:endParaRPr sz="1800">
              <a:latin typeface="EB Garamond"/>
              <a:ea typeface="EB Garamond"/>
              <a:cs typeface="EB Garamond"/>
              <a:sym typeface="EB Garamond"/>
            </a:endParaRPr>
          </a:p>
          <a:p>
            <a:pPr marL="228600" lvl="0" indent="-205105"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 His estate at Marbury Hall in Northwich, England was famous for the collection of art, sculpture, and rare books the family had accumulated over the centuries. A few years following Smith Barry’s death, this collection was sold in a series of auctions.</a:t>
            </a:r>
            <a:r>
              <a:rPr lang="en-US" sz="1800" baseline="30000">
                <a:latin typeface="EB Garamond"/>
                <a:ea typeface="EB Garamond"/>
                <a:cs typeface="EB Garamond"/>
                <a:sym typeface="EB Garamond"/>
              </a:rPr>
              <a:t>4</a:t>
            </a:r>
            <a:endParaRPr sz="1800">
              <a:latin typeface="EB Garamond"/>
              <a:ea typeface="EB Garamond"/>
              <a:cs typeface="EB Garamond"/>
              <a:sym typeface="EB Garamond"/>
            </a:endParaRPr>
          </a:p>
        </p:txBody>
      </p:sp>
      <p:pic>
        <p:nvPicPr>
          <p:cNvPr id="186" name="Google Shape;186;p14"/>
          <p:cNvPicPr preferRelativeResize="0"/>
          <p:nvPr/>
        </p:nvPicPr>
        <p:blipFill>
          <a:blip r:embed="rId3">
            <a:alphaModFix/>
          </a:blip>
          <a:stretch>
            <a:fillRect/>
          </a:stretch>
        </p:blipFill>
        <p:spPr>
          <a:xfrm>
            <a:off x="7275473" y="595390"/>
            <a:ext cx="4519251" cy="6025673"/>
          </a:xfrm>
          <a:prstGeom prst="rect">
            <a:avLst/>
          </a:prstGeom>
          <a:noFill/>
          <a:ln>
            <a:noFill/>
          </a:ln>
        </p:spPr>
      </p:pic>
      <p:sp>
        <p:nvSpPr>
          <p:cNvPr id="187" name="Google Shape;187;p14"/>
          <p:cNvSpPr txBox="1"/>
          <p:nvPr/>
        </p:nvSpPr>
        <p:spPr>
          <a:xfrm>
            <a:off x="60850" y="6311925"/>
            <a:ext cx="83877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aseline="30000">
                <a:latin typeface="EB Garamond"/>
                <a:ea typeface="EB Garamond"/>
                <a:cs typeface="EB Garamond"/>
                <a:sym typeface="EB Garamond"/>
              </a:rPr>
              <a:t>4</a:t>
            </a:r>
            <a:r>
              <a:rPr lang="en-US" sz="1000">
                <a:latin typeface="EB Garamond"/>
                <a:ea typeface="EB Garamond"/>
                <a:cs typeface="EB Garamond"/>
                <a:sym typeface="EB Garamond"/>
              </a:rPr>
              <a:t> </a:t>
            </a:r>
            <a:r>
              <a:rPr lang="en-US" sz="1000">
                <a:solidFill>
                  <a:schemeClr val="dk1"/>
                </a:solidFill>
                <a:latin typeface="EB Garamond"/>
                <a:ea typeface="EB Garamond"/>
                <a:cs typeface="EB Garamond"/>
                <a:sym typeface="EB Garamond"/>
              </a:rPr>
              <a:t>Alan Redley and Frances Findlay, “History of Marbury Hall and Parkland,” </a:t>
            </a:r>
            <a:r>
              <a:rPr lang="en-US" sz="1000" i="1">
                <a:solidFill>
                  <a:schemeClr val="dk1"/>
                </a:solidFill>
                <a:latin typeface="EB Garamond"/>
                <a:ea typeface="EB Garamond"/>
                <a:cs typeface="EB Garamond"/>
                <a:sym typeface="EB Garamond"/>
              </a:rPr>
              <a:t>The Friends of Anderton and Marbury</a:t>
            </a:r>
            <a:r>
              <a:rPr lang="en-US" sz="1000">
                <a:solidFill>
                  <a:schemeClr val="dk1"/>
                </a:solidFill>
                <a:latin typeface="EB Garamond"/>
                <a:ea typeface="EB Garamond"/>
                <a:cs typeface="EB Garamond"/>
                <a:sym typeface="EB Garamond"/>
              </a:rPr>
              <a:t> (blog), October 29, 2012, https://foam.merseyforest.org.uk/wp-content/uploads/2012/10/Section-3-Collections-of-Books-Art-and-MarblesRev10.pdf.</a:t>
            </a:r>
            <a:endParaRPr sz="1000">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91"/>
        <p:cNvGrpSpPr/>
        <p:nvPr/>
      </p:nvGrpSpPr>
      <p:grpSpPr>
        <a:xfrm>
          <a:off x="0" y="0"/>
          <a:ext cx="0" cy="0"/>
          <a:chOff x="0" y="0"/>
          <a:chExt cx="0" cy="0"/>
        </a:xfrm>
      </p:grpSpPr>
      <p:sp>
        <p:nvSpPr>
          <p:cNvPr id="192" name="Google Shape;192;g746860fd5f_0_5"/>
          <p:cNvSpPr txBox="1">
            <a:spLocks noGrp="1"/>
          </p:cNvSpPr>
          <p:nvPr>
            <p:ph type="title"/>
          </p:nvPr>
        </p:nvSpPr>
        <p:spPr>
          <a:xfrm>
            <a:off x="838200" y="365125"/>
            <a:ext cx="48135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Special Connections</a:t>
            </a:r>
            <a:endParaRPr>
              <a:latin typeface="EB Garamond Regular"/>
              <a:ea typeface="EB Garamond Regular"/>
              <a:cs typeface="EB Garamond Regular"/>
              <a:sym typeface="EB Garamond Regular"/>
            </a:endParaRPr>
          </a:p>
        </p:txBody>
      </p:sp>
      <p:sp>
        <p:nvSpPr>
          <p:cNvPr id="193" name="Google Shape;193;g746860fd5f_0_5"/>
          <p:cNvSpPr txBox="1">
            <a:spLocks noGrp="1"/>
          </p:cNvSpPr>
          <p:nvPr>
            <p:ph type="body" idx="1"/>
          </p:nvPr>
        </p:nvSpPr>
        <p:spPr>
          <a:xfrm>
            <a:off x="808500" y="1610575"/>
            <a:ext cx="5225100" cy="4351500"/>
          </a:xfrm>
          <a:prstGeom prst="rect">
            <a:avLst/>
          </a:prstGeom>
          <a:noFill/>
          <a:ln>
            <a:noFill/>
          </a:ln>
        </p:spPr>
        <p:txBody>
          <a:bodyPr spcFirstLastPara="1" wrap="square" lIns="91425" tIns="45700" rIns="91425" bIns="45700" anchor="t" anchorCtr="0">
            <a:noAutofit/>
          </a:bodyPr>
          <a:lstStyle/>
          <a:p>
            <a:pPr marL="228600" lvl="0" indent="-205105"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 Friends of Anderton and Marbury, a local history organization in Northwich, referenced a book auction in 1933. Could the Monstrelet have been up for bids?</a:t>
            </a:r>
            <a:endParaRPr sz="1800" baseline="30000">
              <a:latin typeface="EB Garamond"/>
              <a:ea typeface="EB Garamond"/>
              <a:cs typeface="EB Garamond"/>
              <a:sym typeface="EB Garamond"/>
            </a:endParaRPr>
          </a:p>
          <a:p>
            <a:pPr marL="228600" lvl="0" indent="-205105"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An inquiry to the Friends in April 2020 yielded a response from Alan Redley, the organization’s chair, who kindly sent me a scan of the complete auction catalog.</a:t>
            </a:r>
            <a:endParaRPr sz="1800">
              <a:latin typeface="EB Garamond"/>
              <a:ea typeface="EB Garamond"/>
              <a:cs typeface="EB Garamond"/>
              <a:sym typeface="EB Garamond"/>
            </a:endParaRPr>
          </a:p>
          <a:p>
            <a:pPr marL="228600" lvl="0" indent="-205105"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 Monstrelet was listed as lot 128!</a:t>
            </a:r>
            <a:endParaRPr sz="18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170"/>
              <a:buNone/>
            </a:pPr>
            <a:endParaRPr sz="1800">
              <a:latin typeface="EB Garamond"/>
              <a:ea typeface="EB Garamond"/>
              <a:cs typeface="EB Garamond"/>
              <a:sym typeface="EB Garamond"/>
            </a:endParaRPr>
          </a:p>
        </p:txBody>
      </p:sp>
      <p:pic>
        <p:nvPicPr>
          <p:cNvPr id="194" name="Google Shape;194;g746860fd5f_0_5"/>
          <p:cNvPicPr preferRelativeResize="0"/>
          <p:nvPr/>
        </p:nvPicPr>
        <p:blipFill rotWithShape="1">
          <a:blip r:embed="rId3">
            <a:alphaModFix/>
          </a:blip>
          <a:srcRect l="5361" t="2318" r="6594" b="17172"/>
          <a:stretch/>
        </p:blipFill>
        <p:spPr>
          <a:xfrm>
            <a:off x="7855775" y="155325"/>
            <a:ext cx="3823275" cy="5397451"/>
          </a:xfrm>
          <a:prstGeom prst="rect">
            <a:avLst/>
          </a:prstGeom>
          <a:noFill/>
          <a:ln>
            <a:noFill/>
          </a:ln>
        </p:spPr>
      </p:pic>
      <p:pic>
        <p:nvPicPr>
          <p:cNvPr id="195" name="Google Shape;195;g746860fd5f_0_5"/>
          <p:cNvPicPr preferRelativeResize="0"/>
          <p:nvPr/>
        </p:nvPicPr>
        <p:blipFill rotWithShape="1">
          <a:blip r:embed="rId4">
            <a:alphaModFix/>
          </a:blip>
          <a:srcRect l="2266" r="6717"/>
          <a:stretch/>
        </p:blipFill>
        <p:spPr>
          <a:xfrm>
            <a:off x="4541500" y="5705175"/>
            <a:ext cx="7554899" cy="1080550"/>
          </a:xfrm>
          <a:prstGeom prst="rect">
            <a:avLst/>
          </a:prstGeom>
          <a:noFill/>
          <a:ln>
            <a:noFill/>
          </a:ln>
          <a:effectLst>
            <a:outerShdw blurRad="200025" dist="28575" dir="12600000" algn="bl" rotWithShape="0">
              <a:srgbClr val="DACCBD">
                <a:alpha val="42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99"/>
        <p:cNvGrpSpPr/>
        <p:nvPr/>
      </p:nvGrpSpPr>
      <p:grpSpPr>
        <a:xfrm>
          <a:off x="0" y="0"/>
          <a:ext cx="0" cy="0"/>
          <a:chOff x="0" y="0"/>
          <a:chExt cx="0" cy="0"/>
        </a:xfrm>
      </p:grpSpPr>
      <p:sp>
        <p:nvSpPr>
          <p:cNvPr id="200" name="Google Shape;20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The Next Chapter</a:t>
            </a:r>
            <a:endParaRPr>
              <a:latin typeface="EB Garamond Regular"/>
              <a:ea typeface="EB Garamond Regular"/>
              <a:cs typeface="EB Garamond Regular"/>
              <a:sym typeface="EB Garamond Regular"/>
            </a:endParaRPr>
          </a:p>
        </p:txBody>
      </p:sp>
      <p:sp>
        <p:nvSpPr>
          <p:cNvPr id="201" name="Google Shape;201;p15"/>
          <p:cNvSpPr txBox="1">
            <a:spLocks noGrp="1"/>
          </p:cNvSpPr>
          <p:nvPr>
            <p:ph type="body" idx="1"/>
          </p:nvPr>
        </p:nvSpPr>
        <p:spPr>
          <a:xfrm>
            <a:off x="191175" y="1825625"/>
            <a:ext cx="7168500" cy="4351500"/>
          </a:xfrm>
          <a:prstGeom prst="rect">
            <a:avLst/>
          </a:prstGeom>
          <a:noFill/>
          <a:ln>
            <a:noFill/>
          </a:ln>
        </p:spPr>
        <p:txBody>
          <a:bodyPr spcFirstLastPara="1" wrap="square" lIns="91425" tIns="45700" rIns="91425" bIns="45700" anchor="t" anchorCtr="0">
            <a:normAutofit fontScale="92500"/>
          </a:bodyPr>
          <a:lstStyle/>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Where might the research go from here?</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Consult a paleography expert to help decipher the remaining inscriptions</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Create a formal descriptive bibliography of the book’s condition</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Identify the buyer at the Marbury Hall auction</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SzPts val="1800"/>
              <a:buFont typeface="EB Garamond"/>
              <a:buChar char="•"/>
            </a:pPr>
            <a:r>
              <a:rPr lang="en-US" sz="1800">
                <a:latin typeface="EB Garamond"/>
                <a:ea typeface="EB Garamond"/>
                <a:cs typeface="EB Garamond"/>
                <a:sym typeface="EB Garamond"/>
              </a:rPr>
              <a:t>Investigate (however tentatively) the identity of Wyllyam Langloy</a:t>
            </a:r>
            <a:endParaRPr sz="1800">
              <a:latin typeface="EB Garamond"/>
              <a:ea typeface="EB Garamond"/>
              <a:cs typeface="EB Garamond"/>
              <a:sym typeface="EB Garamond"/>
            </a:endParaRPr>
          </a:p>
          <a:p>
            <a:pPr marL="0" lvl="0" indent="0" algn="l" rtl="0">
              <a:lnSpc>
                <a:spcPct val="150000"/>
              </a:lnSpc>
              <a:spcBef>
                <a:spcPts val="500"/>
              </a:spcBef>
              <a:spcAft>
                <a:spcPts val="0"/>
              </a:spcAft>
              <a:buNone/>
            </a:pPr>
            <a:endParaRPr sz="1800">
              <a:latin typeface="EB Garamond"/>
              <a:ea typeface="EB Garamond"/>
              <a:cs typeface="EB Garamond"/>
              <a:sym typeface="EB Garamond"/>
            </a:endParaRPr>
          </a:p>
          <a:p>
            <a:pPr marL="0" lvl="0" indent="0" algn="l" rtl="0">
              <a:lnSpc>
                <a:spcPct val="150000"/>
              </a:lnSpc>
              <a:spcBef>
                <a:spcPts val="500"/>
              </a:spcBef>
              <a:spcAft>
                <a:spcPts val="0"/>
              </a:spcAft>
              <a:buNone/>
            </a:pP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 West Chester University Monstrelet was overlooked in the official inventory of this Renaissance chronicle…could there be others?</a:t>
            </a:r>
            <a:endParaRPr sz="1800">
              <a:latin typeface="EB Garamond"/>
              <a:ea typeface="EB Garamond"/>
              <a:cs typeface="EB Garamond"/>
              <a:sym typeface="EB Garamond"/>
            </a:endParaRPr>
          </a:p>
          <a:p>
            <a:pPr marL="228600" lvl="0" indent="0" algn="l" rtl="0">
              <a:lnSpc>
                <a:spcPct val="150000"/>
              </a:lnSpc>
              <a:spcBef>
                <a:spcPts val="1000"/>
              </a:spcBef>
              <a:spcAft>
                <a:spcPts val="0"/>
              </a:spcAft>
              <a:buNone/>
            </a:pPr>
            <a:endParaRPr sz="1800">
              <a:latin typeface="EB Garamond"/>
              <a:ea typeface="EB Garamond"/>
              <a:cs typeface="EB Garamond"/>
              <a:sym typeface="EB Garamond"/>
            </a:endParaRPr>
          </a:p>
          <a:p>
            <a:pPr marL="0" lvl="0" indent="0" algn="l" rtl="0">
              <a:lnSpc>
                <a:spcPct val="150000"/>
              </a:lnSpc>
              <a:spcBef>
                <a:spcPts val="1000"/>
              </a:spcBef>
              <a:spcAft>
                <a:spcPts val="0"/>
              </a:spcAft>
              <a:buNone/>
            </a:pPr>
            <a:endParaRPr sz="1800">
              <a:latin typeface="EB Garamond"/>
              <a:ea typeface="EB Garamond"/>
              <a:cs typeface="EB Garamond"/>
              <a:sym typeface="EB Garamond"/>
            </a:endParaRPr>
          </a:p>
        </p:txBody>
      </p:sp>
      <p:pic>
        <p:nvPicPr>
          <p:cNvPr id="202" name="Google Shape;202;p15"/>
          <p:cNvPicPr preferRelativeResize="0"/>
          <p:nvPr/>
        </p:nvPicPr>
        <p:blipFill rotWithShape="1">
          <a:blip r:embed="rId3">
            <a:alphaModFix/>
          </a:blip>
          <a:srcRect r="2152" b="2391"/>
          <a:stretch/>
        </p:blipFill>
        <p:spPr>
          <a:xfrm rot="-5400000">
            <a:off x="6653590" y="1096238"/>
            <a:ext cx="6084248" cy="45518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531075" y="365125"/>
            <a:ext cx="5153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The Researcher</a:t>
            </a:r>
            <a:endParaRPr>
              <a:latin typeface="EB Garamond Regular"/>
              <a:ea typeface="EB Garamond Regular"/>
              <a:cs typeface="EB Garamond Regular"/>
              <a:sym typeface="EB Garamond Regular"/>
            </a:endParaRPr>
          </a:p>
        </p:txBody>
      </p:sp>
      <p:sp>
        <p:nvSpPr>
          <p:cNvPr id="94" name="Google Shape;94;p2"/>
          <p:cNvSpPr txBox="1">
            <a:spLocks noGrp="1"/>
          </p:cNvSpPr>
          <p:nvPr>
            <p:ph type="body" idx="1"/>
          </p:nvPr>
        </p:nvSpPr>
        <p:spPr>
          <a:xfrm>
            <a:off x="441275" y="1825625"/>
            <a:ext cx="4638600" cy="46071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I began my career as a history student at </a:t>
            </a:r>
            <a:endParaRPr sz="1800">
              <a:latin typeface="EB Garamond"/>
              <a:ea typeface="EB Garamond"/>
              <a:cs typeface="EB Garamond"/>
              <a:sym typeface="EB Garamond"/>
            </a:endParaRPr>
          </a:p>
          <a:p>
            <a:pPr marL="228600" lvl="0" indent="0" algn="l" rtl="0">
              <a:lnSpc>
                <a:spcPct val="150000"/>
              </a:lnSpc>
              <a:spcBef>
                <a:spcPts val="0"/>
              </a:spcBef>
              <a:spcAft>
                <a:spcPts val="0"/>
              </a:spcAft>
              <a:buNone/>
            </a:pPr>
            <a:r>
              <a:rPr lang="en-US" sz="1800">
                <a:latin typeface="EB Garamond"/>
                <a:ea typeface="EB Garamond"/>
                <a:cs typeface="EB Garamond"/>
                <a:sym typeface="EB Garamond"/>
              </a:rPr>
              <a:t>West Chester University in Spring 2019.</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A decade earlier, I had earned a degree in French from WCU, the culmination of years of interest in the language.</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My ongoing interest and research centers on England and France in the medieval (~600-1400) and Renaissance (~1400-1600) time periods.</a:t>
            </a:r>
            <a:endParaRPr sz="1800">
              <a:latin typeface="EB Garamond"/>
              <a:ea typeface="EB Garamond"/>
              <a:cs typeface="EB Garamond"/>
              <a:sym typeface="EB Garamond"/>
            </a:endParaRPr>
          </a:p>
        </p:txBody>
      </p:sp>
      <p:pic>
        <p:nvPicPr>
          <p:cNvPr id="95" name="Google Shape;95;p2"/>
          <p:cNvPicPr preferRelativeResize="0"/>
          <p:nvPr/>
        </p:nvPicPr>
        <p:blipFill>
          <a:blip r:embed="rId3">
            <a:alphaModFix/>
          </a:blip>
          <a:stretch>
            <a:fillRect/>
          </a:stretch>
        </p:blipFill>
        <p:spPr>
          <a:xfrm>
            <a:off x="5684775" y="418950"/>
            <a:ext cx="6063200" cy="6020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6008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Special Collections</a:t>
            </a:r>
            <a:endParaRPr>
              <a:latin typeface="EB Garamond Regular"/>
              <a:ea typeface="EB Garamond Regular"/>
              <a:cs typeface="EB Garamond Regular"/>
              <a:sym typeface="EB Garamond Regular"/>
            </a:endParaRPr>
          </a:p>
        </p:txBody>
      </p:sp>
      <p:sp>
        <p:nvSpPr>
          <p:cNvPr id="101" name="Google Shape;101;p3"/>
          <p:cNvSpPr txBox="1">
            <a:spLocks noGrp="1"/>
          </p:cNvSpPr>
          <p:nvPr>
            <p:ph type="body" idx="1"/>
          </p:nvPr>
        </p:nvSpPr>
        <p:spPr>
          <a:xfrm>
            <a:off x="838200" y="1825625"/>
            <a:ext cx="5823600" cy="4351500"/>
          </a:xfrm>
          <a:prstGeom prst="rect">
            <a:avLst/>
          </a:prstGeom>
          <a:noFill/>
          <a:ln>
            <a:noFill/>
          </a:ln>
        </p:spPr>
        <p:txBody>
          <a:bodyPr spcFirstLastPara="1" wrap="square" lIns="91425" tIns="45700" rIns="91425" bIns="45700" anchor="t" anchorCtr="0">
            <a:normAutofit lnSpcReduction="10000"/>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My study of medieval manuscripts proved useful during a visit to a nearby antique market in September 2019, where I discovered what appeared to be a leaf from an illuminated medieval manuscript. I had to buy it! </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 turned to my professors for help in finding out more about it and was eventually referred to Ron McColl, the new Special Collections librarian, who invited me to bring it in.</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We soon discovered a shared enthusiasm for history and old books, and Ron soon offered me an internship in Special Collections.</a:t>
            </a:r>
            <a:endParaRPr sz="1800">
              <a:latin typeface="EB Garamond"/>
              <a:ea typeface="EB Garamond"/>
              <a:cs typeface="EB Garamond"/>
              <a:sym typeface="EB Garamond"/>
            </a:endParaRPr>
          </a:p>
        </p:txBody>
      </p:sp>
      <p:pic>
        <p:nvPicPr>
          <p:cNvPr id="102" name="Google Shape;102;p3"/>
          <p:cNvPicPr preferRelativeResize="0"/>
          <p:nvPr/>
        </p:nvPicPr>
        <p:blipFill>
          <a:blip r:embed="rId3">
            <a:alphaModFix/>
          </a:blip>
          <a:stretch>
            <a:fillRect/>
          </a:stretch>
        </p:blipFill>
        <p:spPr>
          <a:xfrm>
            <a:off x="7130625" y="152400"/>
            <a:ext cx="4914900" cy="6553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6631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Early Printed Books Project</a:t>
            </a:r>
            <a:endParaRPr>
              <a:latin typeface="EB Garamond Regular"/>
              <a:ea typeface="EB Garamond Regular"/>
              <a:cs typeface="EB Garamond Regular"/>
              <a:sym typeface="EB Garamond Regular"/>
            </a:endParaRPr>
          </a:p>
        </p:txBody>
      </p:sp>
      <p:sp>
        <p:nvSpPr>
          <p:cNvPr id="108" name="Google Shape;108;p4"/>
          <p:cNvSpPr txBox="1">
            <a:spLocks noGrp="1"/>
          </p:cNvSpPr>
          <p:nvPr>
            <p:ph type="body" idx="1"/>
          </p:nvPr>
        </p:nvSpPr>
        <p:spPr>
          <a:xfrm>
            <a:off x="838200" y="1825625"/>
            <a:ext cx="59601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My first project was to catalog our books printed before 1800.</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So far I have catalogued over 100 books, dating as far back as the sixteenth century. </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These books often contain delightful surprises, like contemporary bookmarks, pressed flowers, and handwritten annotations.</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 developed a familiarity with handwriting styles of the sixteenth, seventeenth, and eighteenth centuries that would soon prove invaluable.</a:t>
            </a:r>
            <a:endParaRPr sz="1800">
              <a:latin typeface="EB Garamond"/>
              <a:ea typeface="EB Garamond"/>
              <a:cs typeface="EB Garamond"/>
              <a:sym typeface="EB Garamond"/>
            </a:endParaRPr>
          </a:p>
        </p:txBody>
      </p:sp>
      <p:pic>
        <p:nvPicPr>
          <p:cNvPr id="109" name="Google Shape;109;p4"/>
          <p:cNvPicPr preferRelativeResize="0"/>
          <p:nvPr/>
        </p:nvPicPr>
        <p:blipFill rotWithShape="1">
          <a:blip r:embed="rId3">
            <a:alphaModFix/>
          </a:blip>
          <a:srcRect r="2143"/>
          <a:stretch/>
        </p:blipFill>
        <p:spPr>
          <a:xfrm>
            <a:off x="7440525" y="175175"/>
            <a:ext cx="4639352" cy="63198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i="1">
                <a:latin typeface="EB Garamond Regular"/>
                <a:ea typeface="EB Garamond Regular"/>
                <a:cs typeface="EB Garamond Regular"/>
                <a:sym typeface="EB Garamond Regular"/>
              </a:rPr>
              <a:t>The Chronicles of Monstrelet</a:t>
            </a:r>
            <a:r>
              <a:rPr lang="en-US">
                <a:latin typeface="EB Garamond Regular"/>
                <a:ea typeface="EB Garamond Regular"/>
                <a:cs typeface="EB Garamond Regular"/>
                <a:sym typeface="EB Garamond Regular"/>
              </a:rPr>
              <a:t>, 1512</a:t>
            </a:r>
            <a:endParaRPr>
              <a:latin typeface="EB Garamond Regular"/>
              <a:ea typeface="EB Garamond Regular"/>
              <a:cs typeface="EB Garamond Regular"/>
              <a:sym typeface="EB Garamond Regular"/>
            </a:endParaRPr>
          </a:p>
        </p:txBody>
      </p:sp>
      <p:sp>
        <p:nvSpPr>
          <p:cNvPr id="115" name="Google Shape;115;p5"/>
          <p:cNvSpPr txBox="1">
            <a:spLocks noGrp="1"/>
          </p:cNvSpPr>
          <p:nvPr>
            <p:ph type="body" idx="1"/>
          </p:nvPr>
        </p:nvSpPr>
        <p:spPr>
          <a:xfrm>
            <a:off x="838200" y="1825625"/>
            <a:ext cx="73128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In December, Ron brought me the </a:t>
            </a:r>
            <a:r>
              <a:rPr lang="en-US" sz="1800" i="1">
                <a:latin typeface="EB Garamond"/>
                <a:ea typeface="EB Garamond"/>
                <a:cs typeface="EB Garamond"/>
                <a:sym typeface="EB Garamond"/>
              </a:rPr>
              <a:t>Chronicles of Monstrelet</a:t>
            </a:r>
            <a:r>
              <a:rPr lang="en-US" sz="1800">
                <a:latin typeface="EB Garamond"/>
                <a:ea typeface="EB Garamond"/>
                <a:cs typeface="EB Garamond"/>
                <a:sym typeface="EB Garamond"/>
              </a:rPr>
              <a:t>, published in 1512, which he had discovered in one of the library’s storage rooms. No one knew how it had arrived at WCU. I was immediately intrigued by this mystery book.</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French clerk Enguerrand de Monstrelet composed the </a:t>
            </a:r>
            <a:r>
              <a:rPr lang="en-US" sz="1800" i="1">
                <a:latin typeface="EB Garamond"/>
                <a:ea typeface="EB Garamond"/>
                <a:cs typeface="EB Garamond"/>
                <a:sym typeface="EB Garamond"/>
              </a:rPr>
              <a:t>Chronicles</a:t>
            </a:r>
            <a:r>
              <a:rPr lang="en-US" sz="1800">
                <a:latin typeface="EB Garamond"/>
                <a:ea typeface="EB Garamond"/>
                <a:cs typeface="EB Garamond"/>
                <a:sym typeface="EB Garamond"/>
              </a:rPr>
              <a:t> to detail the political events in France from 1400-1444, during the Hundred Years’ War with England.</a:t>
            </a:r>
            <a:r>
              <a:rPr lang="en-US" sz="1800" baseline="30000">
                <a:latin typeface="EB Garamond"/>
                <a:ea typeface="EB Garamond"/>
                <a:cs typeface="EB Garamond"/>
                <a:sym typeface="EB Garamond"/>
              </a:rPr>
              <a:t>1</a:t>
            </a:r>
            <a:endParaRPr sz="1800" baseline="300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My knowledge of French allowed me to read some of the text, which was a thrilling connection with the past.</a:t>
            </a:r>
            <a:endParaRPr sz="1800">
              <a:latin typeface="EB Garamond"/>
              <a:ea typeface="EB Garamond"/>
              <a:cs typeface="EB Garamond"/>
              <a:sym typeface="EB Garamond"/>
            </a:endParaRPr>
          </a:p>
          <a:p>
            <a:pPr marL="0" lvl="0" indent="0" algn="l" rtl="0">
              <a:lnSpc>
                <a:spcPct val="150000"/>
              </a:lnSpc>
              <a:spcBef>
                <a:spcPts val="1000"/>
              </a:spcBef>
              <a:spcAft>
                <a:spcPts val="0"/>
              </a:spcAft>
              <a:buNone/>
            </a:pPr>
            <a:endParaRPr sz="1800">
              <a:latin typeface="EB Garamond"/>
              <a:ea typeface="EB Garamond"/>
              <a:cs typeface="EB Garamond"/>
              <a:sym typeface="EB Garamond"/>
            </a:endParaRPr>
          </a:p>
          <a:p>
            <a:pPr marL="228600" lvl="0" indent="-5080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a:p>
            <a:pPr marL="0" lvl="0" indent="0" algn="l" rtl="0">
              <a:lnSpc>
                <a:spcPct val="150000"/>
              </a:lnSpc>
              <a:spcBef>
                <a:spcPts val="1000"/>
              </a:spcBef>
              <a:spcAft>
                <a:spcPts val="0"/>
              </a:spcAft>
              <a:buClr>
                <a:schemeClr val="dk1"/>
              </a:buClr>
              <a:buSzPts val="2800"/>
              <a:buNone/>
            </a:pPr>
            <a:endParaRPr sz="1800">
              <a:latin typeface="EB Garamond"/>
              <a:ea typeface="EB Garamond"/>
              <a:cs typeface="EB Garamond"/>
              <a:sym typeface="EB Garamond"/>
            </a:endParaRPr>
          </a:p>
        </p:txBody>
      </p:sp>
      <p:pic>
        <p:nvPicPr>
          <p:cNvPr id="116" name="Google Shape;116;p5"/>
          <p:cNvPicPr preferRelativeResize="0"/>
          <p:nvPr/>
        </p:nvPicPr>
        <p:blipFill>
          <a:blip r:embed="rId3">
            <a:alphaModFix/>
          </a:blip>
          <a:stretch>
            <a:fillRect/>
          </a:stretch>
        </p:blipFill>
        <p:spPr>
          <a:xfrm>
            <a:off x="8335300" y="1690688"/>
            <a:ext cx="3461476" cy="4862516"/>
          </a:xfrm>
          <a:prstGeom prst="rect">
            <a:avLst/>
          </a:prstGeom>
          <a:noFill/>
          <a:ln>
            <a:noFill/>
          </a:ln>
        </p:spPr>
      </p:pic>
      <p:sp>
        <p:nvSpPr>
          <p:cNvPr id="117" name="Google Shape;117;p5"/>
          <p:cNvSpPr txBox="1"/>
          <p:nvPr/>
        </p:nvSpPr>
        <p:spPr>
          <a:xfrm>
            <a:off x="191225" y="6258250"/>
            <a:ext cx="7788000" cy="51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aseline="30000">
                <a:latin typeface="EB Garamond"/>
                <a:ea typeface="EB Garamond"/>
                <a:cs typeface="EB Garamond"/>
                <a:sym typeface="EB Garamond"/>
              </a:rPr>
              <a:t>1</a:t>
            </a:r>
            <a:r>
              <a:rPr lang="en-US" sz="1000">
                <a:latin typeface="EB Garamond"/>
                <a:ea typeface="EB Garamond"/>
                <a:cs typeface="EB Garamond"/>
                <a:sym typeface="EB Garamond"/>
              </a:rPr>
              <a:t> </a:t>
            </a:r>
            <a:r>
              <a:rPr lang="en-US" sz="1000">
                <a:solidFill>
                  <a:schemeClr val="dk1"/>
                </a:solidFill>
                <a:latin typeface="EB Garamond"/>
                <a:ea typeface="EB Garamond"/>
                <a:cs typeface="EB Garamond"/>
                <a:sym typeface="EB Garamond"/>
              </a:rPr>
              <a:t>Georges Le Brusque, “Chronicling the Hundred Years War in Burgundy and France in the Fifteenth Century,” in </a:t>
            </a:r>
            <a:r>
              <a:rPr lang="en-US" sz="1000" i="1">
                <a:solidFill>
                  <a:schemeClr val="dk1"/>
                </a:solidFill>
                <a:latin typeface="EB Garamond"/>
                <a:ea typeface="EB Garamond"/>
                <a:cs typeface="EB Garamond"/>
                <a:sym typeface="EB Garamond"/>
              </a:rPr>
              <a:t>Writing War: Medieval Literary Responses to Warfare</a:t>
            </a:r>
            <a:r>
              <a:rPr lang="en-US" sz="1000">
                <a:solidFill>
                  <a:schemeClr val="dk1"/>
                </a:solidFill>
                <a:latin typeface="EB Garamond"/>
                <a:ea typeface="EB Garamond"/>
                <a:cs typeface="EB Garamond"/>
                <a:sym typeface="EB Garamond"/>
              </a:rPr>
              <a:t>, ed. Corinne Saunders, Francoise Le Saux, and Neil Thomas (Boydell and Brewer, 2004).</a:t>
            </a:r>
            <a:endParaRPr sz="10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000">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21"/>
        <p:cNvGrpSpPr/>
        <p:nvPr/>
      </p:nvGrpSpPr>
      <p:grpSpPr>
        <a:xfrm>
          <a:off x="0" y="0"/>
          <a:ext cx="0" cy="0"/>
          <a:chOff x="0" y="0"/>
          <a:chExt cx="0" cy="0"/>
        </a:xfrm>
      </p:grpSpPr>
      <p:sp>
        <p:nvSpPr>
          <p:cNvPr id="122" name="Google Shape;122;p7"/>
          <p:cNvSpPr txBox="1">
            <a:spLocks noGrp="1"/>
          </p:cNvSpPr>
          <p:nvPr>
            <p:ph type="title"/>
          </p:nvPr>
        </p:nvSpPr>
        <p:spPr>
          <a:xfrm>
            <a:off x="4975350" y="365125"/>
            <a:ext cx="69654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Diving In</a:t>
            </a:r>
            <a:endParaRPr>
              <a:latin typeface="EB Garamond Regular"/>
              <a:ea typeface="EB Garamond Regular"/>
              <a:cs typeface="EB Garamond Regular"/>
              <a:sym typeface="EB Garamond Regular"/>
            </a:endParaRPr>
          </a:p>
        </p:txBody>
      </p:sp>
      <p:sp>
        <p:nvSpPr>
          <p:cNvPr id="123" name="Google Shape;123;p7"/>
          <p:cNvSpPr txBox="1">
            <a:spLocks noGrp="1"/>
          </p:cNvSpPr>
          <p:nvPr>
            <p:ph type="body" idx="1"/>
          </p:nvPr>
        </p:nvSpPr>
        <p:spPr>
          <a:xfrm>
            <a:off x="4911500" y="1811300"/>
            <a:ext cx="6377700" cy="4351500"/>
          </a:xfrm>
          <a:prstGeom prst="rect">
            <a:avLst/>
          </a:prstGeom>
          <a:noFill/>
          <a:ln>
            <a:noFill/>
          </a:ln>
        </p:spPr>
        <p:txBody>
          <a:bodyPr spcFirstLastPara="1" wrap="square" lIns="91425" tIns="45700" rIns="91425" bIns="45700" anchor="t" anchorCtr="0">
            <a:normAutofit fontScale="92500" lnSpcReduction="20000"/>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The first examination revealed a wealth of surprises:</a:t>
            </a:r>
            <a:endParaRPr sz="1800">
              <a:latin typeface="EB Garamond"/>
              <a:ea typeface="EB Garamond"/>
              <a:cs typeface="EB Garamond"/>
              <a:sym typeface="EB Garamond"/>
            </a:endParaRPr>
          </a:p>
          <a:p>
            <a:pPr marL="685800" lvl="1" indent="-2286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discoloration of the front cover had turned the stamped-leather binding from a warm brown to a bluish black</a:t>
            </a:r>
            <a:endParaRPr sz="1800">
              <a:latin typeface="EB Garamond"/>
              <a:ea typeface="EB Garamond"/>
              <a:cs typeface="EB Garamond"/>
              <a:sym typeface="EB Garamond"/>
            </a:endParaRPr>
          </a:p>
          <a:p>
            <a:pPr marL="685800" lvl="1" indent="-2286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a bookplate showed that the book belonged at one time to an Arthur Hugh Smith Barry at Marbury Hall</a:t>
            </a:r>
            <a:endParaRPr sz="1800">
              <a:latin typeface="EB Garamond"/>
              <a:ea typeface="EB Garamond"/>
              <a:cs typeface="EB Garamond"/>
              <a:sym typeface="EB Garamond"/>
            </a:endParaRPr>
          </a:p>
          <a:p>
            <a:pPr marL="685800" lvl="1" indent="-2286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handwritten inscriptions and other marginalia covered the title page and several others throughout</a:t>
            </a:r>
            <a:endParaRPr sz="1800">
              <a:latin typeface="EB Garamond"/>
              <a:ea typeface="EB Garamond"/>
              <a:cs typeface="EB Garamond"/>
              <a:sym typeface="EB Garamond"/>
            </a:endParaRPr>
          </a:p>
          <a:p>
            <a:pPr marL="685800" lvl="1" indent="-2286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 book lacked the first of the three volumes</a:t>
            </a:r>
            <a:endParaRPr sz="1800">
              <a:latin typeface="EB Garamond"/>
              <a:ea typeface="EB Garamond"/>
              <a:cs typeface="EB Garamond"/>
              <a:sym typeface="EB Garamond"/>
            </a:endParaRPr>
          </a:p>
          <a:p>
            <a:pPr marL="685800" lvl="1" indent="-2286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attached to one of the back endpapers was a page from another book, apparently a religious text</a:t>
            </a:r>
            <a:endParaRPr sz="1800">
              <a:latin typeface="EB Garamond"/>
              <a:ea typeface="EB Garamond"/>
              <a:cs typeface="EB Garamond"/>
              <a:sym typeface="EB Garamond"/>
            </a:endParaRPr>
          </a:p>
        </p:txBody>
      </p:sp>
      <p:pic>
        <p:nvPicPr>
          <p:cNvPr id="124" name="Google Shape;124;p7"/>
          <p:cNvPicPr preferRelativeResize="0"/>
          <p:nvPr/>
        </p:nvPicPr>
        <p:blipFill rotWithShape="1">
          <a:blip r:embed="rId3">
            <a:alphaModFix/>
          </a:blip>
          <a:srcRect l="13971"/>
          <a:stretch/>
        </p:blipFill>
        <p:spPr>
          <a:xfrm>
            <a:off x="295500" y="0"/>
            <a:ext cx="427999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28"/>
        <p:cNvGrpSpPr/>
        <p:nvPr/>
      </p:nvGrpSpPr>
      <p:grpSpPr>
        <a:xfrm>
          <a:off x="0" y="0"/>
          <a:ext cx="0" cy="0"/>
          <a:chOff x="0" y="0"/>
          <a:chExt cx="0" cy="0"/>
        </a:xfrm>
      </p:grpSpPr>
      <p:sp>
        <p:nvSpPr>
          <p:cNvPr id="129" name="Google Shape;129;p6"/>
          <p:cNvSpPr txBox="1">
            <a:spLocks noGrp="1"/>
          </p:cNvSpPr>
          <p:nvPr>
            <p:ph type="title"/>
          </p:nvPr>
        </p:nvSpPr>
        <p:spPr>
          <a:xfrm>
            <a:off x="838200" y="365125"/>
            <a:ext cx="5732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Initial Research</a:t>
            </a:r>
            <a:endParaRPr>
              <a:latin typeface="EB Garamond Regular"/>
              <a:ea typeface="EB Garamond Regular"/>
              <a:cs typeface="EB Garamond Regular"/>
              <a:sym typeface="EB Garamond Regular"/>
            </a:endParaRPr>
          </a:p>
        </p:txBody>
      </p:sp>
      <p:sp>
        <p:nvSpPr>
          <p:cNvPr id="130" name="Google Shape;130;p6"/>
          <p:cNvSpPr txBox="1">
            <a:spLocks noGrp="1"/>
          </p:cNvSpPr>
          <p:nvPr>
            <p:ph type="body" idx="1"/>
          </p:nvPr>
        </p:nvSpPr>
        <p:spPr>
          <a:xfrm>
            <a:off x="838200" y="1825625"/>
            <a:ext cx="5732700" cy="43716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a:latin typeface="EB Garamond"/>
                <a:ea typeface="EB Garamond"/>
                <a:cs typeface="EB Garamond"/>
                <a:sym typeface="EB Garamond"/>
              </a:rPr>
              <a:t>Several editions of this work were published in manuscript and print in the fifteenth and sixteenth centuries.</a:t>
            </a:r>
            <a:r>
              <a:rPr lang="en-US" sz="1800" baseline="30000">
                <a:latin typeface="EB Garamond"/>
                <a:ea typeface="EB Garamond"/>
                <a:cs typeface="EB Garamond"/>
                <a:sym typeface="EB Garamond"/>
              </a:rPr>
              <a:t>2</a:t>
            </a:r>
            <a:endParaRPr sz="1800" baseline="300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Only 24 copies of the 1512 edition are known to survive. </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According to </a:t>
            </a:r>
            <a:r>
              <a:rPr lang="en-US" sz="1800" i="1">
                <a:latin typeface="EB Garamond"/>
                <a:ea typeface="EB Garamond"/>
                <a:cs typeface="EB Garamond"/>
                <a:sym typeface="EB Garamond"/>
              </a:rPr>
              <a:t>French Vernacular Books</a:t>
            </a:r>
            <a:r>
              <a:rPr lang="en-US" sz="1800">
                <a:latin typeface="EB Garamond"/>
                <a:ea typeface="EB Garamond"/>
                <a:cs typeface="EB Garamond"/>
                <a:sym typeface="EB Garamond"/>
              </a:rPr>
              <a:t>, the seminal work on early printed French books, only two of these copies are in the U.S.</a:t>
            </a:r>
            <a:r>
              <a:rPr lang="en-US" sz="1800" baseline="30000">
                <a:latin typeface="EB Garamond"/>
                <a:ea typeface="EB Garamond"/>
                <a:cs typeface="EB Garamond"/>
                <a:sym typeface="EB Garamond"/>
              </a:rPr>
              <a:t>3 </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The one at WCU is not among them...</a:t>
            </a:r>
            <a:endParaRPr sz="1800" baseline="30000">
              <a:latin typeface="EB Garamond"/>
              <a:ea typeface="EB Garamond"/>
              <a:cs typeface="EB Garamond"/>
              <a:sym typeface="EB Garamond"/>
            </a:endParaRPr>
          </a:p>
          <a:p>
            <a:pPr marL="228600" lvl="0" indent="-228600" algn="l" rtl="0">
              <a:lnSpc>
                <a:spcPct val="150000"/>
              </a:lnSpc>
              <a:spcBef>
                <a:spcPts val="1000"/>
              </a:spcBef>
              <a:spcAft>
                <a:spcPts val="0"/>
              </a:spcAft>
              <a:buSzPts val="1800"/>
              <a:buFont typeface="EB Garamond"/>
              <a:buChar char="•"/>
            </a:pPr>
            <a:r>
              <a:rPr lang="en-US" sz="1800">
                <a:latin typeface="EB Garamond"/>
                <a:ea typeface="EB Garamond"/>
                <a:cs typeface="EB Garamond"/>
                <a:sym typeface="EB Garamond"/>
              </a:rPr>
              <a:t>Could we have stumbled upon an undocumented treasure?</a:t>
            </a:r>
            <a:endParaRPr sz="1800">
              <a:latin typeface="EB Garamond"/>
              <a:ea typeface="EB Garamond"/>
              <a:cs typeface="EB Garamond"/>
              <a:sym typeface="EB Garamond"/>
            </a:endParaRPr>
          </a:p>
        </p:txBody>
      </p:sp>
      <p:pic>
        <p:nvPicPr>
          <p:cNvPr id="131" name="Google Shape;131;p6"/>
          <p:cNvPicPr preferRelativeResize="0"/>
          <p:nvPr/>
        </p:nvPicPr>
        <p:blipFill>
          <a:blip r:embed="rId3">
            <a:alphaModFix/>
          </a:blip>
          <a:stretch>
            <a:fillRect/>
          </a:stretch>
        </p:blipFill>
        <p:spPr>
          <a:xfrm>
            <a:off x="8412150" y="-49513"/>
            <a:ext cx="2350249" cy="6957025"/>
          </a:xfrm>
          <a:prstGeom prst="rect">
            <a:avLst/>
          </a:prstGeom>
          <a:noFill/>
          <a:ln>
            <a:noFill/>
          </a:ln>
        </p:spPr>
      </p:pic>
      <p:sp>
        <p:nvSpPr>
          <p:cNvPr id="132" name="Google Shape;132;p6"/>
          <p:cNvSpPr txBox="1"/>
          <p:nvPr/>
        </p:nvSpPr>
        <p:spPr>
          <a:xfrm>
            <a:off x="57150" y="5947175"/>
            <a:ext cx="7294800" cy="55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baseline="30000">
                <a:latin typeface="EB Garamond"/>
                <a:ea typeface="EB Garamond"/>
                <a:cs typeface="EB Garamond"/>
                <a:sym typeface="EB Garamond"/>
              </a:rPr>
              <a:t>2</a:t>
            </a:r>
            <a:r>
              <a:rPr lang="en-US" sz="1000">
                <a:latin typeface="EB Garamond"/>
                <a:ea typeface="EB Garamond"/>
                <a:cs typeface="EB Garamond"/>
                <a:sym typeface="EB Garamond"/>
              </a:rPr>
              <a:t> </a:t>
            </a:r>
            <a:r>
              <a:rPr lang="en-US" sz="1000">
                <a:solidFill>
                  <a:schemeClr val="dk1"/>
                </a:solidFill>
                <a:latin typeface="EB Garamond"/>
                <a:ea typeface="EB Garamond"/>
                <a:cs typeface="EB Garamond"/>
                <a:sym typeface="EB Garamond"/>
              </a:rPr>
              <a:t>Hanno Wijsman, “History in Transition: Enguerrand de Monstrelet’s Chronique in Manuscript and Print (C. 1450-C. 1600),” in </a:t>
            </a:r>
            <a:r>
              <a:rPr lang="en-US" sz="1000" i="1">
                <a:solidFill>
                  <a:schemeClr val="dk1"/>
                </a:solidFill>
                <a:latin typeface="EB Garamond"/>
                <a:ea typeface="EB Garamond"/>
                <a:cs typeface="EB Garamond"/>
                <a:sym typeface="EB Garamond"/>
              </a:rPr>
              <a:t>Book Triumphant: Print in Transition in the Sixteenth and Seventeenth Centuries</a:t>
            </a:r>
            <a:r>
              <a:rPr lang="en-US" sz="1000">
                <a:solidFill>
                  <a:schemeClr val="dk1"/>
                </a:solidFill>
                <a:latin typeface="EB Garamond"/>
                <a:ea typeface="EB Garamond"/>
                <a:cs typeface="EB Garamond"/>
                <a:sym typeface="EB Garamond"/>
              </a:rPr>
              <a:t>, ed. Malcolm Walsby and Graeme Kemp, 1st ed., vol. 9, Library of the Written Word - the Handpress World Series (Leiden ; Boston: Brill, 2011).</a:t>
            </a:r>
            <a:endParaRPr sz="1000">
              <a:latin typeface="EB Garamond"/>
              <a:ea typeface="EB Garamond"/>
              <a:cs typeface="EB Garamond"/>
              <a:sym typeface="EB Garamond"/>
            </a:endParaRPr>
          </a:p>
          <a:p>
            <a:pPr marL="0" lvl="0" indent="0" algn="l" rtl="0">
              <a:spcBef>
                <a:spcPts val="0"/>
              </a:spcBef>
              <a:spcAft>
                <a:spcPts val="0"/>
              </a:spcAft>
              <a:buNone/>
            </a:pPr>
            <a:r>
              <a:rPr lang="en-US" sz="1000" baseline="30000">
                <a:latin typeface="EB Garamond"/>
                <a:ea typeface="EB Garamond"/>
                <a:cs typeface="EB Garamond"/>
                <a:sym typeface="EB Garamond"/>
              </a:rPr>
              <a:t>3</a:t>
            </a:r>
            <a:r>
              <a:rPr lang="en-US" sz="1000">
                <a:latin typeface="EB Garamond"/>
                <a:ea typeface="EB Garamond"/>
                <a:cs typeface="EB Garamond"/>
                <a:sym typeface="EB Garamond"/>
              </a:rPr>
              <a:t> </a:t>
            </a:r>
            <a:r>
              <a:rPr lang="en-US" sz="1000">
                <a:solidFill>
                  <a:schemeClr val="dk1"/>
                </a:solidFill>
                <a:latin typeface="EB Garamond"/>
                <a:ea typeface="EB Garamond"/>
                <a:cs typeface="EB Garamond"/>
                <a:sym typeface="EB Garamond"/>
              </a:rPr>
              <a:t>Andrew Pettegree, Malcolm Walsby, and Alexander S. Wilkinson, eds., </a:t>
            </a:r>
            <a:r>
              <a:rPr lang="en-US" sz="1000" i="1">
                <a:solidFill>
                  <a:schemeClr val="dk1"/>
                </a:solidFill>
                <a:latin typeface="EB Garamond"/>
                <a:ea typeface="EB Garamond"/>
                <a:cs typeface="EB Garamond"/>
                <a:sym typeface="EB Garamond"/>
              </a:rPr>
              <a:t>French Vernacular Books: Books Published in the French Language before 1601 = Livres Vernaculaires Français: Livres Imprimés En Français Avant 1601</a:t>
            </a:r>
            <a:r>
              <a:rPr lang="en-US" sz="1000">
                <a:solidFill>
                  <a:schemeClr val="dk1"/>
                </a:solidFill>
                <a:latin typeface="EB Garamond"/>
                <a:ea typeface="EB Garamond"/>
                <a:cs typeface="EB Garamond"/>
                <a:sym typeface="EB Garamond"/>
              </a:rPr>
              <a:t> (Leiden ; Boston: Brill, 2007).</a:t>
            </a:r>
            <a:endParaRPr sz="1000">
              <a:latin typeface="EB Garamond"/>
              <a:ea typeface="EB Garamond"/>
              <a:cs typeface="EB Garamond"/>
              <a:sym typeface="EB Garamon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36"/>
        <p:cNvGrpSpPr/>
        <p:nvPr/>
      </p:nvGrpSpPr>
      <p:grpSpPr>
        <a:xfrm>
          <a:off x="0" y="0"/>
          <a:ext cx="0" cy="0"/>
          <a:chOff x="0" y="0"/>
          <a:chExt cx="0" cy="0"/>
        </a:xfrm>
      </p:grpSpPr>
      <p:sp>
        <p:nvSpPr>
          <p:cNvPr id="137" name="Google Shape;137;p9"/>
          <p:cNvSpPr txBox="1">
            <a:spLocks noGrp="1"/>
          </p:cNvSpPr>
          <p:nvPr>
            <p:ph type="title"/>
          </p:nvPr>
        </p:nvSpPr>
        <p:spPr>
          <a:xfrm>
            <a:off x="838200" y="365125"/>
            <a:ext cx="4464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Library Company</a:t>
            </a:r>
            <a:endParaRPr>
              <a:latin typeface="EB Garamond Regular"/>
              <a:ea typeface="EB Garamond Regular"/>
              <a:cs typeface="EB Garamond Regular"/>
              <a:sym typeface="EB Garamond Regular"/>
            </a:endParaRPr>
          </a:p>
        </p:txBody>
      </p:sp>
      <p:sp>
        <p:nvSpPr>
          <p:cNvPr id="138" name="Google Shape;138;p9"/>
          <p:cNvSpPr txBox="1">
            <a:spLocks noGrp="1"/>
          </p:cNvSpPr>
          <p:nvPr>
            <p:ph type="body" idx="1"/>
          </p:nvPr>
        </p:nvSpPr>
        <p:spPr>
          <a:xfrm>
            <a:off x="838200" y="1825625"/>
            <a:ext cx="49704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a:buChar char="•"/>
            </a:pPr>
            <a:r>
              <a:rPr lang="en-US" sz="1800" b="1">
                <a:latin typeface="EB Garamond"/>
                <a:ea typeface="EB Garamond"/>
                <a:cs typeface="EB Garamond"/>
                <a:sym typeface="EB Garamond"/>
              </a:rPr>
              <a:t>The Library Company of Philadelphia</a:t>
            </a:r>
            <a:r>
              <a:rPr lang="en-US" sz="1800">
                <a:latin typeface="EB Garamond"/>
                <a:ea typeface="EB Garamond"/>
                <a:cs typeface="EB Garamond"/>
                <a:sym typeface="EB Garamond"/>
              </a:rPr>
              <a:t> held one copy.</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 paid a visit and was able to examine the book. My task was to compare its signs of use to ours.</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It was very different:</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all three volumes were bound together in light calf binding</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no marginalia, but there was some underlining of names in the text</a:t>
            </a:r>
            <a:endParaRPr sz="1800">
              <a:latin typeface="EB Garamond"/>
              <a:ea typeface="EB Garamond"/>
              <a:cs typeface="EB Garamond"/>
              <a:sym typeface="EB Garamond"/>
            </a:endParaRPr>
          </a:p>
        </p:txBody>
      </p:sp>
      <p:pic>
        <p:nvPicPr>
          <p:cNvPr id="139" name="Google Shape;139;p9"/>
          <p:cNvPicPr preferRelativeResize="0"/>
          <p:nvPr/>
        </p:nvPicPr>
        <p:blipFill>
          <a:blip r:embed="rId3">
            <a:alphaModFix/>
          </a:blip>
          <a:stretch>
            <a:fillRect/>
          </a:stretch>
        </p:blipFill>
        <p:spPr>
          <a:xfrm>
            <a:off x="6805725" y="0"/>
            <a:ext cx="2473374" cy="3297823"/>
          </a:xfrm>
          <a:prstGeom prst="rect">
            <a:avLst/>
          </a:prstGeom>
          <a:noFill/>
          <a:ln>
            <a:noFill/>
          </a:ln>
        </p:spPr>
      </p:pic>
      <p:pic>
        <p:nvPicPr>
          <p:cNvPr id="140" name="Google Shape;140;p9"/>
          <p:cNvPicPr preferRelativeResize="0"/>
          <p:nvPr/>
        </p:nvPicPr>
        <p:blipFill>
          <a:blip r:embed="rId4">
            <a:alphaModFix/>
          </a:blip>
          <a:stretch>
            <a:fillRect/>
          </a:stretch>
        </p:blipFill>
        <p:spPr>
          <a:xfrm>
            <a:off x="6947306" y="1690700"/>
            <a:ext cx="5244693" cy="6992924"/>
          </a:xfrm>
          <a:prstGeom prst="rect">
            <a:avLst/>
          </a:prstGeom>
          <a:noFill/>
          <a:ln>
            <a:noFill/>
          </a:ln>
        </p:spPr>
      </p:pic>
      <p:sp>
        <p:nvSpPr>
          <p:cNvPr id="141" name="Google Shape;141;p9"/>
          <p:cNvSpPr txBox="1"/>
          <p:nvPr/>
        </p:nvSpPr>
        <p:spPr>
          <a:xfrm>
            <a:off x="9087775" y="262350"/>
            <a:ext cx="12180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EB Garamond Regular"/>
                <a:ea typeface="EB Garamond Regular"/>
                <a:cs typeface="EB Garamond Regular"/>
                <a:sym typeface="EB Garamond Regular"/>
              </a:rPr>
              <a:t>View of Front</a:t>
            </a:r>
            <a:endParaRPr>
              <a:latin typeface="EB Garamond Regular"/>
              <a:ea typeface="EB Garamond Regular"/>
              <a:cs typeface="EB Garamond Regular"/>
              <a:sym typeface="EB Garamond Regular"/>
            </a:endParaRPr>
          </a:p>
        </p:txBody>
      </p:sp>
      <p:sp>
        <p:nvSpPr>
          <p:cNvPr id="142" name="Google Shape;142;p9"/>
          <p:cNvSpPr txBox="1"/>
          <p:nvPr/>
        </p:nvSpPr>
        <p:spPr>
          <a:xfrm>
            <a:off x="10305775" y="2567075"/>
            <a:ext cx="13866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EB Garamond Regular"/>
                <a:ea typeface="EB Garamond Regular"/>
                <a:cs typeface="EB Garamond Regular"/>
                <a:sym typeface="EB Garamond Regular"/>
              </a:rPr>
              <a:t>View of Bottom</a:t>
            </a:r>
            <a:endParaRPr>
              <a:latin typeface="EB Garamond Regular"/>
              <a:ea typeface="EB Garamond Regular"/>
              <a:cs typeface="EB Garamond Regular"/>
              <a:sym typeface="EB Garamond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9F4DA">
                <a:alpha val="33333"/>
              </a:srgbClr>
            </a:gs>
            <a:gs pos="100000">
              <a:srgbClr val="FFFFFF">
                <a:alpha val="0"/>
              </a:srgbClr>
            </a:gs>
          </a:gsLst>
          <a:lin ang="5400012" scaled="0"/>
        </a:gradFill>
        <a:effectLst/>
      </p:bgPr>
    </p:bg>
    <p:spTree>
      <p:nvGrpSpPr>
        <p:cNvPr id="1" name="Shape 146"/>
        <p:cNvGrpSpPr/>
        <p:nvPr/>
      </p:nvGrpSpPr>
      <p:grpSpPr>
        <a:xfrm>
          <a:off x="0" y="0"/>
          <a:ext cx="0" cy="0"/>
          <a:chOff x="0" y="0"/>
          <a:chExt cx="0" cy="0"/>
        </a:xfrm>
      </p:grpSpPr>
      <p:sp>
        <p:nvSpPr>
          <p:cNvPr id="147" name="Google Shape;1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latin typeface="EB Garamond Regular"/>
                <a:ea typeface="EB Garamond Regular"/>
                <a:cs typeface="EB Garamond Regular"/>
                <a:sym typeface="EB Garamond Regular"/>
              </a:rPr>
              <a:t>Beinecke Library</a:t>
            </a:r>
            <a:endParaRPr>
              <a:latin typeface="EB Garamond Regular"/>
              <a:ea typeface="EB Garamond Regular"/>
              <a:cs typeface="EB Garamond Regular"/>
              <a:sym typeface="EB Garamond Regular"/>
            </a:endParaRPr>
          </a:p>
        </p:txBody>
      </p:sp>
      <p:sp>
        <p:nvSpPr>
          <p:cNvPr id="148" name="Google Shape;148;p10"/>
          <p:cNvSpPr txBox="1">
            <a:spLocks noGrp="1"/>
          </p:cNvSpPr>
          <p:nvPr>
            <p:ph type="body" idx="1"/>
          </p:nvPr>
        </p:nvSpPr>
        <p:spPr>
          <a:xfrm>
            <a:off x="838200" y="1825625"/>
            <a:ext cx="5738700" cy="4351500"/>
          </a:xfrm>
          <a:prstGeom prst="rect">
            <a:avLst/>
          </a:prstGeom>
          <a:noFill/>
          <a:ln>
            <a:noFill/>
          </a:ln>
        </p:spPr>
        <p:txBody>
          <a:bodyPr spcFirstLastPara="1" wrap="square" lIns="91425" tIns="45700" rIns="91425" bIns="45700" anchor="t" anchorCtr="0">
            <a:normAutofit/>
          </a:bodyPr>
          <a:lstStyle/>
          <a:p>
            <a:pPr marL="228600" lvl="0" indent="-165100" algn="l" rtl="0">
              <a:lnSpc>
                <a:spcPct val="150000"/>
              </a:lnSpc>
              <a:spcBef>
                <a:spcPts val="0"/>
              </a:spcBef>
              <a:spcAft>
                <a:spcPts val="0"/>
              </a:spcAft>
              <a:buClr>
                <a:schemeClr val="dk1"/>
              </a:buClr>
              <a:buSzPts val="1800"/>
              <a:buFont typeface="EB Garamond Regular"/>
              <a:buChar char="•"/>
            </a:pPr>
            <a:r>
              <a:rPr lang="en-US" sz="1800">
                <a:latin typeface="EB Garamond"/>
                <a:ea typeface="EB Garamond"/>
                <a:cs typeface="EB Garamond"/>
                <a:sym typeface="EB Garamond"/>
              </a:rPr>
              <a:t>The other copy was in the care of the </a:t>
            </a:r>
            <a:r>
              <a:rPr lang="en-US" sz="1800" b="1">
                <a:latin typeface="EB Garamond"/>
                <a:ea typeface="EB Garamond"/>
                <a:cs typeface="EB Garamond"/>
                <a:sym typeface="EB Garamond"/>
              </a:rPr>
              <a:t>Beinecke Library</a:t>
            </a:r>
            <a:r>
              <a:rPr lang="en-US" sz="1800">
                <a:latin typeface="EB Garamond"/>
                <a:ea typeface="EB Garamond"/>
                <a:cs typeface="EB Garamond"/>
                <a:sym typeface="EB Garamond"/>
              </a:rPr>
              <a:t> at Yale University in Connecticut.</a:t>
            </a:r>
            <a:endParaRPr sz="1800">
              <a:latin typeface="EB Garamond"/>
              <a:ea typeface="EB Garamond"/>
              <a:cs typeface="EB Garamond"/>
              <a:sym typeface="EB Garamond"/>
            </a:endParaRPr>
          </a:p>
          <a:p>
            <a:pPr marL="228600" lvl="0" indent="-165100" algn="l" rtl="0">
              <a:lnSpc>
                <a:spcPct val="150000"/>
              </a:lnSpc>
              <a:spcBef>
                <a:spcPts val="1000"/>
              </a:spcBef>
              <a:spcAft>
                <a:spcPts val="0"/>
              </a:spcAft>
              <a:buClr>
                <a:schemeClr val="dk1"/>
              </a:buClr>
              <a:buSzPts val="1800"/>
              <a:buFont typeface="EB Garamond"/>
              <a:buChar char="•"/>
            </a:pPr>
            <a:r>
              <a:rPr lang="en-US" sz="1800">
                <a:latin typeface="EB Garamond"/>
                <a:ea typeface="EB Garamond"/>
                <a:cs typeface="EB Garamond"/>
                <a:sym typeface="EB Garamond"/>
              </a:rPr>
              <a:t>This book was also quite different from ours:</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nineteenth-century red leather binding</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gold-leafed pages</a:t>
            </a:r>
            <a:endParaRPr sz="1800">
              <a:latin typeface="EB Garamond"/>
              <a:ea typeface="EB Garamond"/>
              <a:cs typeface="EB Garamond"/>
              <a:sym typeface="EB Garamond"/>
            </a:endParaRPr>
          </a:p>
          <a:p>
            <a:pPr marL="685800" lvl="1" indent="-190500" algn="l" rtl="0">
              <a:lnSpc>
                <a:spcPct val="150000"/>
              </a:lnSpc>
              <a:spcBef>
                <a:spcPts val="500"/>
              </a:spcBef>
              <a:spcAft>
                <a:spcPts val="0"/>
              </a:spcAft>
              <a:buClr>
                <a:schemeClr val="dk1"/>
              </a:buClr>
              <a:buSzPts val="1800"/>
              <a:buFont typeface="EB Garamond"/>
              <a:buChar char="•"/>
            </a:pPr>
            <a:r>
              <a:rPr lang="en-US" sz="1800">
                <a:latin typeface="EB Garamond"/>
                <a:ea typeface="EB Garamond"/>
                <a:cs typeface="EB Garamond"/>
                <a:sym typeface="EB Garamond"/>
              </a:rPr>
              <a:t>not a mark in the whole book</a:t>
            </a:r>
            <a:endParaRPr sz="1800">
              <a:latin typeface="EB Garamond"/>
              <a:ea typeface="EB Garamond"/>
              <a:cs typeface="EB Garamond"/>
              <a:sym typeface="EB Garamond"/>
            </a:endParaRPr>
          </a:p>
        </p:txBody>
      </p:sp>
      <p:pic>
        <p:nvPicPr>
          <p:cNvPr id="149" name="Google Shape;149;p10"/>
          <p:cNvPicPr preferRelativeResize="0"/>
          <p:nvPr/>
        </p:nvPicPr>
        <p:blipFill>
          <a:blip r:embed="rId3">
            <a:alphaModFix/>
          </a:blip>
          <a:stretch>
            <a:fillRect/>
          </a:stretch>
        </p:blipFill>
        <p:spPr>
          <a:xfrm>
            <a:off x="8545125" y="440263"/>
            <a:ext cx="3646884" cy="4862511"/>
          </a:xfrm>
          <a:prstGeom prst="rect">
            <a:avLst/>
          </a:prstGeom>
          <a:noFill/>
          <a:ln>
            <a:noFill/>
          </a:ln>
        </p:spPr>
      </p:pic>
      <p:pic>
        <p:nvPicPr>
          <p:cNvPr id="150" name="Google Shape;150;p10"/>
          <p:cNvPicPr preferRelativeResize="0"/>
          <p:nvPr/>
        </p:nvPicPr>
        <p:blipFill>
          <a:blip r:embed="rId4">
            <a:alphaModFix/>
          </a:blip>
          <a:stretch>
            <a:fillRect/>
          </a:stretch>
        </p:blipFill>
        <p:spPr>
          <a:xfrm>
            <a:off x="5914625" y="2053250"/>
            <a:ext cx="3646876" cy="4703627"/>
          </a:xfrm>
          <a:prstGeom prst="rect">
            <a:avLst/>
          </a:prstGeom>
          <a:noFill/>
          <a:ln>
            <a:noFill/>
          </a:ln>
        </p:spPr>
      </p:pic>
      <p:sp>
        <p:nvSpPr>
          <p:cNvPr id="151" name="Google Shape;151;p10"/>
          <p:cNvSpPr txBox="1"/>
          <p:nvPr/>
        </p:nvSpPr>
        <p:spPr>
          <a:xfrm>
            <a:off x="10998850" y="849863"/>
            <a:ext cx="8433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EB Garamond Regular"/>
                <a:ea typeface="EB Garamond Regular"/>
                <a:cs typeface="EB Garamond Regular"/>
                <a:sym typeface="EB Garamond Regular"/>
              </a:rPr>
              <a:t>Interior</a:t>
            </a:r>
            <a:endParaRPr>
              <a:latin typeface="EB Garamond Regular"/>
              <a:ea typeface="EB Garamond Regular"/>
              <a:cs typeface="EB Garamond Regular"/>
              <a:sym typeface="EB Garamond Regular"/>
            </a:endParaRPr>
          </a:p>
        </p:txBody>
      </p:sp>
      <p:sp>
        <p:nvSpPr>
          <p:cNvPr id="152" name="Google Shape;152;p10"/>
          <p:cNvSpPr txBox="1"/>
          <p:nvPr/>
        </p:nvSpPr>
        <p:spPr>
          <a:xfrm>
            <a:off x="9561500" y="5689950"/>
            <a:ext cx="843300" cy="35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EB Garamond Regular"/>
                <a:ea typeface="EB Garamond Regular"/>
                <a:cs typeface="EB Garamond Regular"/>
                <a:sym typeface="EB Garamond Regular"/>
              </a:rPr>
              <a:t>Exterior</a:t>
            </a:r>
            <a:endParaRPr>
              <a:latin typeface="EB Garamond Regular"/>
              <a:ea typeface="EB Garamond Regular"/>
              <a:cs typeface="EB Garamond Regular"/>
              <a:sym typeface="EB Garamond Regul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E37C0E9B17A44498BF592642D4ECA5" ma:contentTypeVersion="12" ma:contentTypeDescription="Create a new document." ma:contentTypeScope="" ma:versionID="b64175680337692cb2551d59f972e4fb">
  <xsd:schema xmlns:xsd="http://www.w3.org/2001/XMLSchema" xmlns:xs="http://www.w3.org/2001/XMLSchema" xmlns:p="http://schemas.microsoft.com/office/2006/metadata/properties" xmlns:ns3="8ba01db9-89e8-4dbd-b09b-f1bb22782f3e" xmlns:ns4="cd8c369e-ddd6-4fee-8136-828943a0a193" targetNamespace="http://schemas.microsoft.com/office/2006/metadata/properties" ma:root="true" ma:fieldsID="1a554bf74fdc63bcf84507267abbb033" ns3:_="" ns4:_="">
    <xsd:import namespace="8ba01db9-89e8-4dbd-b09b-f1bb22782f3e"/>
    <xsd:import namespace="cd8c369e-ddd6-4fee-8136-828943a0a1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a01db9-89e8-4dbd-b09b-f1bb22782f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8c369e-ddd6-4fee-8136-828943a0a1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9A20EE-CE0D-42FD-BE27-48000843E4E9}">
  <ds:schemaRefs>
    <ds:schemaRef ds:uri="http://schemas.openxmlformats.org/package/2006/metadata/core-properties"/>
    <ds:schemaRef ds:uri="cd8c369e-ddd6-4fee-8136-828943a0a193"/>
    <ds:schemaRef ds:uri="http://purl.org/dc/dcmitype/"/>
    <ds:schemaRef ds:uri="http://schemas.microsoft.com/office/2006/documentManagement/types"/>
    <ds:schemaRef ds:uri="http://schemas.microsoft.com/office/2006/metadata/properties"/>
    <ds:schemaRef ds:uri="http://www.w3.org/XML/1998/namespace"/>
    <ds:schemaRef ds:uri="8ba01db9-89e8-4dbd-b09b-f1bb22782f3e"/>
    <ds:schemaRef ds:uri="http://purl.org/dc/term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7FE103C6-382B-4AE3-80D4-A8C94D376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a01db9-89e8-4dbd-b09b-f1bb22782f3e"/>
    <ds:schemaRef ds:uri="cd8c369e-ddd6-4fee-8136-828943a0a1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7CA388-4DE7-4F22-B636-2523C89A79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1299</Words>
  <Application>Microsoft Office PowerPoint</Application>
  <PresentationFormat>Widescreen</PresentationFormat>
  <Paragraphs>87</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EB Garamond Regular</vt:lpstr>
      <vt:lpstr>EB Garamond</vt:lpstr>
      <vt:lpstr>Arial</vt:lpstr>
      <vt:lpstr>Calibri</vt:lpstr>
      <vt:lpstr>Office Theme</vt:lpstr>
      <vt:lpstr>Marginalia and Mystery:</vt:lpstr>
      <vt:lpstr>The Researcher</vt:lpstr>
      <vt:lpstr>Special Collections</vt:lpstr>
      <vt:lpstr>Early Printed Books Project</vt:lpstr>
      <vt:lpstr>The Chronicles of Monstrelet, 1512</vt:lpstr>
      <vt:lpstr>Diving In</vt:lpstr>
      <vt:lpstr>Initial Research</vt:lpstr>
      <vt:lpstr>Library Company</vt:lpstr>
      <vt:lpstr>Beinecke Library</vt:lpstr>
      <vt:lpstr>One of a Kind</vt:lpstr>
      <vt:lpstr>Marginalia or Graffiti?</vt:lpstr>
      <vt:lpstr>Who was Wyllyam Langloy?</vt:lpstr>
      <vt:lpstr>Special Connections</vt:lpstr>
      <vt:lpstr>Special Connections</vt:lpstr>
      <vt:lpstr>The Next Chapter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Marginalia and Mystery:</dc:title>
  <dc:creator>Kelli Billings</dc:creator>
  <cp:lastModifiedBy>Smith, Andrea J</cp:lastModifiedBy>
  <cp:revision>1</cp:revision>
  <dcterms:created xsi:type="dcterms:W3CDTF">2020-04-17T17:18:06Z</dcterms:created>
  <dcterms:modified xsi:type="dcterms:W3CDTF">2020-04-20T19:55:51Z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0x010100E4E37C0E9B17A44498BF592642D4ECA5</vt:lpwstr>
  </property>
</Properties>
</file>