
<file path=[Content_Types].xml><?xml version="1.0" encoding="utf-8"?>
<Types xmlns="http://schemas.openxmlformats.org/package/2006/content-types">
  <Default Extension="mp3" ContentType="audio/mpe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175" autoAdjust="0"/>
    <p:restoredTop sz="94633" autoAdjust="0"/>
  </p:normalViewPr>
  <p:slideViewPr>
    <p:cSldViewPr snapToGrid="0">
      <p:cViewPr varScale="1">
        <p:scale>
          <a:sx n="88" d="100"/>
          <a:sy n="88" d="100"/>
        </p:scale>
        <p:origin x="108" y="20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6D25814-A52B-40FB-9614-992DCADCDE33}" type="datetimeFigureOut">
              <a:rPr lang="en-US" smtClean="0"/>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8D5B5C-340E-4C35-94BA-A7ACDBEA2362}"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24401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36D25814-A52B-40FB-9614-992DCADCDE33}" type="datetimeFigureOut">
              <a:rPr lang="en-US" smtClean="0"/>
              <a:t>4/4/2018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8D5B5C-340E-4C35-94BA-A7ACDBEA2362}" type="slidenum">
              <a:rPr lang="en-US" smtClean="0"/>
              <a:t>‹#›</a:t>
            </a:fld>
            <a:endParaRPr lang="en-US"/>
          </a:p>
        </p:txBody>
      </p:sp>
    </p:spTree>
    <p:extLst>
      <p:ext uri="{BB962C8B-B14F-4D97-AF65-F5344CB8AC3E}">
        <p14:creationId xmlns:p14="http://schemas.microsoft.com/office/powerpoint/2010/main" val="2541894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D25814-A52B-40FB-9614-992DCADCDE33}" type="datetimeFigureOut">
              <a:rPr lang="en-US" smtClean="0"/>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8D5B5C-340E-4C35-94BA-A7ACDBEA2362}" type="slidenum">
              <a:rPr lang="en-US" smtClean="0"/>
              <a:t>‹#›</a:t>
            </a:fld>
            <a:endParaRPr lang="en-US"/>
          </a:p>
        </p:txBody>
      </p:sp>
    </p:spTree>
    <p:extLst>
      <p:ext uri="{BB962C8B-B14F-4D97-AF65-F5344CB8AC3E}">
        <p14:creationId xmlns:p14="http://schemas.microsoft.com/office/powerpoint/2010/main" val="5540374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D25814-A52B-40FB-9614-992DCADCDE33}" type="datetimeFigureOut">
              <a:rPr lang="en-US" smtClean="0"/>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8D5B5C-340E-4C35-94BA-A7ACDBEA2362}"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7050724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D25814-A52B-40FB-9614-992DCADCDE33}" type="datetimeFigureOut">
              <a:rPr lang="en-US" smtClean="0"/>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8D5B5C-340E-4C35-94BA-A7ACDBEA2362}" type="slidenum">
              <a:rPr lang="en-US" smtClean="0"/>
              <a:t>‹#›</a:t>
            </a:fld>
            <a:endParaRPr lang="en-US"/>
          </a:p>
        </p:txBody>
      </p:sp>
    </p:spTree>
    <p:extLst>
      <p:ext uri="{BB962C8B-B14F-4D97-AF65-F5344CB8AC3E}">
        <p14:creationId xmlns:p14="http://schemas.microsoft.com/office/powerpoint/2010/main" val="40189389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D25814-A52B-40FB-9614-992DCADCDE33}" type="datetimeFigureOut">
              <a:rPr lang="en-US" smtClean="0"/>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8D5B5C-340E-4C35-94BA-A7ACDBEA2362}"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9019508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D25814-A52B-40FB-9614-992DCADCDE33}" type="datetimeFigureOut">
              <a:rPr lang="en-US" smtClean="0"/>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8D5B5C-340E-4C35-94BA-A7ACDBEA2362}" type="slidenum">
              <a:rPr lang="en-US" smtClean="0"/>
              <a:t>‹#›</a:t>
            </a:fld>
            <a:endParaRPr lang="en-US"/>
          </a:p>
        </p:txBody>
      </p:sp>
    </p:spTree>
    <p:extLst>
      <p:ext uri="{BB962C8B-B14F-4D97-AF65-F5344CB8AC3E}">
        <p14:creationId xmlns:p14="http://schemas.microsoft.com/office/powerpoint/2010/main" val="30592495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6D25814-A52B-40FB-9614-992DCADCDE33}" type="datetimeFigureOut">
              <a:rPr lang="en-US" smtClean="0"/>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8D5B5C-340E-4C35-94BA-A7ACDBEA2362}" type="slidenum">
              <a:rPr lang="en-US" smtClean="0"/>
              <a:t>‹#›</a:t>
            </a:fld>
            <a:endParaRPr lang="en-US"/>
          </a:p>
        </p:txBody>
      </p:sp>
    </p:spTree>
    <p:extLst>
      <p:ext uri="{BB962C8B-B14F-4D97-AF65-F5344CB8AC3E}">
        <p14:creationId xmlns:p14="http://schemas.microsoft.com/office/powerpoint/2010/main" val="11776861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6D25814-A52B-40FB-9614-992DCADCDE33}" type="datetimeFigureOut">
              <a:rPr lang="en-US" smtClean="0"/>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8D5B5C-340E-4C35-94BA-A7ACDBEA2362}" type="slidenum">
              <a:rPr lang="en-US" smtClean="0"/>
              <a:t>‹#›</a:t>
            </a:fld>
            <a:endParaRPr lang="en-US"/>
          </a:p>
        </p:txBody>
      </p:sp>
    </p:spTree>
    <p:extLst>
      <p:ext uri="{BB962C8B-B14F-4D97-AF65-F5344CB8AC3E}">
        <p14:creationId xmlns:p14="http://schemas.microsoft.com/office/powerpoint/2010/main" val="13550915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LUE">
    <p:spTree>
      <p:nvGrpSpPr>
        <p:cNvPr id="1" name=""/>
        <p:cNvGrpSpPr/>
        <p:nvPr/>
      </p:nvGrpSpPr>
      <p:grpSpPr>
        <a:xfrm>
          <a:off x="0" y="0"/>
          <a:ext cx="0" cy="0"/>
          <a:chOff x="0" y="0"/>
          <a:chExt cx="0" cy="0"/>
        </a:xfrm>
      </p:grpSpPr>
      <p:sp>
        <p:nvSpPr>
          <p:cNvPr id="6" name="Action Button: Custom 5">
            <a:hlinkClick r:id="" action="ppaction://hlinkshowjump?jump=nextslide" highlightClick="1"/>
          </p:cNvPr>
          <p:cNvSpPr/>
          <p:nvPr userDrawn="1"/>
        </p:nvSpPr>
        <p:spPr>
          <a:xfrm>
            <a:off x="4877466" y="5439369"/>
            <a:ext cx="1754982" cy="876087"/>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0" cap="none" spc="0" dirty="0" smtClean="0">
                <a:ln w="0"/>
                <a:solidFill>
                  <a:schemeClr val="tx1"/>
                </a:solidFill>
                <a:effectLst>
                  <a:outerShdw blurRad="38100" dist="19050" dir="2700000" algn="tl" rotWithShape="0">
                    <a:schemeClr val="dk1">
                      <a:alpha val="40000"/>
                    </a:schemeClr>
                  </a:outerShdw>
                </a:effectLst>
              </a:rPr>
              <a:t>ANSWER</a:t>
            </a:r>
            <a:endParaRPr lang="en-US"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7712535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RRECT ANSWER">
    <p:spTree>
      <p:nvGrpSpPr>
        <p:cNvPr id="1" name=""/>
        <p:cNvGrpSpPr/>
        <p:nvPr/>
      </p:nvGrpSpPr>
      <p:grpSpPr>
        <a:xfrm>
          <a:off x="0" y="0"/>
          <a:ext cx="0" cy="0"/>
          <a:chOff x="0" y="0"/>
          <a:chExt cx="0" cy="0"/>
        </a:xfrm>
      </p:grpSpPr>
      <p:sp>
        <p:nvSpPr>
          <p:cNvPr id="6" name="Action Button: Custom 5">
            <a:hlinkClick r:id="rId2" action="ppaction://hlinksldjump" highlightClick="1"/>
          </p:cNvPr>
          <p:cNvSpPr/>
          <p:nvPr userDrawn="1"/>
        </p:nvSpPr>
        <p:spPr>
          <a:xfrm>
            <a:off x="4998720" y="5498593"/>
            <a:ext cx="1658112" cy="841248"/>
          </a:xfrm>
          <a:prstGeom prst="actionButtonBlan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HOME</a:t>
            </a:r>
            <a:endParaRPr lang="en-US" dirty="0"/>
          </a:p>
        </p:txBody>
      </p:sp>
    </p:spTree>
    <p:extLst>
      <p:ext uri="{BB962C8B-B14F-4D97-AF65-F5344CB8AC3E}">
        <p14:creationId xmlns:p14="http://schemas.microsoft.com/office/powerpoint/2010/main" val="2344987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6D25814-A52B-40FB-9614-992DCADCDE33}" type="datetimeFigureOut">
              <a:rPr lang="en-US" smtClean="0"/>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8D5B5C-340E-4C35-94BA-A7ACDBEA2362}" type="slidenum">
              <a:rPr lang="en-US" smtClean="0"/>
              <a:t>‹#›</a:t>
            </a:fld>
            <a:endParaRPr lang="en-US"/>
          </a:p>
        </p:txBody>
      </p:sp>
    </p:spTree>
    <p:extLst>
      <p:ext uri="{BB962C8B-B14F-4D97-AF65-F5344CB8AC3E}">
        <p14:creationId xmlns:p14="http://schemas.microsoft.com/office/powerpoint/2010/main" val="127967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D25814-A52B-40FB-9614-992DCADCDE33}" type="datetimeFigureOut">
              <a:rPr lang="en-US" smtClean="0"/>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8D5B5C-340E-4C35-94BA-A7ACDBEA2362}" type="slidenum">
              <a:rPr lang="en-US" smtClean="0"/>
              <a:t>‹#›</a:t>
            </a:fld>
            <a:endParaRPr lang="en-US"/>
          </a:p>
        </p:txBody>
      </p:sp>
    </p:spTree>
    <p:extLst>
      <p:ext uri="{BB962C8B-B14F-4D97-AF65-F5344CB8AC3E}">
        <p14:creationId xmlns:p14="http://schemas.microsoft.com/office/powerpoint/2010/main" val="1914274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6D25814-A52B-40FB-9614-992DCADCDE33}" type="datetimeFigureOut">
              <a:rPr lang="en-US" smtClean="0"/>
              <a:t>4/4/2018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8D5B5C-340E-4C35-94BA-A7ACDBEA2362}" type="slidenum">
              <a:rPr lang="en-US" smtClean="0"/>
              <a:t>‹#›</a:t>
            </a:fld>
            <a:endParaRPr lang="en-US"/>
          </a:p>
        </p:txBody>
      </p:sp>
    </p:spTree>
    <p:extLst>
      <p:ext uri="{BB962C8B-B14F-4D97-AF65-F5344CB8AC3E}">
        <p14:creationId xmlns:p14="http://schemas.microsoft.com/office/powerpoint/2010/main" val="459474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6D25814-A52B-40FB-9614-992DCADCDE33}" type="datetimeFigureOut">
              <a:rPr lang="en-US" smtClean="0"/>
              <a:t>4/4/2018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8D5B5C-340E-4C35-94BA-A7ACDBEA2362}" type="slidenum">
              <a:rPr lang="en-US" smtClean="0"/>
              <a:t>‹#›</a:t>
            </a:fld>
            <a:endParaRPr lang="en-US"/>
          </a:p>
        </p:txBody>
      </p:sp>
    </p:spTree>
    <p:extLst>
      <p:ext uri="{BB962C8B-B14F-4D97-AF65-F5344CB8AC3E}">
        <p14:creationId xmlns:p14="http://schemas.microsoft.com/office/powerpoint/2010/main" val="275879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6D25814-A52B-40FB-9614-992DCADCDE33}" type="datetimeFigureOut">
              <a:rPr lang="en-US" smtClean="0"/>
              <a:t>4/4/2018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8D5B5C-340E-4C35-94BA-A7ACDBEA2362}" type="slidenum">
              <a:rPr lang="en-US" smtClean="0"/>
              <a:t>‹#›</a:t>
            </a:fld>
            <a:endParaRPr lang="en-US"/>
          </a:p>
        </p:txBody>
      </p:sp>
    </p:spTree>
    <p:extLst>
      <p:ext uri="{BB962C8B-B14F-4D97-AF65-F5344CB8AC3E}">
        <p14:creationId xmlns:p14="http://schemas.microsoft.com/office/powerpoint/2010/main" val="74868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D25814-A52B-40FB-9614-992DCADCDE33}" type="datetimeFigureOut">
              <a:rPr lang="en-US" smtClean="0"/>
              <a:t>4/4/2018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8D5B5C-340E-4C35-94BA-A7ACDBEA2362}" type="slidenum">
              <a:rPr lang="en-US" smtClean="0"/>
              <a:t>‹#›</a:t>
            </a:fld>
            <a:endParaRPr lang="en-US"/>
          </a:p>
        </p:txBody>
      </p:sp>
    </p:spTree>
    <p:extLst>
      <p:ext uri="{BB962C8B-B14F-4D97-AF65-F5344CB8AC3E}">
        <p14:creationId xmlns:p14="http://schemas.microsoft.com/office/powerpoint/2010/main" val="3645445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D25814-A52B-40FB-9614-992DCADCDE33}" type="datetimeFigureOut">
              <a:rPr lang="en-US" smtClean="0"/>
              <a:t>4/4/2018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8D5B5C-340E-4C35-94BA-A7ACDBEA2362}" type="slidenum">
              <a:rPr lang="en-US" smtClean="0"/>
              <a:t>‹#›</a:t>
            </a:fld>
            <a:endParaRPr lang="en-US"/>
          </a:p>
        </p:txBody>
      </p:sp>
    </p:spTree>
    <p:extLst>
      <p:ext uri="{BB962C8B-B14F-4D97-AF65-F5344CB8AC3E}">
        <p14:creationId xmlns:p14="http://schemas.microsoft.com/office/powerpoint/2010/main" val="2589568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D25814-A52B-40FB-9614-992DCADCDE33}" type="datetimeFigureOut">
              <a:rPr lang="en-US" smtClean="0"/>
              <a:t>4/4/2018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8D5B5C-340E-4C35-94BA-A7ACDBEA2362}" type="slidenum">
              <a:rPr lang="en-US" smtClean="0"/>
              <a:t>‹#›</a:t>
            </a:fld>
            <a:endParaRPr lang="en-US"/>
          </a:p>
        </p:txBody>
      </p:sp>
    </p:spTree>
    <p:extLst>
      <p:ext uri="{BB962C8B-B14F-4D97-AF65-F5344CB8AC3E}">
        <p14:creationId xmlns:p14="http://schemas.microsoft.com/office/powerpoint/2010/main" val="1802105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36D25814-A52B-40FB-9614-992DCADCDE33}" type="datetimeFigureOut">
              <a:rPr lang="en-US" smtClean="0"/>
              <a:t>4/4/2018</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B78D5B5C-340E-4C35-94BA-A7ACDBEA2362}" type="slidenum">
              <a:rPr lang="en-US" smtClean="0"/>
              <a:t>‹#›</a:t>
            </a:fld>
            <a:endParaRPr lang="en-US"/>
          </a:p>
        </p:txBody>
      </p:sp>
    </p:spTree>
    <p:extLst>
      <p:ext uri="{BB962C8B-B14F-4D97-AF65-F5344CB8AC3E}">
        <p14:creationId xmlns:p14="http://schemas.microsoft.com/office/powerpoint/2010/main" val="395795989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slide" Target="slide25.xml"/><Relationship Id="rId13" Type="http://schemas.openxmlformats.org/officeDocument/2006/relationships/slide" Target="slide27.xml"/><Relationship Id="rId18" Type="http://schemas.openxmlformats.org/officeDocument/2006/relationships/slide" Target="slide29.xml"/><Relationship Id="rId26" Type="http://schemas.openxmlformats.org/officeDocument/2006/relationships/slide" Target="slide51.xml"/><Relationship Id="rId3" Type="http://schemas.openxmlformats.org/officeDocument/2006/relationships/slide" Target="slide23.xml"/><Relationship Id="rId21" Type="http://schemas.openxmlformats.org/officeDocument/2006/relationships/slide" Target="slide49.xml"/><Relationship Id="rId7" Type="http://schemas.openxmlformats.org/officeDocument/2006/relationships/slide" Target="slide35.xml"/><Relationship Id="rId12" Type="http://schemas.openxmlformats.org/officeDocument/2006/relationships/slide" Target="slide37.xml"/><Relationship Id="rId17" Type="http://schemas.openxmlformats.org/officeDocument/2006/relationships/slide" Target="slide39.xml"/><Relationship Id="rId25" Type="http://schemas.openxmlformats.org/officeDocument/2006/relationships/slide" Target="slide11.xml"/><Relationship Id="rId2" Type="http://schemas.openxmlformats.org/officeDocument/2006/relationships/slide" Target="slide33.xml"/><Relationship Id="rId16" Type="http://schemas.openxmlformats.org/officeDocument/2006/relationships/slide" Target="slide47.xml"/><Relationship Id="rId20" Type="http://schemas.openxmlformats.org/officeDocument/2006/relationships/slide" Target="slide9.xml"/><Relationship Id="rId1" Type="http://schemas.openxmlformats.org/officeDocument/2006/relationships/slideLayout" Target="../slideLayouts/slideLayout2.xml"/><Relationship Id="rId6" Type="http://schemas.openxmlformats.org/officeDocument/2006/relationships/slide" Target="slide43.xml"/><Relationship Id="rId11" Type="http://schemas.openxmlformats.org/officeDocument/2006/relationships/slide" Target="slide45.xml"/><Relationship Id="rId24" Type="http://schemas.openxmlformats.org/officeDocument/2006/relationships/slide" Target="slide21.xml"/><Relationship Id="rId5" Type="http://schemas.openxmlformats.org/officeDocument/2006/relationships/slide" Target="slide3.xml"/><Relationship Id="rId15" Type="http://schemas.openxmlformats.org/officeDocument/2006/relationships/slide" Target="slide7.xml"/><Relationship Id="rId23" Type="http://schemas.openxmlformats.org/officeDocument/2006/relationships/slide" Target="slide31.xml"/><Relationship Id="rId10" Type="http://schemas.openxmlformats.org/officeDocument/2006/relationships/slide" Target="slide5.xml"/><Relationship Id="rId19" Type="http://schemas.openxmlformats.org/officeDocument/2006/relationships/slide" Target="slide19.xml"/><Relationship Id="rId4" Type="http://schemas.openxmlformats.org/officeDocument/2006/relationships/slide" Target="slide13.xml"/><Relationship Id="rId9" Type="http://schemas.openxmlformats.org/officeDocument/2006/relationships/slide" Target="slide15.xml"/><Relationship Id="rId14" Type="http://schemas.openxmlformats.org/officeDocument/2006/relationships/slide" Target="slide17.xml"/><Relationship Id="rId22" Type="http://schemas.openxmlformats.org/officeDocument/2006/relationships/slide" Target="slide4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5.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7.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9.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1.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2588" cy="2971801"/>
          </a:xfrm>
        </p:spPr>
        <p:txBody>
          <a:bodyPr/>
          <a:lstStyle/>
          <a:p>
            <a:r>
              <a:rPr lang="en-US" b="1" dirty="0" smtClean="0"/>
              <a:t>Jargon Jeopardy </a:t>
            </a:r>
            <a:br>
              <a:rPr lang="en-US" b="1" dirty="0" smtClean="0"/>
            </a:br>
            <a:r>
              <a:rPr lang="en-US" b="1" dirty="0" smtClean="0"/>
              <a:t>Game 2 </a:t>
            </a:r>
            <a:endParaRPr lang="en-US" b="1" dirty="0"/>
          </a:p>
        </p:txBody>
      </p:sp>
      <p:sp>
        <p:nvSpPr>
          <p:cNvPr id="3" name="Subtitle 2"/>
          <p:cNvSpPr>
            <a:spLocks noGrp="1"/>
          </p:cNvSpPr>
          <p:nvPr>
            <p:ph type="subTitle" idx="1"/>
          </p:nvPr>
        </p:nvSpPr>
        <p:spPr/>
        <p:txBody>
          <a:bodyPr/>
          <a:lstStyle/>
          <a:p>
            <a:r>
              <a:rPr lang="en-US" dirty="0" smtClean="0"/>
              <a:t>West Chester University</a:t>
            </a:r>
            <a:endParaRPr lang="en-US" dirty="0"/>
          </a:p>
        </p:txBody>
      </p:sp>
    </p:spTree>
    <p:extLst>
      <p:ext uri="{BB962C8B-B14F-4D97-AF65-F5344CB8AC3E}">
        <p14:creationId xmlns:p14="http://schemas.microsoft.com/office/powerpoint/2010/main" val="5624711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6029" y="2792416"/>
            <a:ext cx="8419690" cy="646331"/>
          </a:xfrm>
          <a:prstGeom prst="rect">
            <a:avLst/>
          </a:prstGeom>
        </p:spPr>
        <p:txBody>
          <a:bodyPr wrap="square">
            <a:spAutoFit/>
          </a:bodyPr>
          <a:lstStyle/>
          <a:p>
            <a:pPr algn="ctr"/>
            <a:r>
              <a:rPr lang="en-US" dirty="0" smtClean="0"/>
              <a:t>	</a:t>
            </a:r>
            <a:r>
              <a:rPr lang="en-US" sz="3600" dirty="0" smtClean="0">
                <a:solidFill>
                  <a:srgbClr val="FFFF00"/>
                </a:solidFill>
              </a:rPr>
              <a:t>WHAT IS THE WRITING CENTER?</a:t>
            </a:r>
            <a:endParaRPr lang="en-US" sz="3600" dirty="0">
              <a:solidFill>
                <a:srgbClr val="FFFF00"/>
              </a:solidFill>
            </a:endParaRPr>
          </a:p>
        </p:txBody>
      </p:sp>
    </p:spTree>
    <p:extLst>
      <p:ext uri="{BB962C8B-B14F-4D97-AF65-F5344CB8AC3E}">
        <p14:creationId xmlns:p14="http://schemas.microsoft.com/office/powerpoint/2010/main" val="18501498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77886" y="1592721"/>
            <a:ext cx="6096000" cy="3046988"/>
          </a:xfrm>
          <a:prstGeom prst="rect">
            <a:avLst/>
          </a:prstGeom>
        </p:spPr>
        <p:txBody>
          <a:bodyPr>
            <a:spAutoFit/>
          </a:bodyPr>
          <a:lstStyle/>
          <a:p>
            <a:pPr algn="ctr"/>
            <a:r>
              <a:rPr lang="en-US" sz="3200" dirty="0" smtClean="0"/>
              <a:t>THE ONLINE LEARNING MANAGEMENT SYSTEM USED BY WCU TO SUPPORT THE EDUCATIONAL PROCESS FOR BOTH FACULTY AND STUDENTS.</a:t>
            </a:r>
            <a:endParaRPr lang="en-US" sz="3200" dirty="0">
              <a:effectLst/>
            </a:endParaRPr>
          </a:p>
        </p:txBody>
      </p:sp>
      <p:pic>
        <p:nvPicPr>
          <p:cNvPr id="3" name="30 Second Timer With Jeopardy Thinking Music">
            <a:hlinkClick r:id="" action="ppaction://media"/>
          </p:cNvPr>
          <p:cNvPicPr>
            <a:picLocks noChangeAspect="1"/>
          </p:cNvPicPr>
          <p:nvPr>
            <a:audioFile r:link="rId2"/>
            <p:extLst>
              <p:ext uri="{DAA4B4D4-6D71-4841-9C94-3DE7FCFB9230}">
                <p14:media xmlns:p14="http://schemas.microsoft.com/office/powerpoint/2010/main" r:embed="rId1">
                  <p14:fade in="8000"/>
                </p14:media>
              </p:ext>
            </p:extLst>
          </p:nvPr>
        </p:nvPicPr>
        <p:blipFill>
          <a:blip r:embed="rId4"/>
          <a:stretch>
            <a:fillRect/>
          </a:stretch>
        </p:blipFill>
        <p:spPr>
          <a:xfrm>
            <a:off x="87086" y="6248400"/>
            <a:ext cx="609600" cy="609600"/>
          </a:xfrm>
          <a:prstGeom prst="rect">
            <a:avLst/>
          </a:prstGeom>
        </p:spPr>
      </p:pic>
    </p:spTree>
    <p:extLst>
      <p:ext uri="{BB962C8B-B14F-4D97-AF65-F5344CB8AC3E}">
        <p14:creationId xmlns:p14="http://schemas.microsoft.com/office/powerpoint/2010/main" val="3074638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2104"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12750" y="2482333"/>
            <a:ext cx="3156633" cy="646331"/>
          </a:xfrm>
          <a:prstGeom prst="rect">
            <a:avLst/>
          </a:prstGeom>
        </p:spPr>
        <p:txBody>
          <a:bodyPr wrap="none">
            <a:spAutoFit/>
          </a:bodyPr>
          <a:lstStyle/>
          <a:p>
            <a:r>
              <a:rPr lang="en-US" sz="3600" dirty="0" smtClean="0">
                <a:solidFill>
                  <a:srgbClr val="FFFF00"/>
                </a:solidFill>
              </a:rPr>
              <a:t>WHAT IS D2L?</a:t>
            </a:r>
            <a:endParaRPr lang="en-US" sz="3600" dirty="0">
              <a:solidFill>
                <a:srgbClr val="FFFF00"/>
              </a:solidFill>
              <a:effectLst/>
            </a:endParaRPr>
          </a:p>
        </p:txBody>
      </p:sp>
    </p:spTree>
    <p:extLst>
      <p:ext uri="{BB962C8B-B14F-4D97-AF65-F5344CB8AC3E}">
        <p14:creationId xmlns:p14="http://schemas.microsoft.com/office/powerpoint/2010/main" val="11273368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36373" y="1034142"/>
            <a:ext cx="6672943" cy="3539430"/>
          </a:xfrm>
          <a:prstGeom prst="rect">
            <a:avLst/>
          </a:prstGeom>
        </p:spPr>
        <p:txBody>
          <a:bodyPr wrap="square">
            <a:spAutoFit/>
          </a:bodyPr>
          <a:lstStyle/>
          <a:p>
            <a:pPr algn="ctr"/>
            <a:r>
              <a:rPr lang="en-US" sz="3200" dirty="0" smtClean="0"/>
              <a:t>A LEGAL DOCUMENT IN WHICH YOU PROMISE TO REPAY YOUR LOAN(S) AND ANY ACCRUED INTEREST AND FEES TO THE U.S. DEPARTMENT OF EDUCATION. IT ALSO EXPLAINS THE TERMS AND CONDITIONS OF YOUR LOAN(S).</a:t>
            </a:r>
            <a:endParaRPr lang="en-US" sz="3200" dirty="0">
              <a:effectLst/>
            </a:endParaRPr>
          </a:p>
        </p:txBody>
      </p:sp>
      <p:pic>
        <p:nvPicPr>
          <p:cNvPr id="3" name="30 Second Timer With Jeopardy Thinking Music">
            <a:hlinkClick r:id="" action="ppaction://media"/>
          </p:cNvPr>
          <p:cNvPicPr>
            <a:picLocks noChangeAspect="1"/>
          </p:cNvPicPr>
          <p:nvPr>
            <a:audioFile r:link="rId2"/>
            <p:extLst>
              <p:ext uri="{DAA4B4D4-6D71-4841-9C94-3DE7FCFB9230}">
                <p14:media xmlns:p14="http://schemas.microsoft.com/office/powerpoint/2010/main" r:embed="rId1">
                  <p14:fade in="8000"/>
                </p14:media>
              </p:ext>
            </p:extLst>
          </p:nvPr>
        </p:nvPicPr>
        <p:blipFill>
          <a:blip r:embed="rId4"/>
          <a:stretch>
            <a:fillRect/>
          </a:stretch>
        </p:blipFill>
        <p:spPr>
          <a:xfrm>
            <a:off x="157844" y="6172199"/>
            <a:ext cx="609600" cy="609600"/>
          </a:xfrm>
          <a:prstGeom prst="rect">
            <a:avLst/>
          </a:prstGeom>
        </p:spPr>
      </p:pic>
    </p:spTree>
    <p:extLst>
      <p:ext uri="{BB962C8B-B14F-4D97-AF65-F5344CB8AC3E}">
        <p14:creationId xmlns:p14="http://schemas.microsoft.com/office/powerpoint/2010/main" val="2241368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2104"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75113" y="2126120"/>
            <a:ext cx="7522029" cy="1754326"/>
          </a:xfrm>
          <a:prstGeom prst="rect">
            <a:avLst/>
          </a:prstGeom>
        </p:spPr>
        <p:txBody>
          <a:bodyPr wrap="square">
            <a:spAutoFit/>
          </a:bodyPr>
          <a:lstStyle/>
          <a:p>
            <a:pPr algn="ctr"/>
            <a:r>
              <a:rPr lang="en-US" sz="3600" dirty="0" smtClean="0">
                <a:solidFill>
                  <a:srgbClr val="FFFF00"/>
                </a:solidFill>
              </a:rPr>
              <a:t>WHAT IS A PROMISSORY NOTE/MASTER PROMISSORY NOTE?</a:t>
            </a:r>
            <a:endParaRPr lang="en-US" sz="3600" dirty="0">
              <a:solidFill>
                <a:srgbClr val="FFFF00"/>
              </a:solidFill>
            </a:endParaRPr>
          </a:p>
        </p:txBody>
      </p:sp>
    </p:spTree>
    <p:extLst>
      <p:ext uri="{BB962C8B-B14F-4D97-AF65-F5344CB8AC3E}">
        <p14:creationId xmlns:p14="http://schemas.microsoft.com/office/powerpoint/2010/main" val="28050620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20405" y="1938048"/>
            <a:ext cx="6695990" cy="2554545"/>
          </a:xfrm>
          <a:prstGeom prst="rect">
            <a:avLst/>
          </a:prstGeom>
        </p:spPr>
        <p:txBody>
          <a:bodyPr wrap="square">
            <a:spAutoFit/>
          </a:bodyPr>
          <a:lstStyle/>
          <a:p>
            <a:pPr algn="ctr"/>
            <a:r>
              <a:rPr lang="en-US" sz="3200" dirty="0" smtClean="0">
                <a:latin typeface="+mj-lt"/>
              </a:rPr>
              <a:t>A STUDENT LOAN FOR WHICH INTEREST IS APPLIED AS SOON AS THE MONEY IS DISPERSED TO A </a:t>
            </a:r>
          </a:p>
          <a:p>
            <a:pPr algn="ctr"/>
            <a:r>
              <a:rPr lang="en-US" sz="3200" dirty="0" smtClean="0">
                <a:latin typeface="+mj-lt"/>
              </a:rPr>
              <a:t>BORROWER.</a:t>
            </a:r>
          </a:p>
          <a:p>
            <a:pPr algn="ctr"/>
            <a:endParaRPr lang="en-US" sz="3200" dirty="0">
              <a:latin typeface="+mj-lt"/>
            </a:endParaRPr>
          </a:p>
        </p:txBody>
      </p:sp>
      <p:pic>
        <p:nvPicPr>
          <p:cNvPr id="2" name="30 Second Timer With Jeopardy Thinking Music">
            <a:hlinkClick r:id="" action="ppaction://media"/>
          </p:cNvPr>
          <p:cNvPicPr>
            <a:picLocks noChangeAspect="1"/>
          </p:cNvPicPr>
          <p:nvPr>
            <a:audioFile r:link="rId2"/>
            <p:extLst>
              <p:ext uri="{DAA4B4D4-6D71-4841-9C94-3DE7FCFB9230}">
                <p14:media xmlns:p14="http://schemas.microsoft.com/office/powerpoint/2010/main" r:embed="rId1">
                  <p14:fade in="8000"/>
                </p14:media>
              </p:ext>
            </p:extLst>
          </p:nvPr>
        </p:nvPicPr>
        <p:blipFill>
          <a:blip r:embed="rId4"/>
          <a:stretch>
            <a:fillRect/>
          </a:stretch>
        </p:blipFill>
        <p:spPr>
          <a:xfrm>
            <a:off x="98972" y="6248400"/>
            <a:ext cx="609600" cy="609600"/>
          </a:xfrm>
          <a:prstGeom prst="rect">
            <a:avLst/>
          </a:prstGeom>
        </p:spPr>
      </p:pic>
    </p:spTree>
    <p:extLst>
      <p:ext uri="{BB962C8B-B14F-4D97-AF65-F5344CB8AC3E}">
        <p14:creationId xmlns:p14="http://schemas.microsoft.com/office/powerpoint/2010/main" val="1300530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2104"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2"/>
                </p:tgtEl>
              </p:cMediaNode>
            </p:audio>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30406" y="2754477"/>
            <a:ext cx="7612982" cy="646331"/>
          </a:xfrm>
          <a:prstGeom prst="rect">
            <a:avLst/>
          </a:prstGeom>
        </p:spPr>
        <p:txBody>
          <a:bodyPr wrap="none">
            <a:spAutoFit/>
          </a:bodyPr>
          <a:lstStyle/>
          <a:p>
            <a:r>
              <a:rPr lang="en-US" sz="3600" dirty="0" smtClean="0">
                <a:solidFill>
                  <a:srgbClr val="FFFF00"/>
                </a:solidFill>
              </a:rPr>
              <a:t>WHAT IS AN UNSUBSIDIZED LOAN?</a:t>
            </a:r>
            <a:endParaRPr lang="en-US" sz="3600" dirty="0">
              <a:solidFill>
                <a:srgbClr val="FFFF00"/>
              </a:solidFill>
            </a:endParaRPr>
          </a:p>
        </p:txBody>
      </p:sp>
    </p:spTree>
    <p:extLst>
      <p:ext uri="{BB962C8B-B14F-4D97-AF65-F5344CB8AC3E}">
        <p14:creationId xmlns:p14="http://schemas.microsoft.com/office/powerpoint/2010/main" val="17801855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75115" y="1110345"/>
            <a:ext cx="7021286" cy="4031873"/>
          </a:xfrm>
          <a:prstGeom prst="rect">
            <a:avLst/>
          </a:prstGeom>
        </p:spPr>
        <p:txBody>
          <a:bodyPr wrap="square">
            <a:spAutoFit/>
          </a:bodyPr>
          <a:lstStyle/>
          <a:p>
            <a:pPr algn="ctr"/>
            <a:r>
              <a:rPr lang="en-US" sz="3200" dirty="0" smtClean="0"/>
              <a:t>A FEDERALLY-FUNDED FINANCIAL AID AWARD GIVEN TO LOW-INCOME, UNDERGRADUATE STUDENTS WHO ARE IN NEED OF FINANCIAL SUPPORT TO PAY FOR COLLEGE; DOES NOT REQUIRE REPAYMENT. </a:t>
            </a:r>
          </a:p>
          <a:p>
            <a:pPr algn="ctr"/>
            <a:endParaRPr lang="en-US" sz="3200" dirty="0"/>
          </a:p>
        </p:txBody>
      </p:sp>
      <p:pic>
        <p:nvPicPr>
          <p:cNvPr id="3" name="30 Second Timer With Jeopardy Thinking Music">
            <a:hlinkClick r:id="" action="ppaction://media"/>
          </p:cNvPr>
          <p:cNvPicPr>
            <a:picLocks noChangeAspect="1"/>
          </p:cNvPicPr>
          <p:nvPr>
            <a:audioFile r:link="rId2"/>
            <p:extLst>
              <p:ext uri="{DAA4B4D4-6D71-4841-9C94-3DE7FCFB9230}">
                <p14:media xmlns:p14="http://schemas.microsoft.com/office/powerpoint/2010/main" r:embed="rId1">
                  <p14:fade in="8000"/>
                </p14:media>
              </p:ext>
            </p:extLst>
          </p:nvPr>
        </p:nvPicPr>
        <p:blipFill>
          <a:blip r:embed="rId4"/>
          <a:stretch>
            <a:fillRect/>
          </a:stretch>
        </p:blipFill>
        <p:spPr>
          <a:xfrm>
            <a:off x="92529" y="6248400"/>
            <a:ext cx="609600" cy="609600"/>
          </a:xfrm>
          <a:prstGeom prst="rect">
            <a:avLst/>
          </a:prstGeom>
        </p:spPr>
      </p:pic>
    </p:spTree>
    <p:extLst>
      <p:ext uri="{BB962C8B-B14F-4D97-AF65-F5344CB8AC3E}">
        <p14:creationId xmlns:p14="http://schemas.microsoft.com/office/powerpoint/2010/main" val="405191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2104"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77472" y="2664112"/>
            <a:ext cx="7475123" cy="646331"/>
          </a:xfrm>
          <a:prstGeom prst="rect">
            <a:avLst/>
          </a:prstGeom>
        </p:spPr>
        <p:txBody>
          <a:bodyPr wrap="none">
            <a:spAutoFit/>
          </a:bodyPr>
          <a:lstStyle/>
          <a:p>
            <a:r>
              <a:rPr lang="en-US" sz="3600" dirty="0" smtClean="0">
                <a:solidFill>
                  <a:srgbClr val="FFFF00"/>
                </a:solidFill>
              </a:rPr>
              <a:t>WHAT IS A FEDERAL PELL GRANT?</a:t>
            </a:r>
            <a:endParaRPr lang="en-US" sz="3600" dirty="0">
              <a:solidFill>
                <a:srgbClr val="FFFF00"/>
              </a:solidFill>
            </a:endParaRPr>
          </a:p>
        </p:txBody>
      </p:sp>
    </p:spTree>
    <p:extLst>
      <p:ext uri="{BB962C8B-B14F-4D97-AF65-F5344CB8AC3E}">
        <p14:creationId xmlns:p14="http://schemas.microsoft.com/office/powerpoint/2010/main" val="28309702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068286" y="1426030"/>
            <a:ext cx="7652657" cy="3046988"/>
          </a:xfrm>
          <a:prstGeom prst="rect">
            <a:avLst/>
          </a:prstGeom>
        </p:spPr>
        <p:txBody>
          <a:bodyPr wrap="square">
            <a:spAutoFit/>
          </a:bodyPr>
          <a:lstStyle/>
          <a:p>
            <a:pPr algn="ctr"/>
            <a:r>
              <a:rPr lang="en-US" sz="3200" dirty="0" smtClean="0"/>
              <a:t>A PRIVATE COMPANY THAT COLLECT PAYMENTS ON A LOAN, RESPONDS TO CUSTOMER SERVICE INQUIRIES, AND PERFORMS OTHER ADMINISTRATIVE TASKS ASSOCIATED WITH MAINTAINING A LOAN.</a:t>
            </a:r>
            <a:endParaRPr lang="en-US" sz="3200" dirty="0">
              <a:effectLst/>
            </a:endParaRPr>
          </a:p>
        </p:txBody>
      </p:sp>
      <p:pic>
        <p:nvPicPr>
          <p:cNvPr id="2" name="30 Second Timer With Jeopardy Thinking Music">
            <a:hlinkClick r:id="" action="ppaction://media"/>
          </p:cNvPr>
          <p:cNvPicPr>
            <a:picLocks noChangeAspect="1"/>
          </p:cNvPicPr>
          <p:nvPr>
            <a:audioFile r:link="rId2"/>
            <p:extLst>
              <p:ext uri="{DAA4B4D4-6D71-4841-9C94-3DE7FCFB9230}">
                <p14:media xmlns:p14="http://schemas.microsoft.com/office/powerpoint/2010/main" r:embed="rId1">
                  <p14:fade in="8000"/>
                </p14:media>
              </p:ext>
            </p:extLst>
          </p:nvPr>
        </p:nvPicPr>
        <p:blipFill>
          <a:blip r:embed="rId4"/>
          <a:stretch>
            <a:fillRect/>
          </a:stretch>
        </p:blipFill>
        <p:spPr>
          <a:xfrm>
            <a:off x="141514" y="6248400"/>
            <a:ext cx="609600" cy="609600"/>
          </a:xfrm>
          <a:prstGeom prst="rect">
            <a:avLst/>
          </a:prstGeom>
        </p:spPr>
      </p:pic>
    </p:spTree>
    <p:extLst>
      <p:ext uri="{BB962C8B-B14F-4D97-AF65-F5344CB8AC3E}">
        <p14:creationId xmlns:p14="http://schemas.microsoft.com/office/powerpoint/2010/main" val="3585166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2104"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2"/>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235814515"/>
              </p:ext>
            </p:extLst>
          </p:nvPr>
        </p:nvGraphicFramePr>
        <p:xfrm>
          <a:off x="1643450" y="138899"/>
          <a:ext cx="8402595" cy="6113622"/>
        </p:xfrm>
        <a:graphic>
          <a:graphicData uri="http://schemas.openxmlformats.org/drawingml/2006/table">
            <a:tbl>
              <a:tblPr firstRow="1" bandRow="1">
                <a:tableStyleId>{5C22544A-7EE6-4342-B048-85BDC9FD1C3A}</a:tableStyleId>
              </a:tblPr>
              <a:tblGrid>
                <a:gridCol w="1680519"/>
                <a:gridCol w="1680519"/>
                <a:gridCol w="1680519"/>
                <a:gridCol w="1680519"/>
                <a:gridCol w="1680519"/>
              </a:tblGrid>
              <a:tr h="1018937">
                <a:tc>
                  <a:txBody>
                    <a:bodyPr/>
                    <a:lstStyle/>
                    <a:p>
                      <a:pPr algn="ctr"/>
                      <a:r>
                        <a:rPr lang="en-US" dirty="0" smtClean="0"/>
                        <a:t>Student Support Services</a:t>
                      </a:r>
                      <a:endParaRPr lang="en-US" dirty="0"/>
                    </a:p>
                  </a:txBody>
                  <a:tcPr/>
                </a:tc>
                <a:tc>
                  <a:txBody>
                    <a:bodyPr/>
                    <a:lstStyle/>
                    <a:p>
                      <a:pPr algn="ctr"/>
                      <a:r>
                        <a:rPr lang="en-US" dirty="0" smtClean="0"/>
                        <a:t>Student Life: Programs and Offices</a:t>
                      </a:r>
                      <a:endParaRPr lang="en-US" dirty="0"/>
                    </a:p>
                  </a:txBody>
                  <a:tcPr/>
                </a:tc>
                <a:tc>
                  <a:txBody>
                    <a:bodyPr/>
                    <a:lstStyle/>
                    <a:p>
                      <a:pPr algn="ctr"/>
                      <a:r>
                        <a:rPr lang="en-US" dirty="0" smtClean="0"/>
                        <a:t>Financing a College Education</a:t>
                      </a:r>
                      <a:endParaRPr lang="en-US" dirty="0"/>
                    </a:p>
                  </a:txBody>
                  <a:tcPr/>
                </a:tc>
                <a:tc>
                  <a:txBody>
                    <a:bodyPr/>
                    <a:lstStyle/>
                    <a:p>
                      <a:pPr algn="ctr"/>
                      <a:r>
                        <a:rPr lang="en-US" dirty="0" smtClean="0"/>
                        <a:t>Academics: Courses and Advising</a:t>
                      </a:r>
                      <a:endParaRPr lang="en-US" dirty="0"/>
                    </a:p>
                  </a:txBody>
                  <a:tcPr/>
                </a:tc>
                <a:tc>
                  <a:txBody>
                    <a:bodyPr/>
                    <a:lstStyle/>
                    <a:p>
                      <a:pPr algn="ctr"/>
                      <a:endParaRPr lang="en-US" dirty="0" smtClean="0"/>
                    </a:p>
                    <a:p>
                      <a:pPr algn="ctr"/>
                      <a:r>
                        <a:rPr lang="en-US" dirty="0" smtClean="0"/>
                        <a:t>Potpourri</a:t>
                      </a:r>
                      <a:endParaRPr lang="en-US" dirty="0"/>
                    </a:p>
                  </a:txBody>
                  <a:tcPr/>
                </a:tc>
              </a:tr>
              <a:tr h="1018937">
                <a:tc>
                  <a:txBody>
                    <a:bodyPr/>
                    <a:lstStyle/>
                    <a:p>
                      <a:pPr algn="ctr"/>
                      <a:r>
                        <a:rPr lang="en-US" sz="2800" b="1" dirty="0" smtClean="0">
                          <a:hlinkClick r:id="rId2" action="ppaction://hlinksldjump"/>
                        </a:rPr>
                        <a:t>10</a:t>
                      </a:r>
                      <a:endParaRPr lang="en-US" sz="2800" b="1" dirty="0" smtClean="0"/>
                    </a:p>
                  </a:txBody>
                  <a:tcPr/>
                </a:tc>
                <a:tc>
                  <a:txBody>
                    <a:bodyPr/>
                    <a:lstStyle/>
                    <a:p>
                      <a:pPr algn="ctr"/>
                      <a:r>
                        <a:rPr lang="en-US" sz="2800" b="1" dirty="0" smtClean="0">
                          <a:hlinkClick r:id="rId3" action="ppaction://hlinksldjump"/>
                        </a:rPr>
                        <a:t>10</a:t>
                      </a:r>
                      <a:endParaRPr lang="en-US" sz="2800" b="1" dirty="0"/>
                    </a:p>
                  </a:txBody>
                  <a:tcPr/>
                </a:tc>
                <a:tc>
                  <a:txBody>
                    <a:bodyPr/>
                    <a:lstStyle/>
                    <a:p>
                      <a:pPr algn="ctr"/>
                      <a:r>
                        <a:rPr lang="en-US" sz="2800" b="1" dirty="0" smtClean="0">
                          <a:hlinkClick r:id="rId4" action="ppaction://hlinksldjump"/>
                        </a:rPr>
                        <a:t>10</a:t>
                      </a:r>
                      <a:endParaRPr lang="en-US" sz="2800" b="1" dirty="0"/>
                    </a:p>
                  </a:txBody>
                  <a:tcPr/>
                </a:tc>
                <a:tc>
                  <a:txBody>
                    <a:bodyPr/>
                    <a:lstStyle/>
                    <a:p>
                      <a:pPr algn="ctr"/>
                      <a:r>
                        <a:rPr lang="en-US" sz="2800" b="1" dirty="0" smtClean="0">
                          <a:hlinkClick r:id="rId5" action="ppaction://hlinksldjump"/>
                        </a:rPr>
                        <a:t>10</a:t>
                      </a:r>
                      <a:endParaRPr lang="en-US" sz="2800" b="1" dirty="0"/>
                    </a:p>
                  </a:txBody>
                  <a:tcPr/>
                </a:tc>
                <a:tc>
                  <a:txBody>
                    <a:bodyPr/>
                    <a:lstStyle/>
                    <a:p>
                      <a:pPr algn="ctr"/>
                      <a:r>
                        <a:rPr lang="en-US" sz="2800" b="1" dirty="0" smtClean="0">
                          <a:hlinkClick r:id="rId6" action="ppaction://hlinksldjump"/>
                        </a:rPr>
                        <a:t>10</a:t>
                      </a:r>
                      <a:endParaRPr lang="en-US" sz="2800" b="1" dirty="0"/>
                    </a:p>
                  </a:txBody>
                  <a:tcPr/>
                </a:tc>
              </a:tr>
              <a:tr h="1018937">
                <a:tc>
                  <a:txBody>
                    <a:bodyPr/>
                    <a:lstStyle/>
                    <a:p>
                      <a:pPr algn="ctr"/>
                      <a:r>
                        <a:rPr lang="en-US" sz="2800" b="1" dirty="0" smtClean="0">
                          <a:hlinkClick r:id="rId7" action="ppaction://hlinksldjump"/>
                        </a:rPr>
                        <a:t>20</a:t>
                      </a:r>
                      <a:endParaRPr lang="en-US" sz="2800" b="1" dirty="0"/>
                    </a:p>
                  </a:txBody>
                  <a:tcPr/>
                </a:tc>
                <a:tc>
                  <a:txBody>
                    <a:bodyPr/>
                    <a:lstStyle/>
                    <a:p>
                      <a:pPr algn="ctr"/>
                      <a:r>
                        <a:rPr lang="en-US" sz="2800" b="1" dirty="0" smtClean="0">
                          <a:hlinkClick r:id="rId8" action="ppaction://hlinksldjump"/>
                        </a:rPr>
                        <a:t>20</a:t>
                      </a:r>
                      <a:endParaRPr lang="en-US" sz="2800" b="1" dirty="0"/>
                    </a:p>
                  </a:txBody>
                  <a:tcPr/>
                </a:tc>
                <a:tc>
                  <a:txBody>
                    <a:bodyPr/>
                    <a:lstStyle/>
                    <a:p>
                      <a:pPr algn="ctr"/>
                      <a:r>
                        <a:rPr lang="en-US" sz="2800" b="1" dirty="0" smtClean="0">
                          <a:hlinkClick r:id="rId9" action="ppaction://hlinksldjump"/>
                        </a:rPr>
                        <a:t>20</a:t>
                      </a:r>
                      <a:endParaRPr lang="en-US" sz="2800" b="1" dirty="0"/>
                    </a:p>
                  </a:txBody>
                  <a:tcPr/>
                </a:tc>
                <a:tc>
                  <a:txBody>
                    <a:bodyPr/>
                    <a:lstStyle/>
                    <a:p>
                      <a:pPr algn="ctr"/>
                      <a:r>
                        <a:rPr lang="en-US" sz="2800" b="1" dirty="0" smtClean="0">
                          <a:hlinkClick r:id="rId10" action="ppaction://hlinksldjump"/>
                        </a:rPr>
                        <a:t>20</a:t>
                      </a:r>
                      <a:endParaRPr lang="en-US" sz="2800" b="1" dirty="0"/>
                    </a:p>
                  </a:txBody>
                  <a:tcPr/>
                </a:tc>
                <a:tc>
                  <a:txBody>
                    <a:bodyPr/>
                    <a:lstStyle/>
                    <a:p>
                      <a:pPr algn="ctr"/>
                      <a:r>
                        <a:rPr lang="en-US" sz="2800" b="1" dirty="0" smtClean="0">
                          <a:hlinkClick r:id="rId11" action="ppaction://hlinksldjump"/>
                        </a:rPr>
                        <a:t>20</a:t>
                      </a:r>
                      <a:endParaRPr lang="en-US" sz="2800" b="1" dirty="0"/>
                    </a:p>
                  </a:txBody>
                  <a:tcPr/>
                </a:tc>
              </a:tr>
              <a:tr h="1018937">
                <a:tc>
                  <a:txBody>
                    <a:bodyPr/>
                    <a:lstStyle/>
                    <a:p>
                      <a:pPr algn="ctr"/>
                      <a:r>
                        <a:rPr lang="en-US" sz="2800" b="1" dirty="0" smtClean="0">
                          <a:hlinkClick r:id="rId12" action="ppaction://hlinksldjump"/>
                        </a:rPr>
                        <a:t>30</a:t>
                      </a:r>
                      <a:endParaRPr lang="en-US" sz="2800" b="1" dirty="0"/>
                    </a:p>
                  </a:txBody>
                  <a:tcPr/>
                </a:tc>
                <a:tc>
                  <a:txBody>
                    <a:bodyPr/>
                    <a:lstStyle/>
                    <a:p>
                      <a:pPr algn="ctr"/>
                      <a:r>
                        <a:rPr lang="en-US" sz="2800" b="1" dirty="0" smtClean="0">
                          <a:hlinkClick r:id="rId13" action="ppaction://hlinksldjump"/>
                        </a:rPr>
                        <a:t>30</a:t>
                      </a:r>
                      <a:endParaRPr lang="en-US" sz="2800" b="1" dirty="0"/>
                    </a:p>
                  </a:txBody>
                  <a:tcPr/>
                </a:tc>
                <a:tc>
                  <a:txBody>
                    <a:bodyPr/>
                    <a:lstStyle/>
                    <a:p>
                      <a:pPr algn="ctr"/>
                      <a:r>
                        <a:rPr lang="en-US" sz="2800" b="1" dirty="0" smtClean="0">
                          <a:hlinkClick r:id="rId14" action="ppaction://hlinksldjump"/>
                        </a:rPr>
                        <a:t>30</a:t>
                      </a:r>
                      <a:endParaRPr lang="en-US" sz="2800" b="1" dirty="0"/>
                    </a:p>
                  </a:txBody>
                  <a:tcPr/>
                </a:tc>
                <a:tc>
                  <a:txBody>
                    <a:bodyPr/>
                    <a:lstStyle/>
                    <a:p>
                      <a:pPr algn="ctr"/>
                      <a:r>
                        <a:rPr lang="en-US" sz="2800" b="1" dirty="0" smtClean="0">
                          <a:hlinkClick r:id="rId15" action="ppaction://hlinksldjump"/>
                        </a:rPr>
                        <a:t>30</a:t>
                      </a:r>
                      <a:endParaRPr lang="en-US" sz="2800" b="1" dirty="0"/>
                    </a:p>
                  </a:txBody>
                  <a:tcPr/>
                </a:tc>
                <a:tc>
                  <a:txBody>
                    <a:bodyPr/>
                    <a:lstStyle/>
                    <a:p>
                      <a:pPr algn="ctr"/>
                      <a:r>
                        <a:rPr lang="en-US" sz="2800" b="1" dirty="0" smtClean="0">
                          <a:hlinkClick r:id="rId16" action="ppaction://hlinksldjump"/>
                        </a:rPr>
                        <a:t>30</a:t>
                      </a:r>
                      <a:endParaRPr lang="en-US" sz="2800" b="1" dirty="0"/>
                    </a:p>
                  </a:txBody>
                  <a:tcPr/>
                </a:tc>
              </a:tr>
              <a:tr h="1018937">
                <a:tc>
                  <a:txBody>
                    <a:bodyPr/>
                    <a:lstStyle/>
                    <a:p>
                      <a:pPr algn="ctr"/>
                      <a:r>
                        <a:rPr lang="en-US" sz="2800" b="1" dirty="0" smtClean="0">
                          <a:hlinkClick r:id="rId17" action="ppaction://hlinksldjump"/>
                        </a:rPr>
                        <a:t>40</a:t>
                      </a:r>
                      <a:endParaRPr lang="en-US" sz="2800" b="1" dirty="0"/>
                    </a:p>
                  </a:txBody>
                  <a:tcPr/>
                </a:tc>
                <a:tc>
                  <a:txBody>
                    <a:bodyPr/>
                    <a:lstStyle/>
                    <a:p>
                      <a:pPr algn="ctr"/>
                      <a:r>
                        <a:rPr lang="en-US" sz="2800" b="1" dirty="0" smtClean="0">
                          <a:hlinkClick r:id="rId18" action="ppaction://hlinksldjump"/>
                        </a:rPr>
                        <a:t>40</a:t>
                      </a:r>
                      <a:endParaRPr lang="en-US" sz="2800" b="1" dirty="0"/>
                    </a:p>
                  </a:txBody>
                  <a:tcPr/>
                </a:tc>
                <a:tc>
                  <a:txBody>
                    <a:bodyPr/>
                    <a:lstStyle/>
                    <a:p>
                      <a:pPr algn="ctr"/>
                      <a:r>
                        <a:rPr lang="en-US" sz="2800" b="1" dirty="0" smtClean="0">
                          <a:hlinkClick r:id="rId19" action="ppaction://hlinksldjump"/>
                        </a:rPr>
                        <a:t>40</a:t>
                      </a:r>
                      <a:endParaRPr lang="en-US" sz="2800" b="1" dirty="0"/>
                    </a:p>
                  </a:txBody>
                  <a:tcPr/>
                </a:tc>
                <a:tc>
                  <a:txBody>
                    <a:bodyPr/>
                    <a:lstStyle/>
                    <a:p>
                      <a:pPr algn="ctr"/>
                      <a:r>
                        <a:rPr lang="en-US" sz="2800" b="1" dirty="0" smtClean="0">
                          <a:hlinkClick r:id="rId20" action="ppaction://hlinksldjump"/>
                        </a:rPr>
                        <a:t>40</a:t>
                      </a:r>
                      <a:endParaRPr lang="en-US" sz="2800" b="1" dirty="0"/>
                    </a:p>
                  </a:txBody>
                  <a:tcPr/>
                </a:tc>
                <a:tc>
                  <a:txBody>
                    <a:bodyPr/>
                    <a:lstStyle/>
                    <a:p>
                      <a:pPr algn="ctr"/>
                      <a:r>
                        <a:rPr lang="en-US" sz="2800" b="1" dirty="0" smtClean="0">
                          <a:hlinkClick r:id="rId21" action="ppaction://hlinksldjump"/>
                        </a:rPr>
                        <a:t>40</a:t>
                      </a:r>
                      <a:endParaRPr lang="en-US" sz="2800" b="1" dirty="0"/>
                    </a:p>
                  </a:txBody>
                  <a:tcPr/>
                </a:tc>
              </a:tr>
              <a:tr h="1018937">
                <a:tc>
                  <a:txBody>
                    <a:bodyPr/>
                    <a:lstStyle/>
                    <a:p>
                      <a:pPr algn="ctr"/>
                      <a:r>
                        <a:rPr lang="en-US" sz="2800" b="1" dirty="0" smtClean="0">
                          <a:hlinkClick r:id="rId22" action="ppaction://hlinksldjump"/>
                        </a:rPr>
                        <a:t>50</a:t>
                      </a:r>
                      <a:endParaRPr lang="en-US" sz="2800" b="1" dirty="0"/>
                    </a:p>
                  </a:txBody>
                  <a:tcPr/>
                </a:tc>
                <a:tc>
                  <a:txBody>
                    <a:bodyPr/>
                    <a:lstStyle/>
                    <a:p>
                      <a:pPr algn="ctr"/>
                      <a:r>
                        <a:rPr lang="en-US" sz="2800" b="1" dirty="0" smtClean="0">
                          <a:hlinkClick r:id="rId23" action="ppaction://hlinksldjump"/>
                        </a:rPr>
                        <a:t>50</a:t>
                      </a:r>
                      <a:endParaRPr lang="en-US" sz="2800" b="1" dirty="0"/>
                    </a:p>
                  </a:txBody>
                  <a:tcPr/>
                </a:tc>
                <a:tc>
                  <a:txBody>
                    <a:bodyPr/>
                    <a:lstStyle/>
                    <a:p>
                      <a:pPr algn="ctr"/>
                      <a:r>
                        <a:rPr lang="en-US" sz="2800" b="1" dirty="0" smtClean="0">
                          <a:hlinkClick r:id="rId24" action="ppaction://hlinksldjump"/>
                        </a:rPr>
                        <a:t>50</a:t>
                      </a:r>
                      <a:endParaRPr lang="en-US" sz="2800" b="1" dirty="0"/>
                    </a:p>
                  </a:txBody>
                  <a:tcPr/>
                </a:tc>
                <a:tc>
                  <a:txBody>
                    <a:bodyPr/>
                    <a:lstStyle/>
                    <a:p>
                      <a:pPr algn="ctr"/>
                      <a:r>
                        <a:rPr lang="en-US" sz="2800" b="1" dirty="0" smtClean="0">
                          <a:hlinkClick r:id="rId25" action="ppaction://hlinksldjump"/>
                        </a:rPr>
                        <a:t>50</a:t>
                      </a:r>
                      <a:endParaRPr lang="en-US" sz="2800" b="1" dirty="0"/>
                    </a:p>
                  </a:txBody>
                  <a:tcPr/>
                </a:tc>
                <a:tc>
                  <a:txBody>
                    <a:bodyPr/>
                    <a:lstStyle/>
                    <a:p>
                      <a:pPr algn="ctr"/>
                      <a:r>
                        <a:rPr lang="en-US" sz="2800" b="1" dirty="0" smtClean="0">
                          <a:hlinkClick r:id="rId26" action="ppaction://hlinksldjump"/>
                        </a:rPr>
                        <a:t>50</a:t>
                      </a:r>
                      <a:endParaRPr lang="en-US" sz="2800" b="1" dirty="0"/>
                    </a:p>
                  </a:txBody>
                  <a:tcPr/>
                </a:tc>
              </a:tr>
            </a:tbl>
          </a:graphicData>
        </a:graphic>
      </p:graphicFrame>
    </p:spTree>
    <p:extLst>
      <p:ext uri="{BB962C8B-B14F-4D97-AF65-F5344CB8AC3E}">
        <p14:creationId xmlns:p14="http://schemas.microsoft.com/office/powerpoint/2010/main" val="46189098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53342" y="2623457"/>
            <a:ext cx="7380514" cy="646331"/>
          </a:xfrm>
          <a:prstGeom prst="rect">
            <a:avLst/>
          </a:prstGeom>
        </p:spPr>
        <p:txBody>
          <a:bodyPr wrap="square">
            <a:spAutoFit/>
          </a:bodyPr>
          <a:lstStyle/>
          <a:p>
            <a:pPr algn="ctr"/>
            <a:r>
              <a:rPr lang="en-US" sz="3600" dirty="0" smtClean="0">
                <a:solidFill>
                  <a:srgbClr val="FFFF00"/>
                </a:solidFill>
              </a:rPr>
              <a:t>WHAT IS A SERVICER?</a:t>
            </a:r>
            <a:endParaRPr lang="en-US" sz="3600" dirty="0">
              <a:solidFill>
                <a:srgbClr val="FFFF00"/>
              </a:solidFill>
            </a:endParaRPr>
          </a:p>
        </p:txBody>
      </p:sp>
    </p:spTree>
    <p:extLst>
      <p:ext uri="{BB962C8B-B14F-4D97-AF65-F5344CB8AC3E}">
        <p14:creationId xmlns:p14="http://schemas.microsoft.com/office/powerpoint/2010/main" val="74587259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13857" y="1676399"/>
            <a:ext cx="7554686" cy="1569660"/>
          </a:xfrm>
          <a:prstGeom prst="rect">
            <a:avLst/>
          </a:prstGeom>
        </p:spPr>
        <p:txBody>
          <a:bodyPr wrap="square">
            <a:spAutoFit/>
          </a:bodyPr>
          <a:lstStyle/>
          <a:p>
            <a:pPr algn="ctr"/>
            <a:r>
              <a:rPr lang="en-US" sz="3200" dirty="0" smtClean="0"/>
              <a:t>A SUM OF MONEY CHARGED FOR TEACHING OR INSTRUCTION BY A SCHOOL, COLLEGE, OR UNIVERSITY.</a:t>
            </a:r>
            <a:endParaRPr lang="en-US" sz="3200" dirty="0"/>
          </a:p>
        </p:txBody>
      </p:sp>
      <p:pic>
        <p:nvPicPr>
          <p:cNvPr id="3" name="30 Second Timer With Jeopardy Thinking Music">
            <a:hlinkClick r:id="" action="ppaction://media"/>
          </p:cNvPr>
          <p:cNvPicPr>
            <a:picLocks noChangeAspect="1"/>
          </p:cNvPicPr>
          <p:nvPr>
            <a:audioFile r:link="rId2"/>
            <p:extLst>
              <p:ext uri="{DAA4B4D4-6D71-4841-9C94-3DE7FCFB9230}">
                <p14:media xmlns:p14="http://schemas.microsoft.com/office/powerpoint/2010/main" r:embed="rId1">
                  <p14:fade in="8000"/>
                </p14:media>
              </p:ext>
            </p:extLst>
          </p:nvPr>
        </p:nvPicPr>
        <p:blipFill>
          <a:blip r:embed="rId4"/>
          <a:stretch>
            <a:fillRect/>
          </a:stretch>
        </p:blipFill>
        <p:spPr>
          <a:xfrm>
            <a:off x="130629" y="6161314"/>
            <a:ext cx="609600" cy="609600"/>
          </a:xfrm>
          <a:prstGeom prst="rect">
            <a:avLst/>
          </a:prstGeom>
        </p:spPr>
      </p:pic>
    </p:spTree>
    <p:extLst>
      <p:ext uri="{BB962C8B-B14F-4D97-AF65-F5344CB8AC3E}">
        <p14:creationId xmlns:p14="http://schemas.microsoft.com/office/powerpoint/2010/main" val="2746428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2104"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74371" y="2659521"/>
            <a:ext cx="8251372" cy="646331"/>
          </a:xfrm>
          <a:prstGeom prst="rect">
            <a:avLst/>
          </a:prstGeom>
        </p:spPr>
        <p:txBody>
          <a:bodyPr wrap="square">
            <a:spAutoFit/>
          </a:bodyPr>
          <a:lstStyle/>
          <a:p>
            <a:pPr algn="ctr"/>
            <a:r>
              <a:rPr lang="en-US" sz="3600" dirty="0" smtClean="0">
                <a:solidFill>
                  <a:srgbClr val="FFFF00"/>
                </a:solidFill>
              </a:rPr>
              <a:t>WHAT IS TUITION?</a:t>
            </a:r>
            <a:endParaRPr lang="en-US" sz="3600" dirty="0"/>
          </a:p>
        </p:txBody>
      </p:sp>
    </p:spTree>
    <p:extLst>
      <p:ext uri="{BB962C8B-B14F-4D97-AF65-F5344CB8AC3E}">
        <p14:creationId xmlns:p14="http://schemas.microsoft.com/office/powerpoint/2010/main" val="6361227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01685" y="1306286"/>
            <a:ext cx="6629400" cy="3539430"/>
          </a:xfrm>
          <a:prstGeom prst="rect">
            <a:avLst/>
          </a:prstGeom>
        </p:spPr>
        <p:txBody>
          <a:bodyPr wrap="square">
            <a:spAutoFit/>
          </a:bodyPr>
          <a:lstStyle/>
          <a:p>
            <a:pPr algn="ctr"/>
            <a:r>
              <a:rPr lang="en-US" sz="3200" dirty="0" smtClean="0"/>
              <a:t>A CENTER ON CAMPUS DEDICATED TO IMPROVING PHYSICAL AND MENTAL HEALTH AND WELLBEING THROUGH PRACTICES SUCH AS YOGA, MINDFULNESS, AND MEDITATION. </a:t>
            </a:r>
          </a:p>
          <a:p>
            <a:pPr algn="ctr"/>
            <a:endParaRPr lang="en-US" sz="3200" dirty="0"/>
          </a:p>
        </p:txBody>
      </p:sp>
      <p:pic>
        <p:nvPicPr>
          <p:cNvPr id="3" name="30 Second Timer With Jeopardy Thinking Music">
            <a:hlinkClick r:id="" action="ppaction://media"/>
          </p:cNvPr>
          <p:cNvPicPr>
            <a:picLocks noChangeAspect="1"/>
          </p:cNvPicPr>
          <p:nvPr>
            <a:audioFile r:link="rId2"/>
            <p:extLst>
              <p:ext uri="{DAA4B4D4-6D71-4841-9C94-3DE7FCFB9230}">
                <p14:media xmlns:p14="http://schemas.microsoft.com/office/powerpoint/2010/main" r:embed="rId1">
                  <p14:fade in="8000"/>
                </p14:media>
              </p:ext>
            </p:extLst>
          </p:nvPr>
        </p:nvPicPr>
        <p:blipFill>
          <a:blip r:embed="rId4"/>
          <a:stretch>
            <a:fillRect/>
          </a:stretch>
        </p:blipFill>
        <p:spPr>
          <a:xfrm>
            <a:off x="239485" y="6248400"/>
            <a:ext cx="609600" cy="609600"/>
          </a:xfrm>
          <a:prstGeom prst="rect">
            <a:avLst/>
          </a:prstGeom>
        </p:spPr>
      </p:pic>
    </p:spTree>
    <p:extLst>
      <p:ext uri="{BB962C8B-B14F-4D97-AF65-F5344CB8AC3E}">
        <p14:creationId xmlns:p14="http://schemas.microsoft.com/office/powerpoint/2010/main" val="4113522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2104"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62201" y="2409149"/>
            <a:ext cx="7195457" cy="1200329"/>
          </a:xfrm>
          <a:prstGeom prst="rect">
            <a:avLst/>
          </a:prstGeom>
        </p:spPr>
        <p:txBody>
          <a:bodyPr wrap="square">
            <a:spAutoFit/>
          </a:bodyPr>
          <a:lstStyle/>
          <a:p>
            <a:pPr algn="ctr"/>
            <a:r>
              <a:rPr lang="en-US" sz="3600" dirty="0" smtClean="0">
                <a:solidFill>
                  <a:srgbClr val="FFFF00"/>
                </a:solidFill>
              </a:rPr>
              <a:t>WHAT IS THE CENTER FOR CONTEMPLATIVE STUDIES?</a:t>
            </a:r>
            <a:endParaRPr lang="en-US" dirty="0"/>
          </a:p>
        </p:txBody>
      </p:sp>
    </p:spTree>
    <p:extLst>
      <p:ext uri="{BB962C8B-B14F-4D97-AF65-F5344CB8AC3E}">
        <p14:creationId xmlns:p14="http://schemas.microsoft.com/office/powerpoint/2010/main" val="24541360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405743" y="1262743"/>
            <a:ext cx="6923314" cy="3046988"/>
          </a:xfrm>
          <a:prstGeom prst="rect">
            <a:avLst/>
          </a:prstGeom>
        </p:spPr>
        <p:txBody>
          <a:bodyPr wrap="square">
            <a:spAutoFit/>
          </a:bodyPr>
          <a:lstStyle/>
          <a:p>
            <a:pPr algn="ctr"/>
            <a:r>
              <a:rPr lang="en-US" sz="3200" dirty="0" smtClean="0"/>
              <a:t>AN ORGANIZATION THAT BRINGS MANY DIFFERENT FORMS OF FUN AND ENTERTAINMENT TO THE STUDENTS ON CAMPUS THROUGH EVENTS SUCH AS HOMECOMING AND BANANA DAY.</a:t>
            </a:r>
            <a:endParaRPr lang="en-US" sz="3200" dirty="0">
              <a:effectLst/>
            </a:endParaRPr>
          </a:p>
        </p:txBody>
      </p:sp>
      <p:pic>
        <p:nvPicPr>
          <p:cNvPr id="2" name="30 Second Timer With Jeopardy Thinking Music">
            <a:hlinkClick r:id="" action="ppaction://media"/>
          </p:cNvPr>
          <p:cNvPicPr>
            <a:picLocks noChangeAspect="1"/>
          </p:cNvPicPr>
          <p:nvPr>
            <a:audioFile r:link="rId2"/>
            <p:extLst>
              <p:ext uri="{DAA4B4D4-6D71-4841-9C94-3DE7FCFB9230}">
                <p14:media xmlns:p14="http://schemas.microsoft.com/office/powerpoint/2010/main" r:embed="rId1">
                  <p14:fade in="8000"/>
                </p14:media>
              </p:ext>
            </p:extLst>
          </p:nvPr>
        </p:nvPicPr>
        <p:blipFill>
          <a:blip r:embed="rId4"/>
          <a:stretch>
            <a:fillRect/>
          </a:stretch>
        </p:blipFill>
        <p:spPr>
          <a:xfrm>
            <a:off x="250371" y="6128657"/>
            <a:ext cx="609600" cy="609600"/>
          </a:xfrm>
          <a:prstGeom prst="rect">
            <a:avLst/>
          </a:prstGeom>
        </p:spPr>
      </p:pic>
    </p:spTree>
    <p:extLst>
      <p:ext uri="{BB962C8B-B14F-4D97-AF65-F5344CB8AC3E}">
        <p14:creationId xmlns:p14="http://schemas.microsoft.com/office/powerpoint/2010/main" val="3076713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2104"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2"/>
                </p:tgtEl>
              </p:cMediaNode>
            </p:audio>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60171" y="2318658"/>
            <a:ext cx="7108371" cy="1200329"/>
          </a:xfrm>
          <a:prstGeom prst="rect">
            <a:avLst/>
          </a:prstGeom>
        </p:spPr>
        <p:txBody>
          <a:bodyPr wrap="square">
            <a:spAutoFit/>
          </a:bodyPr>
          <a:lstStyle/>
          <a:p>
            <a:pPr algn="ctr"/>
            <a:r>
              <a:rPr lang="en-US" sz="3600" dirty="0" smtClean="0">
                <a:solidFill>
                  <a:srgbClr val="FFFF00"/>
                </a:solidFill>
              </a:rPr>
              <a:t>WHAT IS THE STUDENT ACTIVITIES COUNCIL (SAC)?</a:t>
            </a:r>
            <a:endParaRPr lang="en-US" dirty="0"/>
          </a:p>
        </p:txBody>
      </p:sp>
    </p:spTree>
    <p:extLst>
      <p:ext uri="{BB962C8B-B14F-4D97-AF65-F5344CB8AC3E}">
        <p14:creationId xmlns:p14="http://schemas.microsoft.com/office/powerpoint/2010/main" val="335420252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46514" y="1502228"/>
            <a:ext cx="7543800" cy="3046988"/>
          </a:xfrm>
          <a:prstGeom prst="rect">
            <a:avLst/>
          </a:prstGeom>
        </p:spPr>
        <p:txBody>
          <a:bodyPr wrap="square">
            <a:spAutoFit/>
          </a:bodyPr>
          <a:lstStyle/>
          <a:p>
            <a:pPr algn="ctr"/>
            <a:r>
              <a:rPr lang="en-US" sz="3200" dirty="0" smtClean="0"/>
              <a:t>A SET OF FACILITIES AND PROGRAMS THAT PROMOTE FITNESS, HEALTH, AND FUN THROUGH ACTIVITIES SUCH AS GROUP FITNESS CLASSES, INTRAMURAL AND CLUB SPORTS, AND PERSONAL TRAINING.</a:t>
            </a:r>
            <a:endParaRPr lang="en-US" sz="3200" dirty="0"/>
          </a:p>
        </p:txBody>
      </p:sp>
      <p:pic>
        <p:nvPicPr>
          <p:cNvPr id="3" name="30 Second Timer With Jeopardy Thinking Music">
            <a:hlinkClick r:id="" action="ppaction://media"/>
          </p:cNvPr>
          <p:cNvPicPr>
            <a:picLocks noChangeAspect="1"/>
          </p:cNvPicPr>
          <p:nvPr>
            <a:audioFile r:link="rId2"/>
            <p:extLst>
              <p:ext uri="{DAA4B4D4-6D71-4841-9C94-3DE7FCFB9230}">
                <p14:media xmlns:p14="http://schemas.microsoft.com/office/powerpoint/2010/main" r:embed="rId1">
                  <p14:fade in="8000"/>
                </p14:media>
              </p:ext>
            </p:extLst>
          </p:nvPr>
        </p:nvPicPr>
        <p:blipFill>
          <a:blip r:embed="rId4"/>
          <a:stretch>
            <a:fillRect/>
          </a:stretch>
        </p:blipFill>
        <p:spPr>
          <a:xfrm>
            <a:off x="119743" y="6150428"/>
            <a:ext cx="609600" cy="609600"/>
          </a:xfrm>
          <a:prstGeom prst="rect">
            <a:avLst/>
          </a:prstGeom>
        </p:spPr>
      </p:pic>
    </p:spTree>
    <p:extLst>
      <p:ext uri="{BB962C8B-B14F-4D97-AF65-F5344CB8AC3E}">
        <p14:creationId xmlns:p14="http://schemas.microsoft.com/office/powerpoint/2010/main" val="3725899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2104"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79562" y="2732707"/>
            <a:ext cx="7233070" cy="646331"/>
          </a:xfrm>
          <a:prstGeom prst="rect">
            <a:avLst/>
          </a:prstGeom>
        </p:spPr>
        <p:txBody>
          <a:bodyPr wrap="none">
            <a:spAutoFit/>
          </a:bodyPr>
          <a:lstStyle/>
          <a:p>
            <a:r>
              <a:rPr lang="en-US" sz="3600" dirty="0" smtClean="0">
                <a:solidFill>
                  <a:srgbClr val="FFFF00"/>
                </a:solidFill>
              </a:rPr>
              <a:t>WHAT IS CAMPUS RECREATION?</a:t>
            </a:r>
            <a:endParaRPr lang="en-US" sz="3600" dirty="0">
              <a:solidFill>
                <a:srgbClr val="FFFF00"/>
              </a:solidFill>
            </a:endParaRPr>
          </a:p>
        </p:txBody>
      </p:sp>
    </p:spTree>
    <p:extLst>
      <p:ext uri="{BB962C8B-B14F-4D97-AF65-F5344CB8AC3E}">
        <p14:creationId xmlns:p14="http://schemas.microsoft.com/office/powerpoint/2010/main" val="169001876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25485" y="1436917"/>
            <a:ext cx="6901543" cy="2554545"/>
          </a:xfrm>
          <a:prstGeom prst="rect">
            <a:avLst/>
          </a:prstGeom>
        </p:spPr>
        <p:txBody>
          <a:bodyPr wrap="square">
            <a:spAutoFit/>
          </a:bodyPr>
          <a:lstStyle/>
          <a:p>
            <a:pPr algn="ctr"/>
            <a:r>
              <a:rPr lang="en-US" sz="3200" dirty="0" smtClean="0">
                <a:latin typeface="+mj-lt"/>
              </a:rPr>
              <a:t>THIS OFFICE COORDINATES ORIENTATION AND OUTREACH PROGRAMS FOR FIRST-YEAR, TRANSFER AND NON-TRADITIONAL STUDENTS.</a:t>
            </a:r>
            <a:endParaRPr lang="en-US" sz="3200" dirty="0">
              <a:latin typeface="+mj-lt"/>
            </a:endParaRPr>
          </a:p>
        </p:txBody>
      </p:sp>
      <p:pic>
        <p:nvPicPr>
          <p:cNvPr id="3" name="30 Second Timer With Jeopardy Thinking Music">
            <a:hlinkClick r:id="" action="ppaction://media"/>
          </p:cNvPr>
          <p:cNvPicPr>
            <a:picLocks noChangeAspect="1"/>
          </p:cNvPicPr>
          <p:nvPr>
            <a:audioFile r:link="rId2"/>
            <p:extLst>
              <p:ext uri="{DAA4B4D4-6D71-4841-9C94-3DE7FCFB9230}">
                <p14:media xmlns:p14="http://schemas.microsoft.com/office/powerpoint/2010/main" r:embed="rId1">
                  <p14:fade in="8000"/>
                </p14:media>
              </p:ext>
            </p:extLst>
          </p:nvPr>
        </p:nvPicPr>
        <p:blipFill>
          <a:blip r:embed="rId4"/>
          <a:stretch>
            <a:fillRect/>
          </a:stretch>
        </p:blipFill>
        <p:spPr>
          <a:xfrm>
            <a:off x="195943" y="6128658"/>
            <a:ext cx="609600" cy="609600"/>
          </a:xfrm>
          <a:prstGeom prst="rect">
            <a:avLst/>
          </a:prstGeom>
        </p:spPr>
      </p:pic>
    </p:spTree>
    <p:extLst>
      <p:ext uri="{BB962C8B-B14F-4D97-AF65-F5344CB8AC3E}">
        <p14:creationId xmlns:p14="http://schemas.microsoft.com/office/powerpoint/2010/main" val="1504426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2104"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753158" y="2375197"/>
            <a:ext cx="8534400" cy="1507067"/>
          </a:xfrm>
        </p:spPr>
        <p:txBody>
          <a:bodyPr>
            <a:normAutofit fontScale="90000"/>
          </a:bodyPr>
          <a:lstStyle/>
          <a:p>
            <a:pPr algn="ctr"/>
            <a:r>
              <a:rPr lang="en-US" dirty="0"/>
              <a:t>Scheduled time outside of class that students are </a:t>
            </a:r>
            <a:r>
              <a:rPr lang="en-US" dirty="0" smtClean="0"/>
              <a:t>welcome </a:t>
            </a:r>
            <a:r>
              <a:rPr lang="en-US" dirty="0"/>
              <a:t>to meet with their professor to ask questions or discuss class material and grading.</a:t>
            </a:r>
            <a:br>
              <a:rPr lang="en-US" dirty="0"/>
            </a:br>
            <a:r>
              <a:rPr lang="en-US" dirty="0"/>
              <a:t/>
            </a:r>
            <a:br>
              <a:rPr lang="en-US" dirty="0"/>
            </a:br>
            <a:r>
              <a:rPr lang="en-US" dirty="0"/>
              <a:t>		</a:t>
            </a:r>
          </a:p>
        </p:txBody>
      </p:sp>
      <p:pic>
        <p:nvPicPr>
          <p:cNvPr id="4" name="30 Second Timer With Jeopardy Thinking Music">
            <a:hlinkClick r:id="" action="ppaction://media"/>
          </p:cNvPr>
          <p:cNvPicPr>
            <a:picLocks noChangeAspect="1"/>
          </p:cNvPicPr>
          <p:nvPr>
            <a:audioFile r:link="rId2"/>
            <p:extLst>
              <p:ext uri="{DAA4B4D4-6D71-4841-9C94-3DE7FCFB9230}">
                <p14:media xmlns:p14="http://schemas.microsoft.com/office/powerpoint/2010/main" r:embed="rId1">
                  <p14:fade in="8000"/>
                </p14:media>
              </p:ext>
            </p:extLst>
          </p:nvPr>
        </p:nvPicPr>
        <p:blipFill>
          <a:blip r:embed="rId4"/>
          <a:stretch>
            <a:fillRect/>
          </a:stretch>
        </p:blipFill>
        <p:spPr>
          <a:xfrm>
            <a:off x="174171" y="6117771"/>
            <a:ext cx="609600" cy="609600"/>
          </a:xfrm>
          <a:prstGeom prst="rect">
            <a:avLst/>
          </a:prstGeom>
        </p:spPr>
      </p:pic>
    </p:spTree>
    <p:extLst>
      <p:ext uri="{BB962C8B-B14F-4D97-AF65-F5344CB8AC3E}">
        <p14:creationId xmlns:p14="http://schemas.microsoft.com/office/powerpoint/2010/main" val="1396027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2104"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43183" y="2470400"/>
            <a:ext cx="6575839" cy="1200329"/>
          </a:xfrm>
          <a:prstGeom prst="rect">
            <a:avLst/>
          </a:prstGeom>
        </p:spPr>
        <p:txBody>
          <a:bodyPr wrap="none">
            <a:spAutoFit/>
          </a:bodyPr>
          <a:lstStyle/>
          <a:p>
            <a:r>
              <a:rPr lang="en-US" sz="3600" dirty="0" smtClean="0">
                <a:solidFill>
                  <a:srgbClr val="FFFF00"/>
                </a:solidFill>
              </a:rPr>
              <a:t>WHAT IS THE OFFICE OF NEW </a:t>
            </a:r>
          </a:p>
          <a:p>
            <a:pPr algn="ctr"/>
            <a:r>
              <a:rPr lang="en-US" sz="3600" dirty="0" smtClean="0">
                <a:solidFill>
                  <a:srgbClr val="FFFF00"/>
                </a:solidFill>
              </a:rPr>
              <a:t>STUDENT PROGRAMS?</a:t>
            </a:r>
            <a:endParaRPr lang="en-US" sz="3600" dirty="0">
              <a:solidFill>
                <a:srgbClr val="FFFF00"/>
              </a:solidFill>
            </a:endParaRPr>
          </a:p>
        </p:txBody>
      </p:sp>
    </p:spTree>
    <p:extLst>
      <p:ext uri="{BB962C8B-B14F-4D97-AF65-F5344CB8AC3E}">
        <p14:creationId xmlns:p14="http://schemas.microsoft.com/office/powerpoint/2010/main" val="420720037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05742" y="2220686"/>
            <a:ext cx="6988629" cy="1569660"/>
          </a:xfrm>
          <a:prstGeom prst="rect">
            <a:avLst/>
          </a:prstGeom>
        </p:spPr>
        <p:txBody>
          <a:bodyPr wrap="square">
            <a:spAutoFit/>
          </a:bodyPr>
          <a:lstStyle/>
          <a:p>
            <a:pPr algn="ctr"/>
            <a:r>
              <a:rPr lang="en-US" sz="3200" dirty="0" smtClean="0"/>
              <a:t>THIS OFFICE ASSISTS STUDENTS IN ALL ASPECTS OF THEIR ON-CAMPUS LIVING EXPERIENCE.</a:t>
            </a:r>
            <a:endParaRPr lang="en-US" sz="3200" dirty="0"/>
          </a:p>
        </p:txBody>
      </p:sp>
      <p:pic>
        <p:nvPicPr>
          <p:cNvPr id="3" name="30 Second Timer With Jeopardy Thinking Music">
            <a:hlinkClick r:id="" action="ppaction://media"/>
          </p:cNvPr>
          <p:cNvPicPr>
            <a:picLocks noChangeAspect="1"/>
          </p:cNvPicPr>
          <p:nvPr>
            <a:audioFile r:link="rId2"/>
            <p:extLst>
              <p:ext uri="{DAA4B4D4-6D71-4841-9C94-3DE7FCFB9230}">
                <p14:media xmlns:p14="http://schemas.microsoft.com/office/powerpoint/2010/main" r:embed="rId1">
                  <p14:fade in="8000"/>
                </p14:media>
              </p:ext>
            </p:extLst>
          </p:nvPr>
        </p:nvPicPr>
        <p:blipFill>
          <a:blip r:embed="rId4"/>
          <a:stretch>
            <a:fillRect/>
          </a:stretch>
        </p:blipFill>
        <p:spPr>
          <a:xfrm>
            <a:off x="217714" y="6161315"/>
            <a:ext cx="609600" cy="609600"/>
          </a:xfrm>
          <a:prstGeom prst="rect">
            <a:avLst/>
          </a:prstGeom>
        </p:spPr>
      </p:pic>
    </p:spTree>
    <p:extLst>
      <p:ext uri="{BB962C8B-B14F-4D97-AF65-F5344CB8AC3E}">
        <p14:creationId xmlns:p14="http://schemas.microsoft.com/office/powerpoint/2010/main" val="2229492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2104"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49596" y="2895993"/>
            <a:ext cx="9020418" cy="646331"/>
          </a:xfrm>
          <a:prstGeom prst="rect">
            <a:avLst/>
          </a:prstGeom>
        </p:spPr>
        <p:txBody>
          <a:bodyPr wrap="none">
            <a:spAutoFit/>
          </a:bodyPr>
          <a:lstStyle/>
          <a:p>
            <a:r>
              <a:rPr lang="en-US" sz="3600" dirty="0" smtClean="0">
                <a:solidFill>
                  <a:srgbClr val="FFFF00"/>
                </a:solidFill>
              </a:rPr>
              <a:t>WHAT IS THE OFFICE OF RESIDENCE LIFE?</a:t>
            </a:r>
            <a:endParaRPr lang="en-US" sz="3600" dirty="0">
              <a:solidFill>
                <a:srgbClr val="FFFF00"/>
              </a:solidFill>
            </a:endParaRPr>
          </a:p>
        </p:txBody>
      </p:sp>
    </p:spTree>
    <p:extLst>
      <p:ext uri="{BB962C8B-B14F-4D97-AF65-F5344CB8AC3E}">
        <p14:creationId xmlns:p14="http://schemas.microsoft.com/office/powerpoint/2010/main" val="217431918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1523999"/>
            <a:ext cx="7206343" cy="2554545"/>
          </a:xfrm>
          <a:prstGeom prst="rect">
            <a:avLst/>
          </a:prstGeom>
        </p:spPr>
        <p:txBody>
          <a:bodyPr wrap="square">
            <a:spAutoFit/>
          </a:bodyPr>
          <a:lstStyle/>
          <a:p>
            <a:pPr algn="ctr"/>
            <a:r>
              <a:rPr lang="en-US" sz="3200" dirty="0" smtClean="0"/>
              <a:t>THIS OFFICE COORDINATES SERVICES FOR THOSE STUDENTS COMMUTING FROM HOME OR LIVING IN CLOSE PROXIMITY TO THE UNIVERSITY.</a:t>
            </a:r>
            <a:endParaRPr lang="en-US" sz="3200" dirty="0"/>
          </a:p>
        </p:txBody>
      </p:sp>
      <p:pic>
        <p:nvPicPr>
          <p:cNvPr id="3" name="30 Second Timer With Jeopardy Thinking Music">
            <a:hlinkClick r:id="" action="ppaction://media"/>
          </p:cNvPr>
          <p:cNvPicPr>
            <a:picLocks noChangeAspect="1"/>
          </p:cNvPicPr>
          <p:nvPr>
            <a:audioFile r:link="rId2"/>
            <p:extLst>
              <p:ext uri="{DAA4B4D4-6D71-4841-9C94-3DE7FCFB9230}">
                <p14:media xmlns:p14="http://schemas.microsoft.com/office/powerpoint/2010/main" r:embed="rId1">
                  <p14:fade in="8000"/>
                </p14:media>
              </p:ext>
            </p:extLst>
          </p:nvPr>
        </p:nvPicPr>
        <p:blipFill>
          <a:blip r:embed="rId4"/>
          <a:stretch>
            <a:fillRect/>
          </a:stretch>
        </p:blipFill>
        <p:spPr>
          <a:xfrm>
            <a:off x="217715" y="6128657"/>
            <a:ext cx="609600" cy="609600"/>
          </a:xfrm>
          <a:prstGeom prst="rect">
            <a:avLst/>
          </a:prstGeom>
        </p:spPr>
      </p:pic>
    </p:spTree>
    <p:extLst>
      <p:ext uri="{BB962C8B-B14F-4D97-AF65-F5344CB8AC3E}">
        <p14:creationId xmlns:p14="http://schemas.microsoft.com/office/powerpoint/2010/main" val="1287204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2104"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729950" y="2689162"/>
            <a:ext cx="8829661" cy="1200329"/>
          </a:xfrm>
          <a:prstGeom prst="rect">
            <a:avLst/>
          </a:prstGeom>
        </p:spPr>
        <p:txBody>
          <a:bodyPr wrap="none">
            <a:spAutoFit/>
          </a:bodyPr>
          <a:lstStyle/>
          <a:p>
            <a:pPr algn="ctr"/>
            <a:r>
              <a:rPr lang="en-US" sz="3600" dirty="0" smtClean="0">
                <a:solidFill>
                  <a:srgbClr val="FFFF00"/>
                </a:solidFill>
              </a:rPr>
              <a:t>WHAT IS THE OFFICE OF </a:t>
            </a:r>
          </a:p>
          <a:p>
            <a:pPr algn="ctr"/>
            <a:r>
              <a:rPr lang="en-US" sz="3600" dirty="0" smtClean="0">
                <a:solidFill>
                  <a:srgbClr val="FFFF00"/>
                </a:solidFill>
              </a:rPr>
              <a:t>OFF-CAMPUS &amp; COMMUTER SERVICES?</a:t>
            </a:r>
            <a:endParaRPr lang="en-US" sz="3600" dirty="0">
              <a:solidFill>
                <a:srgbClr val="FFFF00"/>
              </a:solidFill>
            </a:endParaRPr>
          </a:p>
        </p:txBody>
      </p:sp>
    </p:spTree>
    <p:extLst>
      <p:ext uri="{BB962C8B-B14F-4D97-AF65-F5344CB8AC3E}">
        <p14:creationId xmlns:p14="http://schemas.microsoft.com/office/powerpoint/2010/main" val="231296967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58143" y="2002971"/>
            <a:ext cx="6629400" cy="1569660"/>
          </a:xfrm>
          <a:prstGeom prst="rect">
            <a:avLst/>
          </a:prstGeom>
        </p:spPr>
        <p:txBody>
          <a:bodyPr wrap="square">
            <a:spAutoFit/>
          </a:bodyPr>
          <a:lstStyle/>
          <a:p>
            <a:pPr algn="ctr"/>
            <a:r>
              <a:rPr lang="en-US" sz="3200" dirty="0" smtClean="0"/>
              <a:t>THIS OFFICE OFFERS SERVICES FOR STUDENTS WITH PHYSICAL AND LEARNING DISABILITIES.</a:t>
            </a:r>
            <a:endParaRPr lang="en-US" sz="3200" dirty="0"/>
          </a:p>
        </p:txBody>
      </p:sp>
      <p:pic>
        <p:nvPicPr>
          <p:cNvPr id="3" name="30 Second Timer With Jeopardy Thinking Music">
            <a:hlinkClick r:id="" action="ppaction://media"/>
          </p:cNvPr>
          <p:cNvPicPr>
            <a:picLocks noChangeAspect="1"/>
          </p:cNvPicPr>
          <p:nvPr>
            <a:audioFile r:link="rId2"/>
            <p:extLst>
              <p:ext uri="{DAA4B4D4-6D71-4841-9C94-3DE7FCFB9230}">
                <p14:media xmlns:p14="http://schemas.microsoft.com/office/powerpoint/2010/main" r:embed="rId1">
                  <p14:fade in="8000"/>
                </p14:media>
              </p:ext>
            </p:extLst>
          </p:nvPr>
        </p:nvPicPr>
        <p:blipFill>
          <a:blip r:embed="rId4"/>
          <a:stretch>
            <a:fillRect/>
          </a:stretch>
        </p:blipFill>
        <p:spPr>
          <a:xfrm>
            <a:off x="261257" y="6106886"/>
            <a:ext cx="609600" cy="609600"/>
          </a:xfrm>
          <a:prstGeom prst="rect">
            <a:avLst/>
          </a:prstGeom>
        </p:spPr>
      </p:pic>
    </p:spTree>
    <p:extLst>
      <p:ext uri="{BB962C8B-B14F-4D97-AF65-F5344CB8AC3E}">
        <p14:creationId xmlns:p14="http://schemas.microsoft.com/office/powerpoint/2010/main" val="3487329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2104"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37231" y="2700049"/>
            <a:ext cx="8834471" cy="1200329"/>
          </a:xfrm>
          <a:prstGeom prst="rect">
            <a:avLst/>
          </a:prstGeom>
        </p:spPr>
        <p:txBody>
          <a:bodyPr wrap="none">
            <a:spAutoFit/>
          </a:bodyPr>
          <a:lstStyle/>
          <a:p>
            <a:r>
              <a:rPr lang="en-US" sz="3600" dirty="0" smtClean="0">
                <a:solidFill>
                  <a:srgbClr val="FFFF00"/>
                </a:solidFill>
              </a:rPr>
              <a:t>WHAT IS THE OFFICE OF SERVICES FOR </a:t>
            </a:r>
          </a:p>
          <a:p>
            <a:pPr algn="ctr"/>
            <a:r>
              <a:rPr lang="en-US" sz="3600" dirty="0" smtClean="0">
                <a:solidFill>
                  <a:srgbClr val="FFFF00"/>
                </a:solidFill>
              </a:rPr>
              <a:t>STUDENTS WITH DISABILITIES (OSSD)?</a:t>
            </a:r>
            <a:endParaRPr lang="en-US" sz="3600" dirty="0">
              <a:solidFill>
                <a:srgbClr val="FFFF00"/>
              </a:solidFill>
            </a:endParaRPr>
          </a:p>
        </p:txBody>
      </p:sp>
    </p:spTree>
    <p:extLst>
      <p:ext uri="{BB962C8B-B14F-4D97-AF65-F5344CB8AC3E}">
        <p14:creationId xmlns:p14="http://schemas.microsoft.com/office/powerpoint/2010/main" val="304798820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55372" y="1219199"/>
            <a:ext cx="7184571" cy="3046988"/>
          </a:xfrm>
          <a:prstGeom prst="rect">
            <a:avLst/>
          </a:prstGeom>
        </p:spPr>
        <p:txBody>
          <a:bodyPr wrap="square">
            <a:spAutoFit/>
          </a:bodyPr>
          <a:lstStyle/>
          <a:p>
            <a:pPr algn="ctr"/>
            <a:r>
              <a:rPr lang="en-US" sz="3200" dirty="0" smtClean="0">
                <a:latin typeface="+mj-lt"/>
              </a:rPr>
              <a:t>THIS OFFICE PROVIDES ASSISTANCE AND SUPPORT FOR STUDENTS WHO ARE AWAY FROM THE CAMPUS FOR A MINIMUM OF THREE CLASS DAYS DUE TO ILLNESS, PERSONAL OR FAMILY EMERGENCIES.</a:t>
            </a:r>
            <a:endParaRPr lang="en-US" sz="3200" dirty="0">
              <a:latin typeface="+mj-lt"/>
            </a:endParaRPr>
          </a:p>
        </p:txBody>
      </p:sp>
      <p:pic>
        <p:nvPicPr>
          <p:cNvPr id="3" name="30 Second Timer With Jeopardy Thinking Music">
            <a:hlinkClick r:id="" action="ppaction://media"/>
          </p:cNvPr>
          <p:cNvPicPr>
            <a:picLocks noChangeAspect="1"/>
          </p:cNvPicPr>
          <p:nvPr>
            <a:audioFile r:link="rId2"/>
            <p:extLst>
              <p:ext uri="{DAA4B4D4-6D71-4841-9C94-3DE7FCFB9230}">
                <p14:media xmlns:p14="http://schemas.microsoft.com/office/powerpoint/2010/main" r:embed="rId1">
                  <p14:fade in="8000"/>
                </p14:media>
              </p:ext>
            </p:extLst>
          </p:nvPr>
        </p:nvPicPr>
        <p:blipFill>
          <a:blip r:embed="rId4"/>
          <a:stretch>
            <a:fillRect/>
          </a:stretch>
        </p:blipFill>
        <p:spPr>
          <a:xfrm>
            <a:off x="206828" y="6128657"/>
            <a:ext cx="609600" cy="609600"/>
          </a:xfrm>
          <a:prstGeom prst="rect">
            <a:avLst/>
          </a:prstGeom>
        </p:spPr>
      </p:pic>
    </p:spTree>
    <p:extLst>
      <p:ext uri="{BB962C8B-B14F-4D97-AF65-F5344CB8AC3E}">
        <p14:creationId xmlns:p14="http://schemas.microsoft.com/office/powerpoint/2010/main" val="2308814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2104"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92260" y="2939533"/>
            <a:ext cx="10310836" cy="1200329"/>
          </a:xfrm>
          <a:prstGeom prst="rect">
            <a:avLst/>
          </a:prstGeom>
        </p:spPr>
        <p:txBody>
          <a:bodyPr wrap="none">
            <a:spAutoFit/>
          </a:bodyPr>
          <a:lstStyle/>
          <a:p>
            <a:pPr algn="ctr"/>
            <a:r>
              <a:rPr lang="en-US" sz="3600" dirty="0" smtClean="0">
                <a:solidFill>
                  <a:srgbClr val="FFFF00"/>
                </a:solidFill>
              </a:rPr>
              <a:t>WHAT IS THE OFFICE OF STUDENT ASSISTANCE?</a:t>
            </a:r>
          </a:p>
          <a:p>
            <a:pPr algn="ctr"/>
            <a:r>
              <a:rPr lang="en-US" sz="3600" dirty="0">
                <a:solidFill>
                  <a:srgbClr val="FFFF00"/>
                </a:solidFill>
                <a:latin typeface="+mj-lt"/>
              </a:rPr>
              <a:t>	</a:t>
            </a:r>
          </a:p>
        </p:txBody>
      </p:sp>
    </p:spTree>
    <p:extLst>
      <p:ext uri="{BB962C8B-B14F-4D97-AF65-F5344CB8AC3E}">
        <p14:creationId xmlns:p14="http://schemas.microsoft.com/office/powerpoint/2010/main" val="283678227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51313" y="1045028"/>
            <a:ext cx="6966857" cy="3539430"/>
          </a:xfrm>
          <a:prstGeom prst="rect">
            <a:avLst/>
          </a:prstGeom>
        </p:spPr>
        <p:txBody>
          <a:bodyPr wrap="square">
            <a:spAutoFit/>
          </a:bodyPr>
          <a:lstStyle/>
          <a:p>
            <a:pPr algn="ctr"/>
            <a:r>
              <a:rPr lang="en-US" sz="3200" dirty="0" smtClean="0"/>
              <a:t>THIS CENTER, LOCATED IN COMMONWEALTH HALL, PROMOTES WELLNESS AND OFFERS APPOINTMENTS TO THOSE WHO ARE SICK OR IN NEED OF CARE (INCLUDING SEXUAL ASSAULT CARE). </a:t>
            </a:r>
            <a:endParaRPr lang="en-US" sz="3200" dirty="0">
              <a:effectLst/>
            </a:endParaRPr>
          </a:p>
        </p:txBody>
      </p:sp>
      <p:pic>
        <p:nvPicPr>
          <p:cNvPr id="3" name="30 Second Timer With Jeopardy Thinking Music">
            <a:hlinkClick r:id="" action="ppaction://media"/>
          </p:cNvPr>
          <p:cNvPicPr>
            <a:picLocks noChangeAspect="1"/>
          </p:cNvPicPr>
          <p:nvPr>
            <a:audioFile r:link="rId2"/>
            <p:extLst>
              <p:ext uri="{DAA4B4D4-6D71-4841-9C94-3DE7FCFB9230}">
                <p14:media xmlns:p14="http://schemas.microsoft.com/office/powerpoint/2010/main" r:embed="rId1">
                  <p14:fade in="8000"/>
                </p14:media>
              </p:ext>
            </p:extLst>
          </p:nvPr>
        </p:nvPicPr>
        <p:blipFill>
          <a:blip r:embed="rId4"/>
          <a:stretch>
            <a:fillRect/>
          </a:stretch>
        </p:blipFill>
        <p:spPr>
          <a:xfrm>
            <a:off x="141515" y="6117771"/>
            <a:ext cx="609600" cy="609600"/>
          </a:xfrm>
          <a:prstGeom prst="rect">
            <a:avLst/>
          </a:prstGeom>
        </p:spPr>
      </p:pic>
    </p:spTree>
    <p:extLst>
      <p:ext uri="{BB962C8B-B14F-4D97-AF65-F5344CB8AC3E}">
        <p14:creationId xmlns:p14="http://schemas.microsoft.com/office/powerpoint/2010/main" val="4049258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2104"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369044" y="2349746"/>
            <a:ext cx="8534400" cy="1507067"/>
          </a:xfrm>
        </p:spPr>
        <p:txBody>
          <a:bodyPr/>
          <a:lstStyle/>
          <a:p>
            <a:r>
              <a:rPr lang="en-US" dirty="0" smtClean="0">
                <a:solidFill>
                  <a:srgbClr val="FFFF00"/>
                </a:solidFill>
              </a:rPr>
              <a:t>     </a:t>
            </a:r>
            <a:r>
              <a:rPr lang="en-US" dirty="0" smtClean="0">
                <a:solidFill>
                  <a:srgbClr val="FFFF00"/>
                </a:solidFill>
                <a:latin typeface="+mn-lt"/>
              </a:rPr>
              <a:t>What </a:t>
            </a:r>
            <a:r>
              <a:rPr lang="en-US" dirty="0">
                <a:solidFill>
                  <a:srgbClr val="FFFF00"/>
                </a:solidFill>
                <a:latin typeface="+mn-lt"/>
              </a:rPr>
              <a:t>are Office Hours?</a:t>
            </a:r>
            <a:br>
              <a:rPr lang="en-US" dirty="0">
                <a:solidFill>
                  <a:srgbClr val="FFFF00"/>
                </a:solidFill>
                <a:latin typeface="+mn-lt"/>
              </a:rPr>
            </a:br>
            <a:endParaRPr lang="en-US" dirty="0">
              <a:solidFill>
                <a:srgbClr val="FFFF00"/>
              </a:solidFill>
              <a:latin typeface="+mn-lt"/>
            </a:endParaRPr>
          </a:p>
        </p:txBody>
      </p:sp>
    </p:spTree>
    <p:extLst>
      <p:ext uri="{BB962C8B-B14F-4D97-AF65-F5344CB8AC3E}">
        <p14:creationId xmlns:p14="http://schemas.microsoft.com/office/powerpoint/2010/main" val="406600358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81943" y="2681292"/>
            <a:ext cx="7053943" cy="1200329"/>
          </a:xfrm>
          <a:prstGeom prst="rect">
            <a:avLst/>
          </a:prstGeom>
        </p:spPr>
        <p:txBody>
          <a:bodyPr wrap="square">
            <a:spAutoFit/>
          </a:bodyPr>
          <a:lstStyle/>
          <a:p>
            <a:pPr algn="ctr"/>
            <a:r>
              <a:rPr lang="en-US" sz="3600" dirty="0" smtClean="0">
                <a:solidFill>
                  <a:srgbClr val="FFFF00"/>
                </a:solidFill>
              </a:rPr>
              <a:t>WHAT IS THE STUDENT HEALTH CENTER?</a:t>
            </a:r>
            <a:endParaRPr lang="en-US" dirty="0">
              <a:solidFill>
                <a:srgbClr val="FFFF00"/>
              </a:solidFill>
            </a:endParaRPr>
          </a:p>
        </p:txBody>
      </p:sp>
    </p:spTree>
    <p:extLst>
      <p:ext uri="{BB962C8B-B14F-4D97-AF65-F5344CB8AC3E}">
        <p14:creationId xmlns:p14="http://schemas.microsoft.com/office/powerpoint/2010/main" val="237876397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699658" y="586378"/>
            <a:ext cx="6096000" cy="4524315"/>
          </a:xfrm>
          <a:prstGeom prst="rect">
            <a:avLst/>
          </a:prstGeom>
        </p:spPr>
        <p:txBody>
          <a:bodyPr>
            <a:spAutoFit/>
          </a:bodyPr>
          <a:lstStyle/>
          <a:p>
            <a:pPr algn="ctr"/>
            <a:r>
              <a:rPr lang="en-US" sz="3200" dirty="0" smtClean="0"/>
              <a:t>THIS CENTER MANAGES THE CAMPUS BOOKSTORE AND ASSISTS WITH FOOD SERVICES, THE RAM-E CARD PROGRAM, STUDENT PUBLICATIONS AND ORGANIZATIONS, TICKET SERVICES, AND FINANCIAL MATTERS OF STUDENT ACTIVITIES. </a:t>
            </a:r>
            <a:endParaRPr lang="en-US" sz="3200" dirty="0"/>
          </a:p>
        </p:txBody>
      </p:sp>
      <p:pic>
        <p:nvPicPr>
          <p:cNvPr id="2" name="30 Second Timer With Jeopardy Thinking Music">
            <a:hlinkClick r:id="" action="ppaction://media"/>
          </p:cNvPr>
          <p:cNvPicPr>
            <a:picLocks noChangeAspect="1"/>
          </p:cNvPicPr>
          <p:nvPr>
            <a:audioFile r:link="rId2"/>
            <p:extLst>
              <p:ext uri="{DAA4B4D4-6D71-4841-9C94-3DE7FCFB9230}">
                <p14:media xmlns:p14="http://schemas.microsoft.com/office/powerpoint/2010/main" r:embed="rId1">
                  <p14:fade in="8000"/>
                </p14:media>
              </p:ext>
            </p:extLst>
          </p:nvPr>
        </p:nvPicPr>
        <p:blipFill>
          <a:blip r:embed="rId4"/>
          <a:stretch>
            <a:fillRect/>
          </a:stretch>
        </p:blipFill>
        <p:spPr>
          <a:xfrm>
            <a:off x="152400" y="6139543"/>
            <a:ext cx="609600" cy="609600"/>
          </a:xfrm>
          <a:prstGeom prst="rect">
            <a:avLst/>
          </a:prstGeom>
        </p:spPr>
      </p:pic>
    </p:spTree>
    <p:extLst>
      <p:ext uri="{BB962C8B-B14F-4D97-AF65-F5344CB8AC3E}">
        <p14:creationId xmlns:p14="http://schemas.microsoft.com/office/powerpoint/2010/main" val="2187543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2104"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2"/>
                </p:tgtEl>
              </p:cMediaNode>
            </p:audio>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83824" y="2696245"/>
            <a:ext cx="8468985" cy="646331"/>
          </a:xfrm>
          <a:prstGeom prst="rect">
            <a:avLst/>
          </a:prstGeom>
        </p:spPr>
        <p:txBody>
          <a:bodyPr wrap="none">
            <a:spAutoFit/>
          </a:bodyPr>
          <a:lstStyle/>
          <a:p>
            <a:r>
              <a:rPr lang="en-US" sz="3600" dirty="0">
                <a:solidFill>
                  <a:srgbClr val="FFFF00"/>
                </a:solidFill>
              </a:rPr>
              <a:t>	</a:t>
            </a:r>
            <a:r>
              <a:rPr lang="en-US" sz="3600" dirty="0" smtClean="0">
                <a:solidFill>
                  <a:srgbClr val="FFFF00"/>
                </a:solidFill>
              </a:rPr>
              <a:t>WHAT IS THE SSI SERVICE CENTER?</a:t>
            </a:r>
            <a:endParaRPr lang="en-US" sz="3600" dirty="0">
              <a:solidFill>
                <a:srgbClr val="FFFF00"/>
              </a:solidFill>
            </a:endParaRPr>
          </a:p>
        </p:txBody>
      </p:sp>
    </p:spTree>
    <p:extLst>
      <p:ext uri="{BB962C8B-B14F-4D97-AF65-F5344CB8AC3E}">
        <p14:creationId xmlns:p14="http://schemas.microsoft.com/office/powerpoint/2010/main" val="207713463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23456" y="1687286"/>
            <a:ext cx="6749143" cy="2062103"/>
          </a:xfrm>
          <a:prstGeom prst="rect">
            <a:avLst/>
          </a:prstGeom>
        </p:spPr>
        <p:txBody>
          <a:bodyPr wrap="square">
            <a:spAutoFit/>
          </a:bodyPr>
          <a:lstStyle/>
          <a:p>
            <a:pPr algn="ctr"/>
            <a:r>
              <a:rPr lang="en-US" sz="3200" dirty="0" smtClean="0"/>
              <a:t>A FEDERAL LAW DESIGNED TO PROTECT THE PRIVACY OF STUDENT EDUCATION RECORDS. </a:t>
            </a:r>
          </a:p>
          <a:p>
            <a:pPr algn="ctr"/>
            <a:r>
              <a:rPr lang="en-US" sz="3200" dirty="0" smtClean="0"/>
              <a:t> </a:t>
            </a:r>
            <a:endParaRPr lang="en-US" sz="3200" dirty="0"/>
          </a:p>
        </p:txBody>
      </p:sp>
      <p:pic>
        <p:nvPicPr>
          <p:cNvPr id="3" name="30 Second Timer With Jeopardy Thinking Music">
            <a:hlinkClick r:id="" action="ppaction://media"/>
          </p:cNvPr>
          <p:cNvPicPr>
            <a:picLocks noChangeAspect="1"/>
          </p:cNvPicPr>
          <p:nvPr>
            <a:audioFile r:link="rId2"/>
            <p:extLst>
              <p:ext uri="{DAA4B4D4-6D71-4841-9C94-3DE7FCFB9230}">
                <p14:media xmlns:p14="http://schemas.microsoft.com/office/powerpoint/2010/main" r:embed="rId1">
                  <p14:fade in="8000"/>
                </p14:media>
              </p:ext>
            </p:extLst>
          </p:nvPr>
        </p:nvPicPr>
        <p:blipFill>
          <a:blip r:embed="rId4"/>
          <a:stretch>
            <a:fillRect/>
          </a:stretch>
        </p:blipFill>
        <p:spPr>
          <a:xfrm>
            <a:off x="185057" y="6096000"/>
            <a:ext cx="609600" cy="609600"/>
          </a:xfrm>
          <a:prstGeom prst="rect">
            <a:avLst/>
          </a:prstGeom>
        </p:spPr>
      </p:pic>
    </p:spTree>
    <p:extLst>
      <p:ext uri="{BB962C8B-B14F-4D97-AF65-F5344CB8AC3E}">
        <p14:creationId xmlns:p14="http://schemas.microsoft.com/office/powerpoint/2010/main" val="2116977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2104"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97432" y="2402591"/>
            <a:ext cx="7056739" cy="1754326"/>
          </a:xfrm>
          <a:prstGeom prst="rect">
            <a:avLst/>
          </a:prstGeom>
        </p:spPr>
        <p:txBody>
          <a:bodyPr wrap="none">
            <a:spAutoFit/>
          </a:bodyPr>
          <a:lstStyle/>
          <a:p>
            <a:pPr algn="ctr"/>
            <a:r>
              <a:rPr lang="en-US" sz="3600" dirty="0" smtClean="0">
                <a:solidFill>
                  <a:srgbClr val="FFFF00"/>
                </a:solidFill>
              </a:rPr>
              <a:t>WHAT IS FERPA </a:t>
            </a:r>
          </a:p>
          <a:p>
            <a:pPr algn="ctr"/>
            <a:r>
              <a:rPr lang="en-US" sz="3600" dirty="0" smtClean="0">
                <a:solidFill>
                  <a:srgbClr val="FFFF00"/>
                </a:solidFill>
              </a:rPr>
              <a:t>(FAMILY EDUCATIONAL RIGHTS </a:t>
            </a:r>
          </a:p>
          <a:p>
            <a:pPr algn="ctr"/>
            <a:r>
              <a:rPr lang="en-US" sz="3600" dirty="0" smtClean="0">
                <a:solidFill>
                  <a:srgbClr val="FFFF00"/>
                </a:solidFill>
              </a:rPr>
              <a:t>AND PRIVACY ACT)?</a:t>
            </a:r>
            <a:endParaRPr lang="en-US" sz="3600" dirty="0">
              <a:solidFill>
                <a:srgbClr val="FFFF00"/>
              </a:solidFill>
            </a:endParaRPr>
          </a:p>
        </p:txBody>
      </p:sp>
    </p:spTree>
    <p:extLst>
      <p:ext uri="{BB962C8B-B14F-4D97-AF65-F5344CB8AC3E}">
        <p14:creationId xmlns:p14="http://schemas.microsoft.com/office/powerpoint/2010/main" val="144445360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21429" y="1436916"/>
            <a:ext cx="6357257" cy="3046988"/>
          </a:xfrm>
          <a:prstGeom prst="rect">
            <a:avLst/>
          </a:prstGeom>
        </p:spPr>
        <p:txBody>
          <a:bodyPr wrap="square">
            <a:spAutoFit/>
          </a:bodyPr>
          <a:lstStyle/>
          <a:p>
            <a:pPr algn="ctr"/>
            <a:r>
              <a:rPr lang="en-US" sz="3200" dirty="0" smtClean="0"/>
              <a:t>A FACULTY MEMBER WITH ASSIGNED RESPONSIBILITY TO PROVIDE ACADEMIC AND ADMINISTRATIVE LEADERSHIP TO AN ACADEMIC DEPARTMENT.</a:t>
            </a:r>
            <a:endParaRPr lang="en-US" sz="3200" dirty="0"/>
          </a:p>
        </p:txBody>
      </p:sp>
      <p:pic>
        <p:nvPicPr>
          <p:cNvPr id="3" name="30 Second Timer With Jeopardy Thinking Music">
            <a:hlinkClick r:id="" action="ppaction://media"/>
          </p:cNvPr>
          <p:cNvPicPr>
            <a:picLocks noChangeAspect="1"/>
          </p:cNvPicPr>
          <p:nvPr>
            <a:audioFile r:link="rId2"/>
            <p:extLst>
              <p:ext uri="{DAA4B4D4-6D71-4841-9C94-3DE7FCFB9230}">
                <p14:media xmlns:p14="http://schemas.microsoft.com/office/powerpoint/2010/main" r:embed="rId1">
                  <p14:fade in="8000"/>
                </p14:media>
              </p:ext>
            </p:extLst>
          </p:nvPr>
        </p:nvPicPr>
        <p:blipFill>
          <a:blip r:embed="rId4"/>
          <a:stretch>
            <a:fillRect/>
          </a:stretch>
        </p:blipFill>
        <p:spPr>
          <a:xfrm>
            <a:off x="152400" y="6172200"/>
            <a:ext cx="609600" cy="609600"/>
          </a:xfrm>
          <a:prstGeom prst="rect">
            <a:avLst/>
          </a:prstGeom>
        </p:spPr>
      </p:pic>
    </p:spTree>
    <p:extLst>
      <p:ext uri="{BB962C8B-B14F-4D97-AF65-F5344CB8AC3E}">
        <p14:creationId xmlns:p14="http://schemas.microsoft.com/office/powerpoint/2010/main" val="1781322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2104"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61249" y="2863334"/>
            <a:ext cx="8040984" cy="584775"/>
          </a:xfrm>
          <a:prstGeom prst="rect">
            <a:avLst/>
          </a:prstGeom>
        </p:spPr>
        <p:txBody>
          <a:bodyPr wrap="none">
            <a:spAutoFit/>
          </a:bodyPr>
          <a:lstStyle/>
          <a:p>
            <a:pPr algn="ctr"/>
            <a:r>
              <a:rPr lang="en-US" sz="3200" dirty="0" smtClean="0">
                <a:solidFill>
                  <a:srgbClr val="FFFF00"/>
                </a:solidFill>
                <a:latin typeface="+mj-lt"/>
              </a:rPr>
              <a:t>WHAT IS A DEPARTMENT CHAIRPERSON?</a:t>
            </a:r>
            <a:endParaRPr lang="en-US" sz="3200" dirty="0">
              <a:solidFill>
                <a:srgbClr val="FFFF00"/>
              </a:solidFill>
              <a:latin typeface="+mj-lt"/>
            </a:endParaRPr>
          </a:p>
        </p:txBody>
      </p:sp>
    </p:spTree>
    <p:extLst>
      <p:ext uri="{BB962C8B-B14F-4D97-AF65-F5344CB8AC3E}">
        <p14:creationId xmlns:p14="http://schemas.microsoft.com/office/powerpoint/2010/main" val="140189839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27516" y="1023257"/>
            <a:ext cx="6890657" cy="3539430"/>
          </a:xfrm>
          <a:prstGeom prst="rect">
            <a:avLst/>
          </a:prstGeom>
        </p:spPr>
        <p:txBody>
          <a:bodyPr wrap="square">
            <a:spAutoFit/>
          </a:bodyPr>
          <a:lstStyle/>
          <a:p>
            <a:pPr algn="ctr"/>
            <a:r>
              <a:rPr lang="en-US" sz="3200" dirty="0" smtClean="0"/>
              <a:t>THE UNIT WITHIN ACADEMIC AFFAIRS THAT HOUSES UNDERGRADUATE PROGRAMS IN COMMUNICATION SCIENCES &amp; DISORDERS, HEALTH, KINESIOLOGY, NURSING, NUTRITION, &amp; SPORTS MEDICINE. </a:t>
            </a:r>
            <a:endParaRPr lang="en-US" sz="3200" dirty="0">
              <a:effectLst/>
            </a:endParaRPr>
          </a:p>
        </p:txBody>
      </p:sp>
      <p:pic>
        <p:nvPicPr>
          <p:cNvPr id="3" name="30 Second Timer With Jeopardy Thinking Music">
            <a:hlinkClick r:id="" action="ppaction://media"/>
          </p:cNvPr>
          <p:cNvPicPr>
            <a:picLocks noChangeAspect="1"/>
          </p:cNvPicPr>
          <p:nvPr>
            <a:audioFile r:link="rId2"/>
            <p:extLst>
              <p:ext uri="{DAA4B4D4-6D71-4841-9C94-3DE7FCFB9230}">
                <p14:media xmlns:p14="http://schemas.microsoft.com/office/powerpoint/2010/main" r:embed="rId1">
                  <p14:fade in="8000"/>
                </p14:media>
              </p:ext>
            </p:extLst>
          </p:nvPr>
        </p:nvPicPr>
        <p:blipFill>
          <a:blip r:embed="rId4"/>
          <a:stretch>
            <a:fillRect/>
          </a:stretch>
        </p:blipFill>
        <p:spPr>
          <a:xfrm>
            <a:off x="119743" y="6172200"/>
            <a:ext cx="609600" cy="609600"/>
          </a:xfrm>
          <a:prstGeom prst="rect">
            <a:avLst/>
          </a:prstGeom>
        </p:spPr>
      </p:pic>
    </p:spTree>
    <p:extLst>
      <p:ext uri="{BB962C8B-B14F-4D97-AF65-F5344CB8AC3E}">
        <p14:creationId xmlns:p14="http://schemas.microsoft.com/office/powerpoint/2010/main" val="2840324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2104"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68255" y="2513024"/>
            <a:ext cx="6505306" cy="1200329"/>
          </a:xfrm>
          <a:prstGeom prst="rect">
            <a:avLst/>
          </a:prstGeom>
        </p:spPr>
        <p:txBody>
          <a:bodyPr wrap="none">
            <a:spAutoFit/>
          </a:bodyPr>
          <a:lstStyle/>
          <a:p>
            <a:pPr algn="ctr"/>
            <a:r>
              <a:rPr lang="en-US" sz="3600" dirty="0" smtClean="0">
                <a:solidFill>
                  <a:srgbClr val="FFFF00"/>
                </a:solidFill>
              </a:rPr>
              <a:t>WHAT IS THE COLLEGE </a:t>
            </a:r>
          </a:p>
          <a:p>
            <a:pPr algn="ctr"/>
            <a:r>
              <a:rPr lang="en-US" sz="3600" dirty="0" smtClean="0">
                <a:solidFill>
                  <a:srgbClr val="FFFF00"/>
                </a:solidFill>
              </a:rPr>
              <a:t>OF HEALTH SCIENCES (CHS)?</a:t>
            </a:r>
            <a:endParaRPr lang="en-US" sz="3600" dirty="0">
              <a:solidFill>
                <a:srgbClr val="FFFF00"/>
              </a:solidFill>
            </a:endParaRPr>
          </a:p>
        </p:txBody>
      </p:sp>
    </p:spTree>
    <p:extLst>
      <p:ext uri="{BB962C8B-B14F-4D97-AF65-F5344CB8AC3E}">
        <p14:creationId xmlns:p14="http://schemas.microsoft.com/office/powerpoint/2010/main" val="366788057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10543" y="1077686"/>
            <a:ext cx="6281057" cy="3046988"/>
          </a:xfrm>
          <a:prstGeom prst="rect">
            <a:avLst/>
          </a:prstGeom>
        </p:spPr>
        <p:txBody>
          <a:bodyPr wrap="square">
            <a:spAutoFit/>
          </a:bodyPr>
          <a:lstStyle/>
          <a:p>
            <a:pPr algn="ctr"/>
            <a:r>
              <a:rPr lang="en-US" sz="3200" dirty="0" smtClean="0"/>
              <a:t>A HANDBOOK FOR STUDENTS THAT PROVIDES INFORMATION ON ACADEMIC SERVICES, STUDENT LIFE, ACTIVITIES, COMMUNITY INFORMATION, POLICIES, AND REFERENCES.</a:t>
            </a:r>
            <a:endParaRPr lang="en-US" sz="3200" dirty="0">
              <a:effectLst/>
            </a:endParaRPr>
          </a:p>
        </p:txBody>
      </p:sp>
      <p:pic>
        <p:nvPicPr>
          <p:cNvPr id="3" name="30 Second Timer With Jeopardy Thinking Music">
            <a:hlinkClick r:id="" action="ppaction://media"/>
          </p:cNvPr>
          <p:cNvPicPr>
            <a:picLocks noChangeAspect="1"/>
          </p:cNvPicPr>
          <p:nvPr>
            <a:audioFile r:link="rId2"/>
            <p:extLst>
              <p:ext uri="{DAA4B4D4-6D71-4841-9C94-3DE7FCFB9230}">
                <p14:media xmlns:p14="http://schemas.microsoft.com/office/powerpoint/2010/main" r:embed="rId1">
                  <p14:fade in="8000"/>
                </p14:media>
              </p:ext>
            </p:extLst>
          </p:nvPr>
        </p:nvPicPr>
        <p:blipFill>
          <a:blip r:embed="rId4"/>
          <a:stretch>
            <a:fillRect/>
          </a:stretch>
        </p:blipFill>
        <p:spPr>
          <a:xfrm>
            <a:off x="163286" y="6117771"/>
            <a:ext cx="609600" cy="609600"/>
          </a:xfrm>
          <a:prstGeom prst="rect">
            <a:avLst/>
          </a:prstGeom>
        </p:spPr>
      </p:pic>
    </p:spTree>
    <p:extLst>
      <p:ext uri="{BB962C8B-B14F-4D97-AF65-F5344CB8AC3E}">
        <p14:creationId xmlns:p14="http://schemas.microsoft.com/office/powerpoint/2010/main" val="2851104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2104"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84500" y="1673488"/>
            <a:ext cx="7431110" cy="2062103"/>
          </a:xfrm>
          <a:prstGeom prst="rect">
            <a:avLst/>
          </a:prstGeom>
          <a:noFill/>
        </p:spPr>
        <p:txBody>
          <a:bodyPr wrap="square" rtlCol="0">
            <a:spAutoFit/>
          </a:bodyPr>
          <a:lstStyle/>
          <a:p>
            <a:pPr algn="ctr"/>
            <a:r>
              <a:rPr lang="en-US" sz="3200" dirty="0" smtClean="0"/>
              <a:t>WHEN A STUDENT OFFICIALLY REMOVES HIM/HERSELF FROM ENROLLMENT IN A COURSE AT THE BEGINNING OF A SEMESTER.</a:t>
            </a:r>
            <a:endParaRPr lang="en-US" sz="3200" dirty="0">
              <a:effectLst/>
            </a:endParaRPr>
          </a:p>
        </p:txBody>
      </p:sp>
      <p:pic>
        <p:nvPicPr>
          <p:cNvPr id="2" name="30 Second Timer With Jeopardy Thinking Music">
            <a:hlinkClick r:id="" action="ppaction://media"/>
          </p:cNvPr>
          <p:cNvPicPr>
            <a:picLocks noChangeAspect="1"/>
          </p:cNvPicPr>
          <p:nvPr>
            <a:audioFile r:link="rId2"/>
            <p:extLst>
              <p:ext uri="{DAA4B4D4-6D71-4841-9C94-3DE7FCFB9230}">
                <p14:media xmlns:p14="http://schemas.microsoft.com/office/powerpoint/2010/main" r:embed="rId1">
                  <p14:fade in="8000"/>
                </p14:media>
              </p:ext>
            </p:extLst>
          </p:nvPr>
        </p:nvPicPr>
        <p:blipFill>
          <a:blip r:embed="rId4"/>
          <a:stretch>
            <a:fillRect/>
          </a:stretch>
        </p:blipFill>
        <p:spPr>
          <a:xfrm>
            <a:off x="130629" y="6248400"/>
            <a:ext cx="609600" cy="609600"/>
          </a:xfrm>
          <a:prstGeom prst="rect">
            <a:avLst/>
          </a:prstGeom>
        </p:spPr>
      </p:pic>
    </p:spTree>
    <p:extLst>
      <p:ext uri="{BB962C8B-B14F-4D97-AF65-F5344CB8AC3E}">
        <p14:creationId xmlns:p14="http://schemas.microsoft.com/office/powerpoint/2010/main" val="3067418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2104"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2"/>
                </p:tgtEl>
              </p:cMediaNode>
            </p:audio>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74578" y="2852450"/>
            <a:ext cx="6647974" cy="646331"/>
          </a:xfrm>
          <a:prstGeom prst="rect">
            <a:avLst/>
          </a:prstGeom>
        </p:spPr>
        <p:txBody>
          <a:bodyPr wrap="none">
            <a:spAutoFit/>
          </a:bodyPr>
          <a:lstStyle/>
          <a:p>
            <a:r>
              <a:rPr lang="en-US" sz="3600" dirty="0" smtClean="0">
                <a:solidFill>
                  <a:srgbClr val="FFFF00"/>
                </a:solidFill>
              </a:rPr>
              <a:t>WHAT IS THE RAMS EYE VIEW?</a:t>
            </a:r>
            <a:endParaRPr lang="en-US" sz="3600" dirty="0">
              <a:solidFill>
                <a:srgbClr val="FFFF00"/>
              </a:solidFill>
            </a:endParaRPr>
          </a:p>
        </p:txBody>
      </p:sp>
    </p:spTree>
    <p:extLst>
      <p:ext uri="{BB962C8B-B14F-4D97-AF65-F5344CB8AC3E}">
        <p14:creationId xmlns:p14="http://schemas.microsoft.com/office/powerpoint/2010/main" val="380347478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34343" y="1734234"/>
            <a:ext cx="6096000" cy="2308324"/>
          </a:xfrm>
          <a:prstGeom prst="rect">
            <a:avLst/>
          </a:prstGeom>
        </p:spPr>
        <p:txBody>
          <a:bodyPr>
            <a:spAutoFit/>
          </a:bodyPr>
          <a:lstStyle/>
          <a:p>
            <a:pPr algn="ctr"/>
            <a:r>
              <a:rPr lang="en-US" sz="3600" dirty="0" smtClean="0"/>
              <a:t>THE LETTERS USED TO DESIGNATE THE 5 DAYS OF THE WORK WEEK ON THE ACADEMIC SCHEDULE. </a:t>
            </a:r>
            <a:endParaRPr lang="en-US" sz="3600" dirty="0">
              <a:latin typeface="+mj-lt"/>
            </a:endParaRPr>
          </a:p>
        </p:txBody>
      </p:sp>
      <p:pic>
        <p:nvPicPr>
          <p:cNvPr id="3" name="30 Second Timer With Jeopardy Thinking Music">
            <a:hlinkClick r:id="" action="ppaction://media"/>
          </p:cNvPr>
          <p:cNvPicPr>
            <a:picLocks noChangeAspect="1"/>
          </p:cNvPicPr>
          <p:nvPr>
            <a:audioFile r:link="rId2"/>
            <p:extLst>
              <p:ext uri="{DAA4B4D4-6D71-4841-9C94-3DE7FCFB9230}">
                <p14:media xmlns:p14="http://schemas.microsoft.com/office/powerpoint/2010/main" r:embed="rId1">
                  <p14:fade in="8000"/>
                </p14:media>
              </p:ext>
            </p:extLst>
          </p:nvPr>
        </p:nvPicPr>
        <p:blipFill>
          <a:blip r:embed="rId4"/>
          <a:stretch>
            <a:fillRect/>
          </a:stretch>
        </p:blipFill>
        <p:spPr>
          <a:xfrm>
            <a:off x="293915" y="6063343"/>
            <a:ext cx="609600" cy="609600"/>
          </a:xfrm>
          <a:prstGeom prst="rect">
            <a:avLst/>
          </a:prstGeom>
        </p:spPr>
      </p:pic>
    </p:spTree>
    <p:extLst>
      <p:ext uri="{BB962C8B-B14F-4D97-AF65-F5344CB8AC3E}">
        <p14:creationId xmlns:p14="http://schemas.microsoft.com/office/powerpoint/2010/main" val="1341780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2104"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67464" y="2841562"/>
            <a:ext cx="5952271" cy="646331"/>
          </a:xfrm>
          <a:prstGeom prst="rect">
            <a:avLst/>
          </a:prstGeom>
        </p:spPr>
        <p:txBody>
          <a:bodyPr wrap="none">
            <a:spAutoFit/>
          </a:bodyPr>
          <a:lstStyle/>
          <a:p>
            <a:pPr algn="ctr"/>
            <a:r>
              <a:rPr lang="en-US" sz="3600" dirty="0" smtClean="0">
                <a:solidFill>
                  <a:srgbClr val="FFFF00"/>
                </a:solidFill>
              </a:rPr>
              <a:t>WHAT ARE M, T, W, R, &amp; F?</a:t>
            </a:r>
            <a:endParaRPr lang="en-US" sz="3600" dirty="0">
              <a:solidFill>
                <a:srgbClr val="FFFF00"/>
              </a:solidFill>
            </a:endParaRPr>
          </a:p>
        </p:txBody>
      </p:sp>
    </p:spTree>
    <p:extLst>
      <p:ext uri="{BB962C8B-B14F-4D97-AF65-F5344CB8AC3E}">
        <p14:creationId xmlns:p14="http://schemas.microsoft.com/office/powerpoint/2010/main" val="35541637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48259" y="2648330"/>
            <a:ext cx="9144000" cy="646331"/>
          </a:xfrm>
          <a:prstGeom prst="rect">
            <a:avLst/>
          </a:prstGeom>
        </p:spPr>
        <p:txBody>
          <a:bodyPr wrap="square">
            <a:spAutoFit/>
          </a:bodyPr>
          <a:lstStyle/>
          <a:p>
            <a:pPr algn="ctr"/>
            <a:r>
              <a:rPr lang="en-US" sz="3600" dirty="0" smtClean="0">
                <a:solidFill>
                  <a:srgbClr val="FFFF00"/>
                </a:solidFill>
              </a:rPr>
              <a:t>WHAT IS DROPPING A COURSE?</a:t>
            </a:r>
            <a:endParaRPr lang="en-US" sz="3600" dirty="0">
              <a:solidFill>
                <a:srgbClr val="FFFF00"/>
              </a:solidFill>
            </a:endParaRPr>
          </a:p>
        </p:txBody>
      </p:sp>
    </p:spTree>
    <p:extLst>
      <p:ext uri="{BB962C8B-B14F-4D97-AF65-F5344CB8AC3E}">
        <p14:creationId xmlns:p14="http://schemas.microsoft.com/office/powerpoint/2010/main" val="969999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1553" y="746821"/>
            <a:ext cx="7328079" cy="4031873"/>
          </a:xfrm>
          <a:prstGeom prst="rect">
            <a:avLst/>
          </a:prstGeom>
          <a:noFill/>
        </p:spPr>
        <p:txBody>
          <a:bodyPr wrap="square" rtlCol="0">
            <a:spAutoFit/>
          </a:bodyPr>
          <a:lstStyle/>
          <a:p>
            <a:pPr algn="ctr"/>
            <a:r>
              <a:rPr lang="en-US" sz="3200" dirty="0" smtClean="0"/>
              <a:t>THE PROACTIVE SYSTEM THRU WHICH PROFESSORS IDENTIFY STUDENTS WHO ARE AT RISK FOR A POOR GRADE IN AN INDIVIDUAL COURSE AND UNIVERSITY STAFF RESPOND BY REACHING OUT TO STUDENTS WITH RESOURCES TO PROMOTE ACADEMIC SUCCESS.</a:t>
            </a:r>
            <a:endParaRPr lang="en-US" dirty="0">
              <a:effectLst/>
            </a:endParaRPr>
          </a:p>
        </p:txBody>
      </p:sp>
      <p:pic>
        <p:nvPicPr>
          <p:cNvPr id="3" name="30 Second Timer With Jeopardy Thinking Music">
            <a:hlinkClick r:id="" action="ppaction://media"/>
          </p:cNvPr>
          <p:cNvPicPr>
            <a:picLocks noChangeAspect="1"/>
          </p:cNvPicPr>
          <p:nvPr>
            <a:audioFile r:link="rId2"/>
            <p:extLst>
              <p:ext uri="{DAA4B4D4-6D71-4841-9C94-3DE7FCFB9230}">
                <p14:media xmlns:p14="http://schemas.microsoft.com/office/powerpoint/2010/main" r:embed="rId1">
                  <p14:fade in="8000"/>
                </p14:media>
              </p:ext>
            </p:extLst>
          </p:nvPr>
        </p:nvPicPr>
        <p:blipFill>
          <a:blip r:embed="rId4"/>
          <a:stretch>
            <a:fillRect/>
          </a:stretch>
        </p:blipFill>
        <p:spPr>
          <a:xfrm>
            <a:off x="130628" y="6248400"/>
            <a:ext cx="609600" cy="609600"/>
          </a:xfrm>
          <a:prstGeom prst="rect">
            <a:avLst/>
          </a:prstGeom>
        </p:spPr>
      </p:pic>
    </p:spTree>
    <p:extLst>
      <p:ext uri="{BB962C8B-B14F-4D97-AF65-F5344CB8AC3E}">
        <p14:creationId xmlns:p14="http://schemas.microsoft.com/office/powerpoint/2010/main" val="2189165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2104"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18256" y="2574735"/>
            <a:ext cx="8680361" cy="646331"/>
          </a:xfrm>
          <a:prstGeom prst="rect">
            <a:avLst/>
          </a:prstGeom>
        </p:spPr>
        <p:txBody>
          <a:bodyPr wrap="square">
            <a:spAutoFit/>
          </a:bodyPr>
          <a:lstStyle/>
          <a:p>
            <a:pPr algn="ctr"/>
            <a:r>
              <a:rPr lang="en-US" sz="3600" dirty="0" smtClean="0">
                <a:solidFill>
                  <a:srgbClr val="FFFF00"/>
                </a:solidFill>
              </a:rPr>
              <a:t>WHAT IS THE EARLY ALERT PROGRAM?</a:t>
            </a:r>
            <a:endParaRPr lang="en-US" sz="3600" dirty="0">
              <a:solidFill>
                <a:srgbClr val="FFFF00"/>
              </a:solidFill>
              <a:effectLst/>
            </a:endParaRPr>
          </a:p>
        </p:txBody>
      </p:sp>
    </p:spTree>
    <p:extLst>
      <p:ext uri="{BB962C8B-B14F-4D97-AF65-F5344CB8AC3E}">
        <p14:creationId xmlns:p14="http://schemas.microsoft.com/office/powerpoint/2010/main" val="19683611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71589" y="1786484"/>
            <a:ext cx="7237927" cy="2831544"/>
          </a:xfrm>
          <a:prstGeom prst="rect">
            <a:avLst/>
          </a:prstGeom>
        </p:spPr>
        <p:txBody>
          <a:bodyPr wrap="square">
            <a:spAutoFit/>
          </a:bodyPr>
          <a:lstStyle/>
          <a:p>
            <a:pPr algn="ctr"/>
            <a:r>
              <a:rPr lang="en-US" sz="3200" dirty="0" smtClean="0"/>
              <a:t>A CENTER LOCATED IN FHG LIBRARY THAT PROVIDES FREE WRITING TUTORING, WORKSHOPS, AND RESOURCES TO THE ENTIRE UNIVERSITY COMMUNITY.</a:t>
            </a:r>
          </a:p>
          <a:p>
            <a:r>
              <a:rPr lang="en-US" dirty="0" smtClean="0"/>
              <a:t>	</a:t>
            </a:r>
            <a:endParaRPr lang="en-US" dirty="0"/>
          </a:p>
        </p:txBody>
      </p:sp>
      <p:pic>
        <p:nvPicPr>
          <p:cNvPr id="3" name="30 Second Timer With Jeopardy Thinking Music">
            <a:hlinkClick r:id="" action="ppaction://media"/>
          </p:cNvPr>
          <p:cNvPicPr>
            <a:picLocks noChangeAspect="1"/>
          </p:cNvPicPr>
          <p:nvPr>
            <a:audioFile r:link="rId2"/>
            <p:extLst>
              <p:ext uri="{DAA4B4D4-6D71-4841-9C94-3DE7FCFB9230}">
                <p14:media xmlns:p14="http://schemas.microsoft.com/office/powerpoint/2010/main" r:embed="rId1">
                  <p14:fade in="8000"/>
                </p14:media>
              </p:ext>
            </p:extLst>
          </p:nvPr>
        </p:nvPicPr>
        <p:blipFill>
          <a:blip r:embed="rId4"/>
          <a:stretch>
            <a:fillRect/>
          </a:stretch>
        </p:blipFill>
        <p:spPr>
          <a:xfrm>
            <a:off x="119742" y="6248400"/>
            <a:ext cx="609600" cy="609600"/>
          </a:xfrm>
          <a:prstGeom prst="rect">
            <a:avLst/>
          </a:prstGeom>
        </p:spPr>
      </p:pic>
    </p:spTree>
    <p:extLst>
      <p:ext uri="{BB962C8B-B14F-4D97-AF65-F5344CB8AC3E}">
        <p14:creationId xmlns:p14="http://schemas.microsoft.com/office/powerpoint/2010/main" val="3590145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2104"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236</TotalTime>
  <Words>803</Words>
  <Application>Microsoft Office PowerPoint</Application>
  <PresentationFormat>Widescreen</PresentationFormat>
  <Paragraphs>93</Paragraphs>
  <Slides>52</Slides>
  <Notes>0</Notes>
  <HiddenSlides>0</HiddenSlides>
  <MMClips>25</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52</vt:i4>
      </vt:variant>
    </vt:vector>
  </HeadingPairs>
  <TitlesOfParts>
    <vt:vector size="55" baseType="lpstr">
      <vt:lpstr>Century Gothic</vt:lpstr>
      <vt:lpstr>Wingdings 3</vt:lpstr>
      <vt:lpstr>Slice</vt:lpstr>
      <vt:lpstr>Jargon Jeopardy  Game 2 </vt:lpstr>
      <vt:lpstr>PowerPoint Presentation</vt:lpstr>
      <vt:lpstr>Scheduled time outside of class that students are welcome to meet with their professor to ask questions or discuss class material and grading.    </vt:lpstr>
      <vt:lpstr>     What are Office Hours?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West Chester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Jargon Jeopardy</dc:title>
  <dc:creator>Kaiser, Courtney A</dc:creator>
  <cp:lastModifiedBy>Kaiser, Courtney A</cp:lastModifiedBy>
  <cp:revision>25</cp:revision>
  <dcterms:created xsi:type="dcterms:W3CDTF">2017-07-25T16:13:59Z</dcterms:created>
  <dcterms:modified xsi:type="dcterms:W3CDTF">2018-04-04T16:33:43Z</dcterms:modified>
</cp:coreProperties>
</file>