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75" autoAdjust="0"/>
    <p:restoredTop sz="94633" autoAdjust="0"/>
  </p:normalViewPr>
  <p:slideViewPr>
    <p:cSldViewPr snapToGrid="0">
      <p:cViewPr varScale="1">
        <p:scale>
          <a:sx n="88" d="100"/>
          <a:sy n="88" d="100"/>
        </p:scale>
        <p:origin x="108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40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9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37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5072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38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1950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49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86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91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Custom 5">
            <a:hlinkClick r:id="" action="ppaction://hlinkshowjump?jump=nextslide" highlightClick="1"/>
          </p:cNvPr>
          <p:cNvSpPr/>
          <p:nvPr userDrawn="1"/>
        </p:nvSpPr>
        <p:spPr>
          <a:xfrm>
            <a:off x="4877466" y="5439369"/>
            <a:ext cx="1754982" cy="87608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1253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RECT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Custom 5">
            <a:hlinkClick r:id="rId2" action="ppaction://hlinksldjump" highlightClick="1"/>
          </p:cNvPr>
          <p:cNvSpPr/>
          <p:nvPr userDrawn="1"/>
        </p:nvSpPr>
        <p:spPr>
          <a:xfrm>
            <a:off x="4998720" y="5498593"/>
            <a:ext cx="1658112" cy="8412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8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7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4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6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D25814-A52B-40FB-9614-992DCADCDE33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8D5B5C-340E-4C35-94BA-A7ACDBEA2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598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7.xml"/><Relationship Id="rId18" Type="http://schemas.openxmlformats.org/officeDocument/2006/relationships/slide" Target="slide19.xml"/><Relationship Id="rId26" Type="http://schemas.openxmlformats.org/officeDocument/2006/relationships/slide" Target="slide51.xml"/><Relationship Id="rId3" Type="http://schemas.openxmlformats.org/officeDocument/2006/relationships/slide" Target="slide13.xml"/><Relationship Id="rId21" Type="http://schemas.openxmlformats.org/officeDocument/2006/relationships/slide" Target="slide49.xml"/><Relationship Id="rId7" Type="http://schemas.openxmlformats.org/officeDocument/2006/relationships/slide" Target="slide5.xml"/><Relationship Id="rId12" Type="http://schemas.openxmlformats.org/officeDocument/2006/relationships/slide" Target="slide7.xml"/><Relationship Id="rId17" Type="http://schemas.openxmlformats.org/officeDocument/2006/relationships/slide" Target="slide9.xml"/><Relationship Id="rId25" Type="http://schemas.openxmlformats.org/officeDocument/2006/relationships/slide" Target="slide41.xml"/><Relationship Id="rId2" Type="http://schemas.openxmlformats.org/officeDocument/2006/relationships/slide" Target="slide3.xml"/><Relationship Id="rId16" Type="http://schemas.openxmlformats.org/officeDocument/2006/relationships/slide" Target="slide47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3.xml"/><Relationship Id="rId11" Type="http://schemas.openxmlformats.org/officeDocument/2006/relationships/slide" Target="slide45.xml"/><Relationship Id="rId24" Type="http://schemas.openxmlformats.org/officeDocument/2006/relationships/slide" Target="slide31.xml"/><Relationship Id="rId5" Type="http://schemas.openxmlformats.org/officeDocument/2006/relationships/slide" Target="slide33.xml"/><Relationship Id="rId15" Type="http://schemas.openxmlformats.org/officeDocument/2006/relationships/slide" Target="slide37.xml"/><Relationship Id="rId23" Type="http://schemas.openxmlformats.org/officeDocument/2006/relationships/slide" Target="slide21.xml"/><Relationship Id="rId10" Type="http://schemas.openxmlformats.org/officeDocument/2006/relationships/slide" Target="slide35.xml"/><Relationship Id="rId19" Type="http://schemas.openxmlformats.org/officeDocument/2006/relationships/slide" Target="slide29.xml"/><Relationship Id="rId4" Type="http://schemas.openxmlformats.org/officeDocument/2006/relationships/slide" Target="slide23.xml"/><Relationship Id="rId9" Type="http://schemas.openxmlformats.org/officeDocument/2006/relationships/slide" Target="slide25.xml"/><Relationship Id="rId14" Type="http://schemas.openxmlformats.org/officeDocument/2006/relationships/slide" Target="slide27.xml"/><Relationship Id="rId22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Jargon Jeopardy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West Chester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7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7172" y="2901273"/>
            <a:ext cx="84196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	</a:t>
            </a:r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</a:t>
            </a:r>
            <a:r>
              <a:rPr lang="en-US" sz="3600" dirty="0" smtClean="0">
                <a:solidFill>
                  <a:srgbClr val="FFFF00"/>
                </a:solidFill>
              </a:rPr>
              <a:t> IS THE BURSAR’S OFFICE?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1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7886" y="1592721"/>
            <a:ext cx="6096000" cy="23391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effectLst/>
                <a:latin typeface="+mj-lt"/>
              </a:rPr>
              <a:t>THE CENTRAL POINT OF CONTACT FOR ALL TECHNOLOGY RELATED INQUIRIES</a:t>
            </a:r>
          </a:p>
          <a:p>
            <a:r>
              <a:rPr lang="en-US" dirty="0" smtClean="0">
                <a:effectLst/>
                <a:latin typeface="+mj-lt"/>
              </a:rPr>
              <a:t>		</a:t>
            </a:r>
            <a:endParaRPr lang="en-US" dirty="0">
              <a:effectLst/>
              <a:latin typeface="+mj-lt"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7086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3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30264" y="2906877"/>
            <a:ext cx="65085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effectLst/>
                <a:latin typeface="+mj-lt"/>
              </a:rPr>
              <a:t>WHAT IS THE IS&amp;T HELP DESK?</a:t>
            </a:r>
            <a:endParaRPr lang="en-US" sz="3600" dirty="0">
              <a:solidFill>
                <a:srgbClr val="FFFF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733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4087" y="1948542"/>
            <a:ext cx="66729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A FREE PROGRAM FOR ALL WCU STUDENTS THAT PROVIDES FUN ACTIVITIES ON FRIDAY NIGHTS</a:t>
            </a:r>
            <a:endParaRPr lang="en-US" sz="3200" dirty="0">
              <a:latin typeface="+mj-lt"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57844" y="61721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36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4856" y="2899006"/>
            <a:ext cx="75220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SYKES AFTER DARK?</a:t>
            </a:r>
          </a:p>
          <a:p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5062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87748" y="2090448"/>
            <a:ext cx="66959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THE ONLINE CONNECTION TO WCU STUDENT ORGANIZATIONS</a:t>
            </a:r>
            <a:endParaRPr lang="en-US" sz="3200" dirty="0">
              <a:latin typeface="+mj-lt"/>
            </a:endParaRPr>
          </a:p>
        </p:txBody>
      </p:sp>
      <p:pic>
        <p:nvPicPr>
          <p:cNvPr id="2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972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3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8720" y="2983077"/>
            <a:ext cx="47740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</a:t>
            </a:r>
            <a:r>
              <a:rPr lang="en-US" sz="3600" dirty="0" smtClean="0">
                <a:solidFill>
                  <a:srgbClr val="FFFF00"/>
                </a:solidFill>
              </a:rPr>
              <a:t> IS ORG SYNC?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85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086" y="1752602"/>
            <a:ext cx="70212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PROVIDES A REPRESENTATIVE GOVERNMENT TO PROMOTE THE WELFARE OF ALL STUDENTS AND TO </a:t>
            </a:r>
          </a:p>
          <a:p>
            <a:pPr algn="ctr"/>
            <a:r>
              <a:rPr lang="en-US" sz="3200" dirty="0" smtClean="0"/>
              <a:t>PROTECT THE RIGHTS AND PRIVILEGES OF ALL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2529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9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9129" y="2881827"/>
            <a:ext cx="82798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THE STUDENT GOVERNMENT 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ASSOCIATION?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097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68286" y="1426030"/>
            <a:ext cx="76526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THE WCU OFFICE THAT HOUSES HUNDREDS OF STUDENT ORGANIZATIONS AND PROVIDES </a:t>
            </a:r>
          </a:p>
          <a:p>
            <a:pPr algn="ctr"/>
            <a:r>
              <a:rPr lang="en-US" sz="3200" dirty="0" smtClean="0"/>
              <a:t>OPPORTUNITIES FOR INDIVIDUAL GROWTH, NETWORKING, TEAM WORK, AND LEADERSHIP EXPERIENCES</a:t>
            </a:r>
            <a:endParaRPr lang="en-US" sz="3200" dirty="0"/>
          </a:p>
        </p:txBody>
      </p:sp>
      <p:pic>
        <p:nvPicPr>
          <p:cNvPr id="2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41514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6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489603"/>
              </p:ext>
            </p:extLst>
          </p:nvPr>
        </p:nvGraphicFramePr>
        <p:xfrm>
          <a:off x="1643450" y="138899"/>
          <a:ext cx="8402595" cy="611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519"/>
                <a:gridCol w="1680519"/>
                <a:gridCol w="1680519"/>
                <a:gridCol w="1680519"/>
                <a:gridCol w="1680519"/>
              </a:tblGrid>
              <a:tr h="101893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 Support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 Life: Programs and Offices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Financing a College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Academics: Courses and Advising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Potpourri</a:t>
                      </a:r>
                      <a:endParaRPr lang="en-US" dirty="0"/>
                    </a:p>
                  </a:txBody>
                  <a:tcPr/>
                </a:tc>
              </a:tr>
              <a:tr h="101893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" action="ppaction://hlinksldjump"/>
                        </a:rPr>
                        <a:t>10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3" action="ppaction://hlinksldjump"/>
                        </a:rPr>
                        <a:t>10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4" action="ppaction://hlinksldjump"/>
                        </a:rPr>
                        <a:t>10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5" action="ppaction://hlinksldjump"/>
                        </a:rPr>
                        <a:t>10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6" action="ppaction://hlinksldjump"/>
                        </a:rPr>
                        <a:t>10</a:t>
                      </a:r>
                      <a:endParaRPr lang="en-US" sz="2800" b="1" dirty="0"/>
                    </a:p>
                  </a:txBody>
                  <a:tcPr/>
                </a:tc>
              </a:tr>
              <a:tr h="101893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7" action="ppaction://hlinksldjump"/>
                        </a:rPr>
                        <a:t>20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8" action="ppaction://hlinksldjump"/>
                        </a:rPr>
                        <a:t>20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9" action="ppaction://hlinksldjump"/>
                        </a:rPr>
                        <a:t>20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0" action="ppaction://hlinksldjump"/>
                        </a:rPr>
                        <a:t>20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1" action="ppaction://hlinksldjump"/>
                        </a:rPr>
                        <a:t>20</a:t>
                      </a:r>
                      <a:endParaRPr lang="en-US" sz="2800" b="1" dirty="0"/>
                    </a:p>
                  </a:txBody>
                  <a:tcPr/>
                </a:tc>
              </a:tr>
              <a:tr h="101893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2" action="ppaction://hlinksldjump"/>
                        </a:rPr>
                        <a:t>30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3" action="ppaction://hlinksldjump"/>
                        </a:rPr>
                        <a:t>30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4" action="ppaction://hlinksldjump"/>
                        </a:rPr>
                        <a:t>30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5" action="ppaction://hlinksldjump"/>
                        </a:rPr>
                        <a:t>30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6" action="ppaction://hlinksldjump"/>
                        </a:rPr>
                        <a:t>30</a:t>
                      </a:r>
                      <a:endParaRPr lang="en-US" sz="2800" b="1" dirty="0"/>
                    </a:p>
                  </a:txBody>
                  <a:tcPr/>
                </a:tc>
              </a:tr>
              <a:tr h="101893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7" action="ppaction://hlinksldjump"/>
                        </a:rPr>
                        <a:t>40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8" action="ppaction://hlinksldjump"/>
                        </a:rPr>
                        <a:t>40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19" action="ppaction://hlinksldjump"/>
                        </a:rPr>
                        <a:t>40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0" action="ppaction://hlinksldjump"/>
                        </a:rPr>
                        <a:t>40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1" action="ppaction://hlinksldjump"/>
                        </a:rPr>
                        <a:t>40</a:t>
                      </a:r>
                      <a:endParaRPr lang="en-US" sz="2800" b="1" dirty="0"/>
                    </a:p>
                  </a:txBody>
                  <a:tcPr/>
                </a:tc>
              </a:tr>
              <a:tr h="101893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2" action="ppaction://hlinksldjump"/>
                        </a:rPr>
                        <a:t>50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3" action="ppaction://hlinksldjump"/>
                        </a:rPr>
                        <a:t>50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4" action="ppaction://hlinksldjump"/>
                        </a:rPr>
                        <a:t>50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5" action="ppaction://hlinksldjump"/>
                        </a:rPr>
                        <a:t>50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hlinkClick r:id="rId26" action="ppaction://hlinksldjump"/>
                        </a:rPr>
                        <a:t>50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89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51314" y="2623457"/>
            <a:ext cx="73805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WHAT IS THE OFFICE OF STUDENT LEADERSHIP &amp; INVOLVEMENT?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7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13857" y="1676399"/>
            <a:ext cx="75546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STUDENT PROGRAM THAT PROVIDES PROGRAMS, ACTIVITIES, AND SERVICES THAT CONTRIBUTE DIRECTLY </a:t>
            </a:r>
          </a:p>
          <a:p>
            <a:pPr algn="ctr"/>
            <a:r>
              <a:rPr lang="en-US" sz="3200" dirty="0" smtClean="0"/>
              <a:t>TO THE SUCCESS OF MULTICULTURAL STUDENTS ATTENDING WCU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30629" y="616131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42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8542" y="2855464"/>
            <a:ext cx="82513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THE DOWDY MUTICULTURAL CENTER?</a:t>
            </a:r>
          </a:p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6122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1685" y="1306286"/>
            <a:ext cx="6629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FEDERAL EDUCATION LOAN BASED ON NEED THAT DOES NOT REQUIRE REPAYMENT OF INTEREST OR </a:t>
            </a:r>
          </a:p>
          <a:p>
            <a:pPr algn="ctr"/>
            <a:r>
              <a:rPr lang="en-US" sz="3200" dirty="0" smtClean="0"/>
              <a:t>PRINCIPAL WHILE STUDENTS ARE ENROLLED IN SCHOOL 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39485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52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1316" y="3094949"/>
            <a:ext cx="7195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SUBSIDIZED LOAN?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136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05743" y="1262743"/>
            <a:ext cx="69233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AN ONLINE STEP THAT ALLOWS FOR SUCCESSFUL ACCEPTANCE OF YOUR FINANCIAL AID WHEN YOUR </a:t>
            </a:r>
          </a:p>
          <a:p>
            <a:pPr algn="ctr"/>
            <a:r>
              <a:rPr lang="en-US" sz="3200" dirty="0" smtClean="0"/>
              <a:t>DOCUMENTED AID SURPASSES YOUR CURRENT BILL</a:t>
            </a:r>
            <a:endParaRPr lang="en-US" sz="3200" dirty="0"/>
          </a:p>
        </p:txBody>
      </p:sp>
      <p:pic>
        <p:nvPicPr>
          <p:cNvPr id="2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50371" y="61286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713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3971" y="2950029"/>
            <a:ext cx="71083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ACTIVATING YOUR ACCOUNT?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0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0942" y="761999"/>
            <a:ext cx="7543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COMPLETE PORTFOLIO OF FINANCING OPTIONS THAT MAY INCLUDE FEDERAL AND/OR STATE GRANTS, </a:t>
            </a:r>
          </a:p>
          <a:p>
            <a:pPr algn="ctr"/>
            <a:r>
              <a:rPr lang="en-US" sz="3200" dirty="0" smtClean="0"/>
              <a:t>FEDERAL WORK-STUDY, SCHOLARSHIPS AWARDED, AND LOAN OPTIONS AVAILABLE TO AN INDIVIDUAL STUDENT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9743" y="615042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9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9704" y="3233449"/>
            <a:ext cx="84978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FINANCIAL AID PACKAGE?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0018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5485" y="1436917"/>
            <a:ext cx="69015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FORMS OF FINANCIAL AID (E.G., SCHOLARSHIPS) THAT ARE AWARDED FOR HIGH LEVELS OF SCHOLARLY </a:t>
            </a:r>
          </a:p>
          <a:p>
            <a:pPr algn="ctr"/>
            <a:r>
              <a:rPr lang="en-US" sz="3200" dirty="0" smtClean="0">
                <a:latin typeface="+mj-lt"/>
              </a:rPr>
              <a:t>PERFORMANCE</a:t>
            </a:r>
            <a:endParaRPr lang="en-US" sz="3200" dirty="0">
              <a:latin typeface="+mj-lt"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95943" y="612865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42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53158" y="2375197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university office that maintains student records &amp; transcripts, provides transfer credit </a:t>
            </a:r>
            <a:br>
              <a:rPr lang="en-US" dirty="0"/>
            </a:br>
            <a:r>
              <a:rPr lang="en-US" dirty="0"/>
              <a:t>evaluations, and controls student scheduling </a:t>
            </a:r>
            <a:r>
              <a:rPr lang="en-US" dirty="0" smtClean="0"/>
              <a:t>procedures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</a:p>
        </p:txBody>
      </p:sp>
      <p:pic>
        <p:nvPicPr>
          <p:cNvPr id="4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4171" y="611777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02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02736" y="3015735"/>
            <a:ext cx="60933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WHAT IS MERIT-BASED AID?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200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913" y="1371600"/>
            <a:ext cx="698862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MANDATORY FEE, INCLUDED IN THE BILL OF ALL STUDENTS, USED FOR THE ONGOING ENHANCEMENT OF </a:t>
            </a:r>
          </a:p>
          <a:p>
            <a:pPr algn="ctr"/>
            <a:r>
              <a:rPr lang="en-US" sz="3200" dirty="0" smtClean="0"/>
              <a:t>CLASSROOM TECHNOLOGY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7714" y="616131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9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0196" y="3015735"/>
            <a:ext cx="68259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TECHNOLOGY FEE?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43191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7143" y="685799"/>
            <a:ext cx="720634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FORMAL CONTRACT BETWEEN INSTRUCTOR AND CLASS MEMBERS THAT OUTLINES THE REQUIREMENTS OF </a:t>
            </a:r>
          </a:p>
          <a:p>
            <a:pPr algn="ctr"/>
            <a:r>
              <a:rPr lang="en-US" sz="3200" dirty="0" smtClean="0"/>
              <a:t>THE COURSE, THE ACADEMIC POLICIES OF THE COURSE, IMPORTANT DATES, EVALUATION INFORMATION, ETC.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7715" y="61286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20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31303" y="3026619"/>
            <a:ext cx="4879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SYLLABUS?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296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58143" y="2002971"/>
            <a:ext cx="662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WCU’S ONLINE GUIDE FOR ASSESSING STUDENT ACADEMIC </a:t>
            </a:r>
            <a:r>
              <a:rPr lang="en-US" sz="3200" dirty="0" smtClean="0">
                <a:latin typeface="+mj-lt"/>
              </a:rPr>
              <a:t>PROGRESS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61257" y="610688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2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6345" y="3233449"/>
            <a:ext cx="88569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DEGREE PROGRESS REPORT?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798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6258" y="772884"/>
            <a:ext cx="718457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A FACULTY MEMBER/ACADEMIC COORDINATOR/PROGRAM COUNSELOR ASSIGNED TO EACH STUDENT </a:t>
            </a:r>
          </a:p>
          <a:p>
            <a:pPr algn="ctr"/>
            <a:r>
              <a:rPr lang="en-US" sz="3200" dirty="0" smtClean="0">
                <a:latin typeface="+mj-lt"/>
              </a:rPr>
              <a:t>ENROLLED AT THE UNIVERSITY; THE PERSON TO WHOM STUDENTS SHOULD TURN FOR ANSWERS TO </a:t>
            </a:r>
          </a:p>
          <a:p>
            <a:pPr algn="ctr"/>
            <a:r>
              <a:rPr lang="en-US" sz="3200" dirty="0" smtClean="0">
                <a:latin typeface="+mj-lt"/>
              </a:rPr>
              <a:t>ACADEMIC QUESTIONS</a:t>
            </a:r>
            <a:endParaRPr lang="en-US" sz="3200" dirty="0">
              <a:latin typeface="+mj-lt"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06828" y="61286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81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300" y="3113705"/>
            <a:ext cx="78582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AN ACADEMIC ADVISOR?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678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7142" y="947056"/>
            <a:ext cx="696685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SPECIFIC COURSE OR AREA OF STUDY REQUIRED FOR GRADUATION AMONG ALL STUDENTS AT THE </a:t>
            </a:r>
          </a:p>
          <a:p>
            <a:pPr algn="ctr"/>
            <a:r>
              <a:rPr lang="en-US" sz="3200" dirty="0" smtClean="0"/>
              <a:t>UNIVERSITY, DESPITE SPECIFIC PROGRAM OF STUDY OR DEGREE PROGRAM 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41515" y="611777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25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075130" y="2632774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What is the Registrar’s Office?</a:t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0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1943" y="2713949"/>
            <a:ext cx="70539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GENERAL EDUCATION REQUIREMENT?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6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17372" y="760550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/>
              <a:t>WCU PROGRAMS DESIGNED TO TEACH GENERAL STUDY SKILLS, TIME </a:t>
            </a:r>
            <a:r>
              <a:rPr lang="en-US" sz="3200" dirty="0" smtClean="0">
                <a:latin typeface="+mj-lt"/>
              </a:rPr>
              <a:t>MANAGEMENT</a:t>
            </a:r>
            <a:r>
              <a:rPr lang="en-US" sz="3200" dirty="0" smtClean="0"/>
              <a:t> SKILLS, TEST ANXIETY COPING SKILLS, AND OTHER IMPORTANT TOOLS FOR ACADEMIC SUCCESS </a:t>
            </a:r>
            <a:endParaRPr lang="en-US" sz="3200" dirty="0"/>
          </a:p>
        </p:txBody>
      </p:sp>
      <p:pic>
        <p:nvPicPr>
          <p:cNvPr id="2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52400" y="613954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54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1252" y="2848645"/>
            <a:ext cx="74029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WHAT ARE ACADEMIC SUCCESS 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WORKSHOPS (ASWs)?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3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3457" y="1687286"/>
            <a:ext cx="6629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STUDENT WHO HAS NO PARENT OR GUARDIAN THAT EARNED A 4-YEAR DEGREE FROM AN ACCREDITED </a:t>
            </a:r>
          </a:p>
          <a:p>
            <a:pPr algn="ctr"/>
            <a:r>
              <a:rPr lang="en-US" sz="3200" dirty="0" smtClean="0"/>
              <a:t>COLLEGE OR UNIVERSITY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85057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7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418" y="3055735"/>
            <a:ext cx="88921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FIRST-GENERATION STUDENT?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44536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914401"/>
            <a:ext cx="635725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DOCUMENT THAT OUTLINES THE FORMS OF BEHAVIOR THAT ARE PROHIBITED AMONG WCU STUDENTS </a:t>
            </a:r>
          </a:p>
          <a:p>
            <a:pPr algn="ctr"/>
            <a:r>
              <a:rPr lang="en-US" sz="3200" dirty="0" smtClean="0"/>
              <a:t>AND ORGANIZATIONS EITHER ON OR OFF UNIVERSITY PROPERTY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52400" y="6172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2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0568" y="3200791"/>
            <a:ext cx="8738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+mj-lt"/>
              </a:rPr>
              <a:t>WHAT IS THE STUDENT CODE OF CONDUCT?</a:t>
            </a:r>
            <a:endParaRPr lang="en-US" sz="32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18983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9287" y="1306286"/>
            <a:ext cx="68906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 BOOK THAT INCLUDES A LISTING OF ALL UNIVERSITY COURSES, ACADEMIC POLICIES, UNIVERSITY </a:t>
            </a:r>
          </a:p>
          <a:p>
            <a:pPr algn="ctr"/>
            <a:r>
              <a:rPr lang="en-US" sz="3200" dirty="0" smtClean="0"/>
              <a:t>FACULTY </a:t>
            </a:r>
            <a:r>
              <a:rPr lang="en-US" sz="3200" dirty="0" smtClean="0">
                <a:latin typeface="+mj-lt"/>
              </a:rPr>
              <a:t>AND</a:t>
            </a:r>
            <a:r>
              <a:rPr lang="en-US" sz="3200" dirty="0" smtClean="0"/>
              <a:t> ADMINISTRATORS, AS WELL AS INFORMATION ABOUT TUITION AND FEES</a:t>
            </a:r>
            <a:endParaRPr lang="en-US" sz="3200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9743" y="6172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32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7738" y="3070162"/>
            <a:ext cx="74671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WHAT IS THE COURSE CATALOG?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805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0543" y="1077686"/>
            <a:ext cx="628105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AN ADMINISTRATIVE UNIT THAT INCLUDES A VARIETY OF ACADEMIC DEPARTMENTS AND PROGRAMS OF </a:t>
            </a:r>
          </a:p>
          <a:p>
            <a:pPr algn="ctr"/>
            <a:r>
              <a:rPr lang="en-US" sz="3200" dirty="0" smtClean="0">
                <a:latin typeface="+mj-lt"/>
              </a:rPr>
              <a:t>STUDY, ALL UNDER ONE UMBRELLA AND LED BY A SINGLE ADMINISTRATOR KNOWN AS A DEAN</a:t>
            </a:r>
            <a:endParaRPr lang="en-US" sz="3200" dirty="0">
              <a:latin typeface="+mj-lt"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63286" y="611777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10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8043" y="1880317"/>
            <a:ext cx="74311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WCU OFFICE DEDICATED TO PROVIDING QUALITY ACADEMIC SUPPORT SERVICES TO HELP </a:t>
            </a:r>
            <a:endParaRPr lang="en-US" sz="3200" dirty="0" smtClean="0">
              <a:effectLst/>
            </a:endParaRPr>
          </a:p>
          <a:p>
            <a:pPr algn="ctr"/>
            <a:r>
              <a:rPr lang="en-US" sz="3200" dirty="0" smtClean="0"/>
              <a:t>STUDENTS </a:t>
            </a:r>
            <a:r>
              <a:rPr lang="en-US" sz="3200" dirty="0" smtClean="0">
                <a:latin typeface="+mj-lt"/>
              </a:rPr>
              <a:t>BECOME</a:t>
            </a:r>
            <a:r>
              <a:rPr lang="en-US" sz="3200" dirty="0" smtClean="0"/>
              <a:t> INDEPENDENT, ACTIVE LEARNERS</a:t>
            </a:r>
            <a:endParaRPr lang="en-US" sz="3200" dirty="0" smtClean="0">
              <a:effectLst/>
            </a:endParaRPr>
          </a:p>
          <a:p>
            <a:r>
              <a:rPr lang="en-US" sz="3200" dirty="0" smtClean="0"/>
              <a:t> </a:t>
            </a:r>
            <a:endParaRPr lang="en-US" sz="3200" dirty="0">
              <a:effectLst/>
            </a:endParaRPr>
          </a:p>
        </p:txBody>
      </p:sp>
      <p:pic>
        <p:nvPicPr>
          <p:cNvPr id="2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30629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41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71263" y="3048392"/>
            <a:ext cx="49119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A COLLEGE?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4747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4343" y="173423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dirty="0" smtClean="0">
                <a:latin typeface="+mj-lt"/>
              </a:rPr>
              <a:t>THE FIRST TIME A STUDENT IS ELIGIBLE TO ENROLL IN COURSES FOR A SPECIFIC SEMESTER</a:t>
            </a:r>
            <a:endParaRPr lang="en-US" sz="3600" dirty="0">
              <a:latin typeface="+mj-lt"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3915" y="606334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78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2614" y="3255219"/>
            <a:ext cx="93297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WHAT IS AN ENROLLMENT APPOINTMENT?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16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0288" y="267010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+mj-lt"/>
              </a:rPr>
              <a:t>WHAT IS THE LEARNING ASSISTANCE &amp; RESOURCE CENTER (LARC)? 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99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2439" y="1519707"/>
            <a:ext cx="73280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 WCU DEPARTMENT THAT OFFERS INDIVIDUAL AND GROUP SERVICES TO HELP STUDENTS COPE WITH </a:t>
            </a:r>
            <a:endParaRPr lang="en-US" sz="3200" dirty="0" smtClean="0">
              <a:effectLst/>
            </a:endParaRPr>
          </a:p>
          <a:p>
            <a:pPr algn="ctr"/>
            <a:r>
              <a:rPr lang="en-US" sz="3200" dirty="0" smtClean="0"/>
              <a:t>PERSONAL PROBLEMS, HELP WITH SUBSTANCE ABUSE, AND REFERRALS TO OUTSIDE RESOURCES</a:t>
            </a:r>
            <a:endParaRPr lang="en-US" sz="3200" dirty="0" smtClean="0">
              <a:effectLst/>
            </a:endParaRPr>
          </a:p>
          <a:p>
            <a:r>
              <a:rPr lang="en-US" dirty="0"/>
              <a:t>		</a:t>
            </a:r>
            <a:endParaRPr lang="en-US" dirty="0">
              <a:effectLst/>
            </a:endParaRPr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30628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16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8256" y="2672706"/>
            <a:ext cx="8680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WHAT IS THE COUNSELING &amp; PSYCHOLOGICAL SERVICES CENTER?</a:t>
            </a:r>
            <a:endParaRPr lang="en-US" sz="36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68361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1589" y="1786484"/>
            <a:ext cx="723792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THE UNIVERSITY OFFICE RESPONSIBLE FOR BILLING STUDENTS FOR TUITION AND FEES, AND FOR </a:t>
            </a:r>
          </a:p>
          <a:p>
            <a:pPr algn="ctr"/>
            <a:r>
              <a:rPr lang="en-US" sz="3200" dirty="0" smtClean="0"/>
              <a:t>ACCEPTING PAYMENTS</a:t>
            </a:r>
          </a:p>
          <a:p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3" name="30 Second Timer With Jeopardy Thinking Musi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8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9742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14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139</TotalTime>
  <Words>717</Words>
  <Application>Microsoft Office PowerPoint</Application>
  <PresentationFormat>Widescreen</PresentationFormat>
  <Paragraphs>108</Paragraphs>
  <Slides>52</Slides>
  <Notes>0</Notes>
  <HiddenSlides>0</HiddenSlides>
  <MMClips>25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Century Gothic</vt:lpstr>
      <vt:lpstr>Wingdings 3</vt:lpstr>
      <vt:lpstr>Slice</vt:lpstr>
      <vt:lpstr>Jargon Jeopardy</vt:lpstr>
      <vt:lpstr>PowerPoint Presentation</vt:lpstr>
      <vt:lpstr>The university office that maintains student records &amp; transcripts, provides transfer credit  evaluations, and controls student scheduling procedures   </vt:lpstr>
      <vt:lpstr>What is the Registrar’s Office?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 Chester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Jargon Jeopardy</dc:title>
  <dc:creator>Kaiser, Courtney A</dc:creator>
  <cp:lastModifiedBy>Kaiser, Courtney A</cp:lastModifiedBy>
  <cp:revision>18</cp:revision>
  <dcterms:created xsi:type="dcterms:W3CDTF">2017-07-25T16:13:59Z</dcterms:created>
  <dcterms:modified xsi:type="dcterms:W3CDTF">2018-04-04T16:33:33Z</dcterms:modified>
</cp:coreProperties>
</file>