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8"/>
  </p:notesMasterIdLst>
  <p:sldIdLst>
    <p:sldId id="256" r:id="rId3"/>
    <p:sldId id="291" r:id="rId4"/>
    <p:sldId id="257" r:id="rId5"/>
    <p:sldId id="267" r:id="rId6"/>
    <p:sldId id="258" r:id="rId7"/>
    <p:sldId id="259" r:id="rId8"/>
    <p:sldId id="268" r:id="rId9"/>
    <p:sldId id="305" r:id="rId10"/>
    <p:sldId id="306" r:id="rId11"/>
    <p:sldId id="269" r:id="rId12"/>
    <p:sldId id="260" r:id="rId13"/>
    <p:sldId id="261" r:id="rId14"/>
    <p:sldId id="307" r:id="rId15"/>
    <p:sldId id="264" r:id="rId16"/>
    <p:sldId id="312" r:id="rId17"/>
    <p:sldId id="262" r:id="rId18"/>
    <p:sldId id="263" r:id="rId19"/>
    <p:sldId id="281" r:id="rId20"/>
    <p:sldId id="265" r:id="rId21"/>
    <p:sldId id="279" r:id="rId22"/>
    <p:sldId id="273" r:id="rId23"/>
    <p:sldId id="282" r:id="rId24"/>
    <p:sldId id="283" r:id="rId25"/>
    <p:sldId id="294" r:id="rId26"/>
    <p:sldId id="284" r:id="rId27"/>
    <p:sldId id="303" r:id="rId28"/>
    <p:sldId id="287" r:id="rId29"/>
    <p:sldId id="387" r:id="rId30"/>
    <p:sldId id="386" r:id="rId31"/>
    <p:sldId id="388" r:id="rId32"/>
    <p:sldId id="304" r:id="rId33"/>
    <p:sldId id="383" r:id="rId34"/>
    <p:sldId id="285" r:id="rId35"/>
    <p:sldId id="288" r:id="rId36"/>
    <p:sldId id="377" r:id="rId37"/>
    <p:sldId id="382" r:id="rId38"/>
    <p:sldId id="381" r:id="rId39"/>
    <p:sldId id="379" r:id="rId40"/>
    <p:sldId id="378" r:id="rId41"/>
    <p:sldId id="356" r:id="rId42"/>
    <p:sldId id="384" r:id="rId43"/>
    <p:sldId id="295" r:id="rId44"/>
    <p:sldId id="289" r:id="rId45"/>
    <p:sldId id="308" r:id="rId46"/>
    <p:sldId id="38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573D"/>
    <a:srgbClr val="B15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D3B37-E5AD-6B44-8A43-9150E88CF211}" v="23" dt="2023-08-31T00:59:27.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p:restoredTop sz="93469"/>
  </p:normalViewPr>
  <p:slideViewPr>
    <p:cSldViewPr>
      <p:cViewPr varScale="1">
        <p:scale>
          <a:sx n="115" d="100"/>
          <a:sy n="115" d="100"/>
        </p:scale>
        <p:origin x="1904"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cupa.edu/RamPortal" TargetMode="External"/><Relationship Id="rId1" Type="http://schemas.openxmlformats.org/officeDocument/2006/relationships/hyperlink" Target="mailto:SIS@wcupa.edu" TargetMode="Externa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hyperlink" Target="mailto:SIS@wcupa.edu" TargetMode="External"/><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hyperlink" Target="https://www.wcupa.edu/RamPortal" TargetMode="External"/><Relationship Id="rId5" Type="http://schemas.openxmlformats.org/officeDocument/2006/relationships/image" Target="../media/image21.sv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7868B-CDA0-42EB-BD4F-0D64F72BD756}"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9FF2EEF-7F02-4BDA-9FCB-A631C9C5B0DB}">
      <dgm:prSet/>
      <dgm:spPr/>
      <dgm:t>
        <a:bodyPr/>
        <a:lstStyle/>
        <a:p>
          <a:pPr>
            <a:lnSpc>
              <a:spcPct val="100000"/>
            </a:lnSpc>
            <a:defRPr cap="all"/>
          </a:pPr>
          <a:r>
            <a:rPr lang="en-US">
              <a:latin typeface="Avenir Next"/>
            </a:rPr>
            <a:t>Email: </a:t>
          </a:r>
          <a:br>
            <a:rPr lang="en-US">
              <a:latin typeface="Avenir Next"/>
            </a:rPr>
          </a:br>
          <a:r>
            <a:rPr lang="en-US">
              <a:latin typeface="Avenir Next"/>
              <a:hlinkClick xmlns:r="http://schemas.openxmlformats.org/officeDocument/2006/relationships" r:id="rId1"/>
            </a:rPr>
            <a:t>SIS@wcupa.edu</a:t>
          </a:r>
          <a:endParaRPr lang="en-US">
            <a:latin typeface="Avenir Next"/>
          </a:endParaRPr>
        </a:p>
      </dgm:t>
    </dgm:pt>
    <dgm:pt modelId="{39EEA1E1-288E-4D4E-9969-309B8AD2C1BC}" type="parTrans" cxnId="{B91AFB84-D68B-42EB-B4F9-D7FFDD25BE4A}">
      <dgm:prSet/>
      <dgm:spPr/>
      <dgm:t>
        <a:bodyPr/>
        <a:lstStyle/>
        <a:p>
          <a:endParaRPr lang="en-US"/>
        </a:p>
      </dgm:t>
    </dgm:pt>
    <dgm:pt modelId="{4E12213D-1A34-479E-8017-D80A0B9BDAE2}" type="sibTrans" cxnId="{B91AFB84-D68B-42EB-B4F9-D7FFDD25BE4A}">
      <dgm:prSet/>
      <dgm:spPr/>
      <dgm:t>
        <a:bodyPr/>
        <a:lstStyle/>
        <a:p>
          <a:endParaRPr lang="en-US"/>
        </a:p>
      </dgm:t>
    </dgm:pt>
    <dgm:pt modelId="{3A4283E9-44ED-4790-B735-53378967E7D2}">
      <dgm:prSet/>
      <dgm:spPr/>
      <dgm:t>
        <a:bodyPr/>
        <a:lstStyle/>
        <a:p>
          <a:pPr>
            <a:lnSpc>
              <a:spcPct val="100000"/>
            </a:lnSpc>
            <a:defRPr cap="all"/>
          </a:pPr>
          <a:r>
            <a:rPr lang="en-US">
              <a:latin typeface="Avenir Next"/>
            </a:rPr>
            <a:t>Website: </a:t>
          </a:r>
          <a:r>
            <a:rPr lang="en-US">
              <a:latin typeface="Avenir Next"/>
              <a:hlinkClick xmlns:r="http://schemas.openxmlformats.org/officeDocument/2006/relationships" r:id="rId2"/>
            </a:rPr>
            <a:t>wcupa.edu/RamPortal</a:t>
          </a:r>
        </a:p>
      </dgm:t>
    </dgm:pt>
    <dgm:pt modelId="{A4D44D1E-E630-45E2-AF07-7D8D0686EA74}" type="parTrans" cxnId="{7B9F4686-745F-4326-9EEA-1B89CC88FC54}">
      <dgm:prSet/>
      <dgm:spPr/>
      <dgm:t>
        <a:bodyPr/>
        <a:lstStyle/>
        <a:p>
          <a:endParaRPr lang="en-US"/>
        </a:p>
      </dgm:t>
    </dgm:pt>
    <dgm:pt modelId="{36B4FEAA-3927-4CB2-B95A-8D1DA86686AF}" type="sibTrans" cxnId="{7B9F4686-745F-4326-9EEA-1B89CC88FC54}">
      <dgm:prSet/>
      <dgm:spPr/>
      <dgm:t>
        <a:bodyPr/>
        <a:lstStyle/>
        <a:p>
          <a:endParaRPr lang="en-US"/>
        </a:p>
      </dgm:t>
    </dgm:pt>
    <dgm:pt modelId="{A1DECFE7-5822-403A-A8B3-C1B4B4D6BD80}" type="pres">
      <dgm:prSet presAssocID="{EC47868B-CDA0-42EB-BD4F-0D64F72BD756}" presName="root" presStyleCnt="0">
        <dgm:presLayoutVars>
          <dgm:dir/>
          <dgm:resizeHandles val="exact"/>
        </dgm:presLayoutVars>
      </dgm:prSet>
      <dgm:spPr/>
    </dgm:pt>
    <dgm:pt modelId="{0B14DA63-F545-493F-8603-E5484A9234F3}" type="pres">
      <dgm:prSet presAssocID="{19FF2EEF-7F02-4BDA-9FCB-A631C9C5B0DB}" presName="compNode" presStyleCnt="0"/>
      <dgm:spPr/>
    </dgm:pt>
    <dgm:pt modelId="{6C9C8A26-FC52-47CF-98C0-EC0D3B8EF1F7}" type="pres">
      <dgm:prSet presAssocID="{19FF2EEF-7F02-4BDA-9FCB-A631C9C5B0DB}" presName="iconBgRect" presStyleLbl="bgShp" presStyleIdx="0" presStyleCnt="2"/>
      <dgm:spPr>
        <a:prstGeom prst="round2DiagRect">
          <a:avLst>
            <a:gd name="adj1" fmla="val 29727"/>
            <a:gd name="adj2" fmla="val 0"/>
          </a:avLst>
        </a:prstGeom>
      </dgm:spPr>
    </dgm:pt>
    <dgm:pt modelId="{533090F9-C12F-4E42-994A-BD5D103763C1}" type="pres">
      <dgm:prSet presAssocID="{19FF2EEF-7F02-4BDA-9FCB-A631C9C5B0DB}"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01DBDB5C-042F-4760-BA11-3542268DBC16}" type="pres">
      <dgm:prSet presAssocID="{19FF2EEF-7F02-4BDA-9FCB-A631C9C5B0DB}" presName="spaceRect" presStyleCnt="0"/>
      <dgm:spPr/>
    </dgm:pt>
    <dgm:pt modelId="{6A310A8F-091D-42AB-8C93-2B1D0221E48E}" type="pres">
      <dgm:prSet presAssocID="{19FF2EEF-7F02-4BDA-9FCB-A631C9C5B0DB}" presName="textRect" presStyleLbl="revTx" presStyleIdx="0" presStyleCnt="2">
        <dgm:presLayoutVars>
          <dgm:chMax val="1"/>
          <dgm:chPref val="1"/>
        </dgm:presLayoutVars>
      </dgm:prSet>
      <dgm:spPr/>
    </dgm:pt>
    <dgm:pt modelId="{1931F57B-020B-4BA7-BCBF-0D6723093386}" type="pres">
      <dgm:prSet presAssocID="{4E12213D-1A34-479E-8017-D80A0B9BDAE2}" presName="sibTrans" presStyleCnt="0"/>
      <dgm:spPr/>
    </dgm:pt>
    <dgm:pt modelId="{1FBF6659-30EC-4080-9E31-727714ACCFD3}" type="pres">
      <dgm:prSet presAssocID="{3A4283E9-44ED-4790-B735-53378967E7D2}" presName="compNode" presStyleCnt="0"/>
      <dgm:spPr/>
    </dgm:pt>
    <dgm:pt modelId="{574E9181-2111-44EA-A801-365500A5A476}" type="pres">
      <dgm:prSet presAssocID="{3A4283E9-44ED-4790-B735-53378967E7D2}" presName="iconBgRect" presStyleLbl="bgShp" presStyleIdx="1" presStyleCnt="2"/>
      <dgm:spPr>
        <a:prstGeom prst="round2DiagRect">
          <a:avLst>
            <a:gd name="adj1" fmla="val 29727"/>
            <a:gd name="adj2" fmla="val 0"/>
          </a:avLst>
        </a:prstGeom>
      </dgm:spPr>
    </dgm:pt>
    <dgm:pt modelId="{59359A87-F8E9-4511-96B6-41F51838CC35}" type="pres">
      <dgm:prSet presAssocID="{3A4283E9-44ED-4790-B735-53378967E7D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4CAFFEA5-5AFA-4A59-BB91-E5937D375CAC}" type="pres">
      <dgm:prSet presAssocID="{3A4283E9-44ED-4790-B735-53378967E7D2}" presName="spaceRect" presStyleCnt="0"/>
      <dgm:spPr/>
    </dgm:pt>
    <dgm:pt modelId="{FDC13EF3-31AE-4723-87D0-106934ECBA87}" type="pres">
      <dgm:prSet presAssocID="{3A4283E9-44ED-4790-B735-53378967E7D2}" presName="textRect" presStyleLbl="revTx" presStyleIdx="1" presStyleCnt="2">
        <dgm:presLayoutVars>
          <dgm:chMax val="1"/>
          <dgm:chPref val="1"/>
        </dgm:presLayoutVars>
      </dgm:prSet>
      <dgm:spPr/>
    </dgm:pt>
  </dgm:ptLst>
  <dgm:cxnLst>
    <dgm:cxn modelId="{B321DB07-F53A-44D8-A313-013F2BF1C293}" type="presOf" srcId="{19FF2EEF-7F02-4BDA-9FCB-A631C9C5B0DB}" destId="{6A310A8F-091D-42AB-8C93-2B1D0221E48E}" srcOrd="0" destOrd="0" presId="urn:microsoft.com/office/officeart/2018/5/layout/IconLeafLabelList"/>
    <dgm:cxn modelId="{B91AFB84-D68B-42EB-B4F9-D7FFDD25BE4A}" srcId="{EC47868B-CDA0-42EB-BD4F-0D64F72BD756}" destId="{19FF2EEF-7F02-4BDA-9FCB-A631C9C5B0DB}" srcOrd="0" destOrd="0" parTransId="{39EEA1E1-288E-4D4E-9969-309B8AD2C1BC}" sibTransId="{4E12213D-1A34-479E-8017-D80A0B9BDAE2}"/>
    <dgm:cxn modelId="{7B9F4686-745F-4326-9EEA-1B89CC88FC54}" srcId="{EC47868B-CDA0-42EB-BD4F-0D64F72BD756}" destId="{3A4283E9-44ED-4790-B735-53378967E7D2}" srcOrd="1" destOrd="0" parTransId="{A4D44D1E-E630-45E2-AF07-7D8D0686EA74}" sibTransId="{36B4FEAA-3927-4CB2-B95A-8D1DA86686AF}"/>
    <dgm:cxn modelId="{EF24F58A-AA54-409F-8EBF-8222E1FF44A4}" type="presOf" srcId="{3A4283E9-44ED-4790-B735-53378967E7D2}" destId="{FDC13EF3-31AE-4723-87D0-106934ECBA87}" srcOrd="0" destOrd="0" presId="urn:microsoft.com/office/officeart/2018/5/layout/IconLeafLabelList"/>
    <dgm:cxn modelId="{5572B6F7-7864-4CC9-B966-F71B87E527C3}" type="presOf" srcId="{EC47868B-CDA0-42EB-BD4F-0D64F72BD756}" destId="{A1DECFE7-5822-403A-A8B3-C1B4B4D6BD80}" srcOrd="0" destOrd="0" presId="urn:microsoft.com/office/officeart/2018/5/layout/IconLeafLabelList"/>
    <dgm:cxn modelId="{B0A8C04A-5BEF-42B4-8661-0D33E258A2B5}" type="presParOf" srcId="{A1DECFE7-5822-403A-A8B3-C1B4B4D6BD80}" destId="{0B14DA63-F545-493F-8603-E5484A9234F3}" srcOrd="0" destOrd="0" presId="urn:microsoft.com/office/officeart/2018/5/layout/IconLeafLabelList"/>
    <dgm:cxn modelId="{F94EB08A-7D2D-430C-BEE3-8DB467E9A54B}" type="presParOf" srcId="{0B14DA63-F545-493F-8603-E5484A9234F3}" destId="{6C9C8A26-FC52-47CF-98C0-EC0D3B8EF1F7}" srcOrd="0" destOrd="0" presId="urn:microsoft.com/office/officeart/2018/5/layout/IconLeafLabelList"/>
    <dgm:cxn modelId="{471B608F-1F24-4C34-9B42-26EB2523E8F6}" type="presParOf" srcId="{0B14DA63-F545-493F-8603-E5484A9234F3}" destId="{533090F9-C12F-4E42-994A-BD5D103763C1}" srcOrd="1" destOrd="0" presId="urn:microsoft.com/office/officeart/2018/5/layout/IconLeafLabelList"/>
    <dgm:cxn modelId="{699FAFE9-5E85-499A-B070-F0BC8F06B8C6}" type="presParOf" srcId="{0B14DA63-F545-493F-8603-E5484A9234F3}" destId="{01DBDB5C-042F-4760-BA11-3542268DBC16}" srcOrd="2" destOrd="0" presId="urn:microsoft.com/office/officeart/2018/5/layout/IconLeafLabelList"/>
    <dgm:cxn modelId="{7F304031-207F-4FF6-9F5B-63FE4BED2EEC}" type="presParOf" srcId="{0B14DA63-F545-493F-8603-E5484A9234F3}" destId="{6A310A8F-091D-42AB-8C93-2B1D0221E48E}" srcOrd="3" destOrd="0" presId="urn:microsoft.com/office/officeart/2018/5/layout/IconLeafLabelList"/>
    <dgm:cxn modelId="{3B547FDB-6BEB-4DC6-91F7-63C278F9B693}" type="presParOf" srcId="{A1DECFE7-5822-403A-A8B3-C1B4B4D6BD80}" destId="{1931F57B-020B-4BA7-BCBF-0D6723093386}" srcOrd="1" destOrd="0" presId="urn:microsoft.com/office/officeart/2018/5/layout/IconLeafLabelList"/>
    <dgm:cxn modelId="{49361BD5-08C0-4868-9973-6FDBE69F6056}" type="presParOf" srcId="{A1DECFE7-5822-403A-A8B3-C1B4B4D6BD80}" destId="{1FBF6659-30EC-4080-9E31-727714ACCFD3}" srcOrd="2" destOrd="0" presId="urn:microsoft.com/office/officeart/2018/5/layout/IconLeafLabelList"/>
    <dgm:cxn modelId="{A1C98F7C-0E86-43E7-9431-53E66E9B928F}" type="presParOf" srcId="{1FBF6659-30EC-4080-9E31-727714ACCFD3}" destId="{574E9181-2111-44EA-A801-365500A5A476}" srcOrd="0" destOrd="0" presId="urn:microsoft.com/office/officeart/2018/5/layout/IconLeafLabelList"/>
    <dgm:cxn modelId="{A7FC3FF0-98E8-47FD-BF4C-27584ED5141F}" type="presParOf" srcId="{1FBF6659-30EC-4080-9E31-727714ACCFD3}" destId="{59359A87-F8E9-4511-96B6-41F51838CC35}" srcOrd="1" destOrd="0" presId="urn:microsoft.com/office/officeart/2018/5/layout/IconLeafLabelList"/>
    <dgm:cxn modelId="{C8BF907F-4165-4C09-B58A-EC33B9D3C19F}" type="presParOf" srcId="{1FBF6659-30EC-4080-9E31-727714ACCFD3}" destId="{4CAFFEA5-5AFA-4A59-BB91-E5937D375CAC}" srcOrd="2" destOrd="0" presId="urn:microsoft.com/office/officeart/2018/5/layout/IconLeafLabelList"/>
    <dgm:cxn modelId="{AE06A884-5156-439D-BBF9-3CBB043611D4}" type="presParOf" srcId="{1FBF6659-30EC-4080-9E31-727714ACCFD3}" destId="{FDC13EF3-31AE-4723-87D0-106934ECBA8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C8A26-FC52-47CF-98C0-EC0D3B8EF1F7}">
      <dsp:nvSpPr>
        <dsp:cNvPr id="0" name=""/>
        <dsp:cNvSpPr/>
      </dsp:nvSpPr>
      <dsp:spPr>
        <a:xfrm>
          <a:off x="884450" y="1767"/>
          <a:ext cx="794548" cy="79454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090F9-C12F-4E42-994A-BD5D103763C1}">
      <dsp:nvSpPr>
        <dsp:cNvPr id="0" name=""/>
        <dsp:cNvSpPr/>
      </dsp:nvSpPr>
      <dsp:spPr>
        <a:xfrm>
          <a:off x="1053780" y="171097"/>
          <a:ext cx="455888" cy="455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310A8F-091D-42AB-8C93-2B1D0221E48E}">
      <dsp:nvSpPr>
        <dsp:cNvPr id="0" name=""/>
        <dsp:cNvSpPr/>
      </dsp:nvSpPr>
      <dsp:spPr>
        <a:xfrm>
          <a:off x="630455" y="1043798"/>
          <a:ext cx="1302539" cy="5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Avenir Next"/>
            </a:rPr>
            <a:t>Email: </a:t>
          </a:r>
          <a:br>
            <a:rPr lang="en-US" sz="1100" kern="1200">
              <a:latin typeface="Avenir Next"/>
            </a:rPr>
          </a:br>
          <a:r>
            <a:rPr lang="en-US" sz="1100" kern="1200">
              <a:latin typeface="Avenir Next"/>
              <a:hlinkClick xmlns:r="http://schemas.openxmlformats.org/officeDocument/2006/relationships" r:id="rId3"/>
            </a:rPr>
            <a:t>SIS@wcupa.edu</a:t>
          </a:r>
          <a:endParaRPr lang="en-US" sz="1100" kern="1200">
            <a:latin typeface="Avenir Next"/>
          </a:endParaRPr>
        </a:p>
      </dsp:txBody>
      <dsp:txXfrm>
        <a:off x="630455" y="1043798"/>
        <a:ext cx="1302539" cy="521015"/>
      </dsp:txXfrm>
    </dsp:sp>
    <dsp:sp modelId="{574E9181-2111-44EA-A801-365500A5A476}">
      <dsp:nvSpPr>
        <dsp:cNvPr id="0" name=""/>
        <dsp:cNvSpPr/>
      </dsp:nvSpPr>
      <dsp:spPr>
        <a:xfrm>
          <a:off x="884450" y="1890448"/>
          <a:ext cx="794548" cy="794548"/>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359A87-F8E9-4511-96B6-41F51838CC35}">
      <dsp:nvSpPr>
        <dsp:cNvPr id="0" name=""/>
        <dsp:cNvSpPr/>
      </dsp:nvSpPr>
      <dsp:spPr>
        <a:xfrm>
          <a:off x="1053780" y="2059778"/>
          <a:ext cx="455888" cy="45588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C13EF3-31AE-4723-87D0-106934ECBA87}">
      <dsp:nvSpPr>
        <dsp:cNvPr id="0" name=""/>
        <dsp:cNvSpPr/>
      </dsp:nvSpPr>
      <dsp:spPr>
        <a:xfrm>
          <a:off x="630455" y="2932480"/>
          <a:ext cx="1302539" cy="52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Avenir Next"/>
            </a:rPr>
            <a:t>Website: </a:t>
          </a:r>
          <a:r>
            <a:rPr lang="en-US" sz="1100" kern="1200">
              <a:latin typeface="Avenir Next"/>
              <a:hlinkClick xmlns:r="http://schemas.openxmlformats.org/officeDocument/2006/relationships" r:id="rId6"/>
            </a:rPr>
            <a:t>wcupa.edu/RamPortal</a:t>
          </a:r>
        </a:p>
      </dsp:txBody>
      <dsp:txXfrm>
        <a:off x="630455" y="2932480"/>
        <a:ext cx="1302539" cy="52101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D2DD9-36EB-094B-957C-75505664CD2A}" type="datetimeFigureOut">
              <a:rPr lang="en-US" smtClean="0"/>
              <a:t>8/31/23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6FE45-C4E5-7445-B290-7C6221AF8A26}" type="slidenum">
              <a:rPr lang="en-US" smtClean="0"/>
              <a:t>‹#›</a:t>
            </a:fld>
            <a:endParaRPr lang="en-US"/>
          </a:p>
        </p:txBody>
      </p:sp>
    </p:spTree>
    <p:extLst>
      <p:ext uri="{BB962C8B-B14F-4D97-AF65-F5344CB8AC3E}">
        <p14:creationId xmlns:p14="http://schemas.microsoft.com/office/powerpoint/2010/main" val="15101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E72A708-54A5-4102-88C3-31A1403E517C}" type="datetimeFigureOut">
              <a:rPr lang="en-US" smtClean="0"/>
              <a:t>8/31/23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4ECBCD8-D094-45FE-8472-ECCA8851E30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1"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2A708-54A5-4102-88C3-31A1403E517C}"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BCD8-D094-45FE-8472-ECCA8851E3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7162800" y="274639"/>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2A708-54A5-4102-88C3-31A1403E517C}"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4ECBCD8-D094-45FE-8472-ECCA8851E30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355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2348247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98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62023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409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79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828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91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72A708-54A5-4102-88C3-31A1403E517C}" type="datetimeFigureOut">
              <a:rPr lang="en-US" smtClean="0"/>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ECBCD8-D094-45FE-8472-ECCA8851E30C}"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39776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6675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12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40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8484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57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328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097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59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E72A708-54A5-4102-88C3-31A1403E517C}" type="datetimeFigureOut">
              <a:rPr lang="en-US" smtClean="0"/>
              <a:t>8/31/23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4ECBCD8-D094-45FE-8472-ECCA8851E30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1"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72A708-54A5-4102-88C3-31A1403E517C}"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CBCD8-D094-45FE-8472-ECCA8851E30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7"/>
            <a:ext cx="4040188" cy="639763"/>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722437"/>
            <a:ext cx="4041775" cy="639763"/>
          </a:xfrm>
        </p:spPr>
        <p:txBody>
          <a:bodyPr anchor="b"/>
          <a:lstStyle>
            <a:lvl1pPr marL="0" indent="0" algn="ctr">
              <a:buNone/>
              <a:defRPr sz="24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438400"/>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72A708-54A5-4102-88C3-31A1403E517C}" type="datetimeFigureOut">
              <a:rPr lang="en-US" smtClean="0"/>
              <a:t>8/31/23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ECBCD8-D094-45FE-8472-ECCA8851E30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72A708-54A5-4102-88C3-31A1403E517C}" type="datetimeFigureOut">
              <a:rPr lang="en-US" smtClean="0"/>
              <a:t>8/31/23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ECBCD8-D094-45FE-8472-ECCA8851E30C}"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EE72A708-54A5-4102-88C3-31A1403E517C}" type="datetimeFigureOut">
              <a:rPr lang="en-US" smtClean="0"/>
              <a:t>8/31/23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ECBCD8-D094-45FE-8472-ECCA8851E3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0" y="304801"/>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72A708-54A5-4102-88C3-31A1403E517C}"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4ECBCD8-D094-45FE-8472-ECCA8851E30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1"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72A708-54A5-4102-88C3-31A1403E517C}" type="datetimeFigureOut">
              <a:rPr lang="en-US" smtClean="0"/>
              <a:t>8/31/23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ECBCD8-D094-45FE-8472-ECCA8851E30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1"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52401" y="152402"/>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381000" y="355847"/>
            <a:ext cx="8381260" cy="105439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1001"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1"/>
            <a:ext cx="2133600" cy="274320"/>
          </a:xfrm>
          <a:prstGeom prst="rect">
            <a:avLst/>
          </a:prstGeom>
        </p:spPr>
        <p:txBody>
          <a:bodyPr vert="horz" lIns="91440" tIns="45720" rIns="91440" bIns="45720" rtlCol="0" anchor="ctr"/>
          <a:lstStyle>
            <a:lvl1pPr algn="l">
              <a:defRPr sz="1100">
                <a:solidFill>
                  <a:schemeClr val="tx2"/>
                </a:solidFill>
              </a:defRPr>
            </a:lvl1pPr>
          </a:lstStyle>
          <a:p>
            <a:fld id="{EE72A708-54A5-4102-88C3-31A1403E517C}" type="datetimeFigureOut">
              <a:rPr lang="en-US" smtClean="0"/>
              <a:t>8/31/23</a:t>
            </a:fld>
            <a:endParaRPr lang="en-US"/>
          </a:p>
        </p:txBody>
      </p:sp>
      <p:sp>
        <p:nvSpPr>
          <p:cNvPr id="5" name="Footer Placeholder 4"/>
          <p:cNvSpPr>
            <a:spLocks noGrp="1"/>
          </p:cNvSpPr>
          <p:nvPr>
            <p:ph type="ftr" sz="quarter" idx="3"/>
          </p:nvPr>
        </p:nvSpPr>
        <p:spPr>
          <a:xfrm>
            <a:off x="3048000" y="6356351"/>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4ECBCD8-D094-45FE-8472-ECCA8851E3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377"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13" indent="-228594" algn="l" defTabSz="914377" rtl="0" eaLnBrk="1" latinLnBrk="0" hangingPunct="1">
        <a:spcBef>
          <a:spcPct val="20000"/>
        </a:spcBef>
        <a:buClr>
          <a:schemeClr val="accent1"/>
        </a:buClr>
        <a:buFont typeface="Wingdings 2" pitchFamily="18" charset="2"/>
        <a:buChar char=""/>
        <a:defRPr sz="2000" kern="1200" spc="151" baseline="0">
          <a:solidFill>
            <a:schemeClr val="tx2"/>
          </a:solidFill>
          <a:latin typeface="+mn-lt"/>
          <a:ea typeface="+mn-ea"/>
          <a:cs typeface="+mn-cs"/>
        </a:defRPr>
      </a:lvl1pPr>
      <a:lvl2pPr marL="548626" indent="-182875" algn="l" defTabSz="914377"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39" indent="-182875" algn="l" defTabSz="914377"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53" indent="-182875" algn="l" defTabSz="914377"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28" indent="-182875" algn="l" defTabSz="914377"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41" indent="-182875" algn="l" defTabSz="914377"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754" indent="-182875" algn="l" defTabSz="914377"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067" indent="-182875" algn="l" defTabSz="914377"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381" indent="-182875" algn="l" defTabSz="914377"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8/31/23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8322290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Fall 2023</a:t>
            </a:r>
          </a:p>
        </p:txBody>
      </p:sp>
      <p:sp>
        <p:nvSpPr>
          <p:cNvPr id="2" name="Title 1"/>
          <p:cNvSpPr>
            <a:spLocks noGrp="1"/>
          </p:cNvSpPr>
          <p:nvPr>
            <p:ph type="title"/>
          </p:nvPr>
        </p:nvSpPr>
        <p:spPr/>
        <p:txBody>
          <a:bodyPr/>
          <a:lstStyle/>
          <a:p>
            <a:pPr algn="ctr"/>
            <a:r>
              <a:rPr lang="en-US" dirty="0"/>
              <a:t>Capc kick-off meeting</a:t>
            </a:r>
          </a:p>
        </p:txBody>
      </p:sp>
    </p:spTree>
    <p:extLst>
      <p:ext uri="{BB962C8B-B14F-4D97-AF65-F5344CB8AC3E}">
        <p14:creationId xmlns:p14="http://schemas.microsoft.com/office/powerpoint/2010/main" val="345188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930" y="1752600"/>
            <a:ext cx="8877670" cy="4876800"/>
          </a:xfrm>
        </p:spPr>
        <p:txBody>
          <a:bodyPr>
            <a:noAutofit/>
          </a:bodyPr>
          <a:lstStyle/>
          <a:p>
            <a:pPr marL="274313" lvl="1" indent="-228594">
              <a:buClr>
                <a:schemeClr val="accent1"/>
              </a:buClr>
              <a:buFont typeface="Wingdings 2" pitchFamily="18" charset="2"/>
              <a:buChar char=""/>
            </a:pPr>
            <a:r>
              <a:rPr lang="en-US" sz="2000" b="1" u="sng" dirty="0"/>
              <a:t>Chair</a:t>
            </a:r>
            <a:r>
              <a:rPr lang="en-US" sz="2000" dirty="0"/>
              <a:t>: Susan Johnston, </a:t>
            </a:r>
            <a:r>
              <a:rPr lang="en-US" sz="2000" i="1" dirty="0"/>
              <a:t>Anthropology &amp; Sociology</a:t>
            </a:r>
            <a:endParaRPr lang="en-US" sz="2000" dirty="0"/>
          </a:p>
          <a:p>
            <a:pPr marL="274313" lvl="1" indent="-228594">
              <a:buClr>
                <a:schemeClr val="accent1"/>
              </a:buClr>
              <a:buFont typeface="Wingdings 2" pitchFamily="18" charset="2"/>
              <a:buChar char=""/>
            </a:pPr>
            <a:r>
              <a:rPr lang="en-US" sz="2000" b="1" u="sng" dirty="0"/>
              <a:t>Vice Chair</a:t>
            </a:r>
            <a:r>
              <a:rPr lang="en-US" sz="2000" dirty="0"/>
              <a:t>: Rodney </a:t>
            </a:r>
            <a:r>
              <a:rPr lang="en-US" sz="2000" dirty="0" err="1"/>
              <a:t>Mader</a:t>
            </a:r>
            <a:r>
              <a:rPr lang="en-US" sz="2000" dirty="0"/>
              <a:t>, </a:t>
            </a:r>
            <a:r>
              <a:rPr lang="en-US" sz="2000" i="1" dirty="0"/>
              <a:t>English</a:t>
            </a:r>
          </a:p>
          <a:p>
            <a:pPr marL="274313" lvl="1" indent="-228594">
              <a:buClr>
                <a:schemeClr val="accent1"/>
              </a:buClr>
              <a:buFont typeface="Wingdings 2" pitchFamily="18" charset="2"/>
              <a:buChar char=""/>
            </a:pPr>
            <a:r>
              <a:rPr lang="en-US" sz="2000" b="1" u="sng" dirty="0"/>
              <a:t>Secretary</a:t>
            </a:r>
            <a:r>
              <a:rPr lang="en-US" sz="2000" dirty="0"/>
              <a:t>: Francis </a:t>
            </a:r>
            <a:r>
              <a:rPr lang="en-US" sz="2000" dirty="0" err="1"/>
              <a:t>Atuahene</a:t>
            </a:r>
            <a:r>
              <a:rPr lang="en-US" sz="2000" dirty="0"/>
              <a:t>, </a:t>
            </a:r>
            <a:r>
              <a:rPr lang="en-US" sz="2000" i="1" dirty="0"/>
              <a:t>Public Policy &amp; Administration</a:t>
            </a:r>
            <a:endParaRPr lang="en-US" sz="2000" dirty="0"/>
          </a:p>
          <a:p>
            <a:pPr marL="274313" lvl="1" indent="-228594">
              <a:buClr>
                <a:schemeClr val="accent1"/>
              </a:buClr>
              <a:buFont typeface="Wingdings 2" pitchFamily="18" charset="2"/>
              <a:buChar char=""/>
            </a:pPr>
            <a:r>
              <a:rPr lang="en-US" sz="2000" b="1" u="sng" dirty="0"/>
              <a:t>Undergraduate Programs</a:t>
            </a:r>
            <a:r>
              <a:rPr lang="en-US" sz="2000" dirty="0"/>
              <a:t>: Josh Auld, </a:t>
            </a:r>
            <a:r>
              <a:rPr lang="en-US" sz="2000" i="1" dirty="0"/>
              <a:t>Associate Provost for Academic Affairs</a:t>
            </a:r>
            <a:endParaRPr lang="en-US" sz="2000" dirty="0"/>
          </a:p>
          <a:p>
            <a:pPr marL="274313" lvl="1" indent="-228594">
              <a:buClr>
                <a:schemeClr val="accent1"/>
              </a:buClr>
              <a:buFont typeface="Wingdings 2" pitchFamily="18" charset="2"/>
              <a:buChar char=""/>
            </a:pPr>
            <a:r>
              <a:rPr lang="en-US" sz="2000" b="1" u="sng" dirty="0"/>
              <a:t>Undergraduate Policies</a:t>
            </a:r>
            <a:r>
              <a:rPr lang="en-US" sz="2000" dirty="0"/>
              <a:t>: Elizabeth </a:t>
            </a:r>
            <a:r>
              <a:rPr lang="en-US" sz="2000" dirty="0" err="1"/>
              <a:t>Pfaffle</a:t>
            </a:r>
            <a:r>
              <a:rPr lang="en-US" sz="2000" dirty="0"/>
              <a:t>, </a:t>
            </a:r>
            <a:r>
              <a:rPr lang="en-US" sz="2000" i="1" dirty="0"/>
              <a:t>Applied Music</a:t>
            </a:r>
          </a:p>
          <a:p>
            <a:pPr marL="274313" lvl="1" indent="-228594">
              <a:buClr>
                <a:schemeClr val="accent1"/>
              </a:buClr>
              <a:buFont typeface="Wingdings 2" pitchFamily="18" charset="2"/>
              <a:buChar char=""/>
            </a:pPr>
            <a:r>
              <a:rPr lang="en-US" sz="2000" b="1" u="sng" dirty="0"/>
              <a:t>Graduate Programs &amp; Policies</a:t>
            </a:r>
            <a:r>
              <a:rPr lang="en-US" sz="2000" dirty="0"/>
              <a:t>: Lisa Calvano, </a:t>
            </a:r>
            <a:r>
              <a:rPr lang="en-US" sz="2000" i="1" dirty="0"/>
              <a:t>Dean of the Graduate School</a:t>
            </a:r>
            <a:endParaRPr lang="en-US" sz="2000" dirty="0"/>
          </a:p>
          <a:p>
            <a:pPr marL="274313" lvl="1" indent="-228594">
              <a:buClr>
                <a:schemeClr val="accent1"/>
              </a:buClr>
              <a:buFont typeface="Wingdings 2" pitchFamily="18" charset="2"/>
              <a:buChar char=""/>
            </a:pPr>
            <a:r>
              <a:rPr lang="en-US" sz="2000" b="1" u="sng" dirty="0"/>
              <a:t>General Education</a:t>
            </a:r>
            <a:r>
              <a:rPr lang="en-US" sz="2000" dirty="0"/>
              <a:t>: Karen Mitchell, </a:t>
            </a:r>
            <a:r>
              <a:rPr lang="en-US" sz="2000" i="1" dirty="0"/>
              <a:t>Psychology</a:t>
            </a:r>
            <a:endParaRPr lang="en-US" sz="2000" dirty="0"/>
          </a:p>
          <a:p>
            <a:pPr marL="274313" lvl="1" indent="-228594">
              <a:buClr>
                <a:schemeClr val="accent1"/>
              </a:buClr>
              <a:buFont typeface="Wingdings 2" pitchFamily="18" charset="2"/>
              <a:buChar char=""/>
            </a:pPr>
            <a:r>
              <a:rPr lang="en-US" sz="2000" b="1" u="sng" dirty="0"/>
              <a:t>Academic Review</a:t>
            </a:r>
            <a:r>
              <a:rPr lang="en-US" sz="2000" dirty="0"/>
              <a:t>: Jade Burris, </a:t>
            </a:r>
            <a:r>
              <a:rPr lang="en-US" sz="2000" i="1" dirty="0"/>
              <a:t>Early &amp; Middle Grades Education</a:t>
            </a:r>
          </a:p>
          <a:p>
            <a:pPr marL="274313" lvl="1" indent="-228594">
              <a:buClr>
                <a:schemeClr val="accent1"/>
              </a:buClr>
              <a:buFont typeface="Wingdings 2" pitchFamily="18" charset="2"/>
              <a:buChar char=""/>
            </a:pPr>
            <a:endParaRPr lang="en-US" sz="2000" i="1" dirty="0"/>
          </a:p>
          <a:p>
            <a:pPr marL="274313" lvl="1" indent="-228594">
              <a:buClr>
                <a:schemeClr val="accent1"/>
              </a:buClr>
              <a:buFont typeface="Wingdings 2" pitchFamily="18" charset="2"/>
              <a:buChar char=""/>
            </a:pPr>
            <a:r>
              <a:rPr lang="en-US" sz="2000" b="1" u="sng" dirty="0"/>
              <a:t>CAPC Support</a:t>
            </a:r>
            <a:r>
              <a:rPr lang="en-US" sz="2000" dirty="0"/>
              <a:t>: Patrick Richard, </a:t>
            </a:r>
            <a:r>
              <a:rPr lang="en-US" sz="2000" i="1" dirty="0"/>
              <a:t>Academic Affairs</a:t>
            </a:r>
          </a:p>
        </p:txBody>
      </p:sp>
      <p:sp>
        <p:nvSpPr>
          <p:cNvPr id="2" name="Title 1"/>
          <p:cNvSpPr>
            <a:spLocks noGrp="1"/>
          </p:cNvSpPr>
          <p:nvPr>
            <p:ph type="title"/>
          </p:nvPr>
        </p:nvSpPr>
        <p:spPr/>
        <p:txBody>
          <a:bodyPr/>
          <a:lstStyle/>
          <a:p>
            <a:r>
              <a:rPr lang="en-US" dirty="0"/>
              <a:t>2023-24 CAPC Executive committee</a:t>
            </a:r>
          </a:p>
        </p:txBody>
      </p:sp>
    </p:spTree>
    <p:extLst>
      <p:ext uri="{BB962C8B-B14F-4D97-AF65-F5344CB8AC3E}">
        <p14:creationId xmlns:p14="http://schemas.microsoft.com/office/powerpoint/2010/main" val="423041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400" dirty="0"/>
              <a:t>You should know your assigned committee(s) by now. If not, they can be found at the CAPC website</a:t>
            </a:r>
          </a:p>
          <a:p>
            <a:endParaRPr lang="en-US" sz="2400" dirty="0"/>
          </a:p>
          <a:p>
            <a:r>
              <a:rPr lang="en-US" sz="2400" dirty="0"/>
              <a:t>Committees should meet on a regular schedule</a:t>
            </a:r>
          </a:p>
          <a:p>
            <a:endParaRPr lang="en-US" sz="2400" dirty="0"/>
          </a:p>
          <a:p>
            <a:r>
              <a:rPr lang="en-US" sz="2400" dirty="0"/>
              <a:t>Your service on CAPC includes attendance at both </a:t>
            </a:r>
            <a:r>
              <a:rPr lang="en-US" sz="2400" b="1" dirty="0"/>
              <a:t>Assembly meetings </a:t>
            </a:r>
            <a:r>
              <a:rPr lang="en-US" sz="2400" dirty="0"/>
              <a:t>and </a:t>
            </a:r>
            <a:r>
              <a:rPr lang="en-US" sz="2400" b="1" dirty="0"/>
              <a:t>committee meetings</a:t>
            </a:r>
          </a:p>
          <a:p>
            <a:endParaRPr lang="en-US" sz="2400" b="1" dirty="0"/>
          </a:p>
          <a:p>
            <a:r>
              <a:rPr lang="en-US" sz="2400" dirty="0"/>
              <a:t>If you cannot attend, your proxy should attend on your behalf – </a:t>
            </a:r>
            <a:r>
              <a:rPr lang="en-US" sz="2400" b="1" dirty="0"/>
              <a:t>applies to both Assembly </a:t>
            </a:r>
            <a:r>
              <a:rPr lang="en-US" sz="2400" dirty="0"/>
              <a:t>and</a:t>
            </a:r>
            <a:r>
              <a:rPr lang="en-US" sz="2400" b="1" dirty="0"/>
              <a:t> committee meetings</a:t>
            </a:r>
          </a:p>
          <a:p>
            <a:pPr lvl="1"/>
            <a:r>
              <a:rPr lang="en-US" sz="2200" dirty="0"/>
              <a:t>The bylaws require all CAPC members to have a proxy identified and communicated to the CAPC Secretary in advance of meetings</a:t>
            </a:r>
            <a:endParaRPr lang="en-US" sz="2400" b="1"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344863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19" indent="0">
              <a:buNone/>
            </a:pPr>
            <a:endParaRPr lang="en-US" dirty="0"/>
          </a:p>
          <a:p>
            <a:pPr marL="45719" indent="0">
              <a:buNone/>
            </a:pPr>
            <a:r>
              <a:rPr lang="en-US" dirty="0"/>
              <a:t>Article 4.A.1.c.</a:t>
            </a:r>
          </a:p>
          <a:p>
            <a:pPr marL="45719" indent="0">
              <a:buNone/>
            </a:pPr>
            <a:r>
              <a:rPr lang="en-US" i="1" dirty="0"/>
              <a:t>“</a:t>
            </a:r>
            <a:r>
              <a:rPr lang="en-US" sz="2200" i="1" spc="100" dirty="0"/>
              <a:t>Each CAPC member will submit to the CAPC Secretary written notification of that member’s proxy. In the case of members elected by constituency, the proxy must be selected from the same constituency. Proxies should be identified no later than the first scheduled Assembly in the fall. Should the proxy require an alternate, the proxy or member should notify the Recording Secretary in writing prior to the Assembly in which the alternate is to serve.”</a:t>
            </a:r>
          </a:p>
          <a:p>
            <a:pPr marL="365751" lvl="1" indent="0">
              <a:buNone/>
            </a:pPr>
            <a:endParaRPr lang="en-US" sz="20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053426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600" dirty="0"/>
              <a:t>Your service on CAPC also includes the following</a:t>
            </a:r>
            <a:r>
              <a:rPr lang="en-US" sz="2400" dirty="0"/>
              <a:t>:</a:t>
            </a:r>
          </a:p>
          <a:p>
            <a:pPr lvl="1"/>
            <a:endParaRPr lang="en-US" sz="2400" dirty="0"/>
          </a:p>
          <a:p>
            <a:pPr lvl="1"/>
            <a:r>
              <a:rPr lang="en-US" sz="2200" dirty="0"/>
              <a:t>preparing for committee and sub-committee meetings by reading in advance and reflecting on all documents on the agenda</a:t>
            </a:r>
          </a:p>
          <a:p>
            <a:pPr lvl="1"/>
            <a:endParaRPr lang="en-US" sz="2200" dirty="0"/>
          </a:p>
          <a:p>
            <a:pPr lvl="1"/>
            <a:r>
              <a:rPr lang="en-US" sz="2200" dirty="0"/>
              <a:t>preparing for CAPC Assembly by reviewing in advance those items on the agenda that did not come from your committee</a:t>
            </a:r>
          </a:p>
          <a:p>
            <a:pPr lvl="1"/>
            <a:endParaRPr lang="en-US" sz="2200" dirty="0"/>
          </a:p>
          <a:p>
            <a:pPr lvl="1"/>
            <a:r>
              <a:rPr lang="en-US" sz="2200" dirty="0"/>
              <a:t>ensuring that you are fully acquainted with the current requirements for course and program proposals, including the relevant policies (syllabi, course evaluations, etc.)</a:t>
            </a:r>
          </a:p>
          <a:p>
            <a:pPr marL="365751" lvl="1" indent="0">
              <a:buNone/>
            </a:pPr>
            <a:endParaRPr lang="en-US" sz="20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268094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Clr>
                <a:srgbClr val="C8573D"/>
              </a:buClr>
              <a:buFont typeface="Wingdings" charset="2"/>
              <a:buChar char="§"/>
            </a:pPr>
            <a:r>
              <a:rPr lang="en-US" sz="2600" dirty="0"/>
              <a:t>Part of your duty as a CAPC member is to represent your constituency, and this means reporting back to them about CAPC Assembly and its procedures, debates, and recommendations.</a:t>
            </a:r>
          </a:p>
          <a:p>
            <a:pPr>
              <a:buClr>
                <a:srgbClr val="C8573D"/>
              </a:buClr>
              <a:buFont typeface="Wingdings" charset="2"/>
              <a:buChar char="§"/>
            </a:pPr>
            <a:endParaRPr lang="en-US" sz="2200" dirty="0"/>
          </a:p>
          <a:p>
            <a:pPr lvl="1"/>
            <a:r>
              <a:rPr lang="en-US" sz="2200" dirty="0"/>
              <a:t>This includes CAPC decisions about courses, programs, or policies that may have impact on your department (or your other constituencies), whether or not they originated in your department or college</a:t>
            </a:r>
          </a:p>
          <a:p>
            <a:pPr marL="365751" lvl="1" indent="0">
              <a:buNone/>
            </a:pPr>
            <a:endParaRPr lang="en-US" sz="2200" dirty="0"/>
          </a:p>
          <a:p>
            <a:pPr lvl="1"/>
            <a:r>
              <a:rPr lang="en-US" sz="2200" dirty="0"/>
              <a:t>You should also let your constituents know when an item of theirs appears on the Assembly agenda and remind them that </a:t>
            </a:r>
            <a:r>
              <a:rPr lang="en-US" sz="2200" b="1" dirty="0"/>
              <a:t>they are invited to attend the relevant assembly meeting </a:t>
            </a:r>
            <a:r>
              <a:rPr lang="en-US" sz="2200" dirty="0"/>
              <a:t>to respond to questions that might arise</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3319266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rgbClr val="C8573D"/>
              </a:buClr>
              <a:buFont typeface="Wingdings" charset="2"/>
              <a:buChar char="§"/>
            </a:pPr>
            <a:r>
              <a:rPr lang="en-US" sz="2600" dirty="0"/>
              <a:t>Your duties as a CAPC member also include representing your constituency’s views:</a:t>
            </a:r>
          </a:p>
          <a:p>
            <a:pPr>
              <a:buClr>
                <a:srgbClr val="C8573D"/>
              </a:buClr>
              <a:buFont typeface="Wingdings" charset="2"/>
              <a:buChar char="§"/>
            </a:pPr>
            <a:endParaRPr lang="en-US" sz="2600" dirty="0"/>
          </a:p>
          <a:p>
            <a:pPr lvl="1">
              <a:buClr>
                <a:srgbClr val="C8573D"/>
              </a:buClr>
              <a:buFont typeface="Wingdings" charset="2"/>
              <a:buChar char="§"/>
            </a:pPr>
            <a:r>
              <a:rPr lang="en-US" sz="2200" dirty="0"/>
              <a:t>In assembly ‘floor’ discussions about motions under consideration</a:t>
            </a:r>
          </a:p>
          <a:p>
            <a:pPr marL="365751" lvl="1" indent="0">
              <a:buClr>
                <a:srgbClr val="C8573D"/>
              </a:buClr>
              <a:buNone/>
            </a:pPr>
            <a:endParaRPr lang="en-US" sz="2200" dirty="0"/>
          </a:p>
          <a:p>
            <a:pPr lvl="1">
              <a:buClr>
                <a:srgbClr val="C8573D"/>
              </a:buClr>
              <a:buFont typeface="Wingdings" charset="2"/>
              <a:buChar char="§"/>
            </a:pPr>
            <a:r>
              <a:rPr lang="en-US" sz="2200" dirty="0"/>
              <a:t>In the ‘Updates from Departments’ portion of the agenda (under Continuing Business); this is a good place to let us know about items under discussion in your departments (or other constituencies)</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69900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189" lvl="1" indent="0">
              <a:buNone/>
            </a:pPr>
            <a:r>
              <a:rPr lang="en-US" sz="2000" dirty="0">
                <a:solidFill>
                  <a:srgbClr val="B15038"/>
                </a:solidFill>
              </a:rPr>
              <a:t>NOTE: </a:t>
            </a:r>
            <a:r>
              <a:rPr lang="en-US" sz="2000" dirty="0"/>
              <a:t>When a committee has sent an item forward for the Assembly agenda, it is with that committee’s support (unless explicitly stated otherwise).</a:t>
            </a:r>
          </a:p>
          <a:p>
            <a:pPr marL="457189" lvl="1" indent="0">
              <a:buNone/>
            </a:pPr>
            <a:endParaRPr lang="en-US" sz="2000" dirty="0"/>
          </a:p>
          <a:p>
            <a:pPr marL="457189" lvl="1" indent="0">
              <a:buNone/>
            </a:pPr>
            <a:r>
              <a:rPr lang="en-US" sz="2000" dirty="0"/>
              <a:t>Similarly, when a department chair, dean, or CAPC officer ‘signs off’ on a proposal in CIM, it indicates support (not simply acknowledgment)</a:t>
            </a:r>
          </a:p>
          <a:p>
            <a:pPr marL="731502" lvl="2" indent="0">
              <a:buNone/>
            </a:pPr>
            <a:r>
              <a:rPr lang="en-US" sz="1800" i="1" dirty="0"/>
              <a:t>That said, deans may assume they are leaving curricular decisions to the departments and to CAPC, and are only approving the availability of resources and other non-curricular issues</a:t>
            </a:r>
          </a:p>
          <a:p>
            <a:pPr marL="457189" lvl="1" indent="0">
              <a:buNone/>
            </a:pPr>
            <a:endParaRPr lang="en-US" sz="2000" dirty="0"/>
          </a:p>
          <a:p>
            <a:pPr marL="460363" lvl="1" indent="0">
              <a:buNone/>
            </a:pPr>
            <a:r>
              <a:rPr lang="en-US" sz="2000" dirty="0"/>
              <a:t>In point of fact, a decision at each step in the review process is  to </a:t>
            </a:r>
            <a:r>
              <a:rPr lang="en-US" sz="2000" b="1" i="1" dirty="0"/>
              <a:t>recommend</a:t>
            </a:r>
            <a:r>
              <a:rPr lang="en-US" sz="2000" dirty="0"/>
              <a:t> (or </a:t>
            </a:r>
            <a:r>
              <a:rPr lang="en-US" sz="2000" b="1" i="1" dirty="0"/>
              <a:t>not recommend</a:t>
            </a:r>
            <a:r>
              <a:rPr lang="en-US" sz="2000" dirty="0"/>
              <a:t>), since final approval rests with the Provost</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489475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Motions passed by CAPC are submitted to the Provost for approval. The Provost makes the ultimate decisions regarding curriculum and academic policy.</a:t>
            </a:r>
          </a:p>
          <a:p>
            <a:endParaRPr lang="en-US" sz="2400" dirty="0"/>
          </a:p>
          <a:p>
            <a:pPr lvl="1"/>
            <a:r>
              <a:rPr lang="en-US" sz="2000" dirty="0"/>
              <a:t>There is a procedure for dialogue in the event that the Provost does not approve CAPC recommendations. This is rare, however.</a:t>
            </a:r>
          </a:p>
          <a:p>
            <a:pPr lvl="1"/>
            <a:endParaRPr lang="en-US" sz="2000" dirty="0"/>
          </a:p>
          <a:p>
            <a:pPr lvl="1"/>
            <a:r>
              <a:rPr lang="en-US" sz="2000" dirty="0"/>
              <a:t>The Provost’s approvals are circulated by Patrick Richard and are available on the CAPC website.</a:t>
            </a:r>
          </a:p>
          <a:p>
            <a:pPr marL="0" indent="0">
              <a:buNone/>
            </a:pPr>
            <a:r>
              <a:rPr lang="en-US" sz="2400" dirty="0"/>
              <a:t>	</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88438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1"/>
            <a:ext cx="8915400" cy="566929"/>
          </a:xfrm>
        </p:spPr>
        <p:txBody>
          <a:bodyPr>
            <a:normAutofit/>
          </a:bodyPr>
          <a:lstStyle/>
          <a:p>
            <a:r>
              <a:rPr lang="pl-PL" sz="2400" dirty="0" err="1">
                <a:solidFill>
                  <a:srgbClr val="3366FF"/>
                </a:solidFill>
              </a:rPr>
              <a:t>https</a:t>
            </a:r>
            <a:r>
              <a:rPr lang="pl-PL" sz="2400" dirty="0">
                <a:solidFill>
                  <a:srgbClr val="3366FF"/>
                </a:solidFill>
              </a:rPr>
              <a:t>://</a:t>
            </a:r>
            <a:r>
              <a:rPr lang="pl-PL" sz="2400" dirty="0" err="1">
                <a:solidFill>
                  <a:srgbClr val="3366FF"/>
                </a:solidFill>
              </a:rPr>
              <a:t>www.wcupa.edu</a:t>
            </a:r>
            <a:r>
              <a:rPr lang="pl-PL" sz="2400" dirty="0">
                <a:solidFill>
                  <a:srgbClr val="3366FF"/>
                </a:solidFill>
              </a:rPr>
              <a:t>/</a:t>
            </a:r>
            <a:r>
              <a:rPr lang="pl-PL" sz="2400" dirty="0" err="1">
                <a:solidFill>
                  <a:srgbClr val="3366FF"/>
                </a:solidFill>
              </a:rPr>
              <a:t>viceProvost</a:t>
            </a:r>
            <a:r>
              <a:rPr lang="pl-PL" sz="2400" dirty="0">
                <a:solidFill>
                  <a:srgbClr val="3366FF"/>
                </a:solidFill>
              </a:rPr>
              <a:t>/</a:t>
            </a:r>
            <a:r>
              <a:rPr lang="pl-PL" sz="2400" dirty="0" err="1">
                <a:solidFill>
                  <a:srgbClr val="3366FF"/>
                </a:solidFill>
              </a:rPr>
              <a:t>capc</a:t>
            </a:r>
            <a:r>
              <a:rPr lang="pl-PL" sz="2400" dirty="0">
                <a:solidFill>
                  <a:srgbClr val="3366FF"/>
                </a:solidFill>
              </a:rPr>
              <a:t>/</a:t>
            </a:r>
            <a:endParaRPr lang="en-US" sz="2200" dirty="0"/>
          </a:p>
        </p:txBody>
      </p:sp>
      <p:sp>
        <p:nvSpPr>
          <p:cNvPr id="2" name="Title 1"/>
          <p:cNvSpPr>
            <a:spLocks noGrp="1"/>
          </p:cNvSpPr>
          <p:nvPr>
            <p:ph type="title"/>
          </p:nvPr>
        </p:nvSpPr>
        <p:spPr/>
        <p:txBody>
          <a:bodyPr/>
          <a:lstStyle/>
          <a:p>
            <a:r>
              <a:rPr lang="en-US" dirty="0"/>
              <a:t>CAPC website</a:t>
            </a:r>
          </a:p>
        </p:txBody>
      </p:sp>
      <p:pic>
        <p:nvPicPr>
          <p:cNvPr id="4" name="Picture 3" descr="Screen Shot 2017-08-01 at 11.17.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2" y="1752600"/>
            <a:ext cx="7320111" cy="4179744"/>
          </a:xfrm>
          <a:prstGeom prst="rect">
            <a:avLst/>
          </a:prstGeom>
        </p:spPr>
      </p:pic>
    </p:spTree>
    <p:extLst>
      <p:ext uri="{BB962C8B-B14F-4D97-AF65-F5344CB8AC3E}">
        <p14:creationId xmlns:p14="http://schemas.microsoft.com/office/powerpoint/2010/main" val="192162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719071"/>
            <a:ext cx="8610601" cy="4407408"/>
          </a:xfrm>
        </p:spPr>
        <p:txBody>
          <a:bodyPr>
            <a:normAutofit lnSpcReduction="10000"/>
          </a:bodyPr>
          <a:lstStyle/>
          <a:p>
            <a:pPr marL="365751" lvl="1" indent="0">
              <a:buNone/>
            </a:pPr>
            <a:r>
              <a:rPr lang="en-US" sz="2800" dirty="0">
                <a:solidFill>
                  <a:srgbClr val="B15038"/>
                </a:solidFill>
              </a:rPr>
              <a:t>In summary: </a:t>
            </a:r>
          </a:p>
          <a:p>
            <a:pPr marL="365751" lvl="1" indent="0">
              <a:buNone/>
            </a:pPr>
            <a:r>
              <a:rPr lang="en-US" sz="2800" dirty="0"/>
              <a:t>CAPC is a contractually mandated representative body that gives faculty significant control over the curriculum.</a:t>
            </a:r>
          </a:p>
          <a:p>
            <a:pPr marL="365751" lvl="1" indent="0">
              <a:buNone/>
            </a:pPr>
            <a:endParaRPr lang="en-US" sz="2000" dirty="0"/>
          </a:p>
          <a:p>
            <a:pPr lvl="1">
              <a:buFont typeface="Wingdings" charset="2"/>
              <a:buChar char="§"/>
            </a:pPr>
            <a:r>
              <a:rPr lang="en-US" sz="2200" dirty="0"/>
              <a:t>At WCU, we have it a lot better than many other places, including some in PASSHE</a:t>
            </a:r>
          </a:p>
          <a:p>
            <a:pPr lvl="1">
              <a:buFont typeface="Wingdings" charset="2"/>
              <a:buChar char="§"/>
            </a:pPr>
            <a:endParaRPr lang="en-US" sz="2200" dirty="0"/>
          </a:p>
          <a:p>
            <a:pPr lvl="1">
              <a:buFont typeface="Wingdings" charset="2"/>
              <a:buChar char="§"/>
            </a:pPr>
            <a:r>
              <a:rPr lang="en-US" sz="2200" dirty="0"/>
              <a:t>As CAPC representatives, we have an obligation to responsibly carry out our mandate on behalf of the faculty and departments we represent </a:t>
            </a:r>
          </a:p>
          <a:p>
            <a:pPr lvl="1">
              <a:buFont typeface="Wingdings" charset="2"/>
              <a:buChar char="§"/>
            </a:pPr>
            <a:endParaRPr lang="en-US" sz="2000" dirty="0"/>
          </a:p>
          <a:p>
            <a:pPr lvl="2"/>
            <a:endParaRPr lang="en-US" dirty="0"/>
          </a:p>
        </p:txBody>
      </p:sp>
      <p:sp>
        <p:nvSpPr>
          <p:cNvPr id="2" name="Title 1"/>
          <p:cNvSpPr>
            <a:spLocks noGrp="1"/>
          </p:cNvSpPr>
          <p:nvPr>
            <p:ph type="title"/>
          </p:nvPr>
        </p:nvSpPr>
        <p:spPr/>
        <p:txBody>
          <a:bodyPr/>
          <a:lstStyle/>
          <a:p>
            <a:r>
              <a:rPr lang="en-US" sz="4800" dirty="0"/>
              <a:t>REMEMBER</a:t>
            </a:r>
            <a:r>
              <a:rPr lang="en-US" dirty="0"/>
              <a:t>…</a:t>
            </a:r>
          </a:p>
        </p:txBody>
      </p:sp>
    </p:spTree>
    <p:extLst>
      <p:ext uri="{BB962C8B-B14F-4D97-AF65-F5344CB8AC3E}">
        <p14:creationId xmlns:p14="http://schemas.microsoft.com/office/powerpoint/2010/main" val="58814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CAPC Works</a:t>
            </a:r>
          </a:p>
        </p:txBody>
      </p:sp>
    </p:spTree>
    <p:extLst>
      <p:ext uri="{BB962C8B-B14F-4D97-AF65-F5344CB8AC3E}">
        <p14:creationId xmlns:p14="http://schemas.microsoft.com/office/powerpoint/2010/main" val="113610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a:t>
            </a:r>
            <a:r>
              <a:rPr lang="en-US" dirty="0" err="1"/>
              <a:t>cim</a:t>
            </a:r>
            <a:r>
              <a:rPr lang="en-US" dirty="0"/>
              <a:t> Works</a:t>
            </a:r>
          </a:p>
        </p:txBody>
      </p:sp>
    </p:spTree>
    <p:extLst>
      <p:ext uri="{BB962C8B-B14F-4D97-AF65-F5344CB8AC3E}">
        <p14:creationId xmlns:p14="http://schemas.microsoft.com/office/powerpoint/2010/main" val="134131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1"/>
            <a:ext cx="8915400" cy="566929"/>
          </a:xfrm>
        </p:spPr>
        <p:txBody>
          <a:bodyPr>
            <a:normAutofit/>
          </a:bodyPr>
          <a:lstStyle/>
          <a:p>
            <a:r>
              <a:rPr lang="pl-PL" sz="2400" dirty="0" err="1">
                <a:solidFill>
                  <a:srgbClr val="3366FF"/>
                </a:solidFill>
              </a:rPr>
              <a:t>https</a:t>
            </a:r>
            <a:r>
              <a:rPr lang="pl-PL" sz="2400" dirty="0">
                <a:solidFill>
                  <a:srgbClr val="3366FF"/>
                </a:solidFill>
              </a:rPr>
              <a:t>://</a:t>
            </a:r>
            <a:r>
              <a:rPr lang="pl-PL" sz="2400" dirty="0" err="1">
                <a:solidFill>
                  <a:srgbClr val="3366FF"/>
                </a:solidFill>
              </a:rPr>
              <a:t>www.wcupa.edu</a:t>
            </a:r>
            <a:r>
              <a:rPr lang="pl-PL" sz="2400" dirty="0">
                <a:solidFill>
                  <a:srgbClr val="3366FF"/>
                </a:solidFill>
              </a:rPr>
              <a:t>/</a:t>
            </a:r>
            <a:r>
              <a:rPr lang="pl-PL" sz="2400" dirty="0" err="1">
                <a:solidFill>
                  <a:srgbClr val="3366FF"/>
                </a:solidFill>
              </a:rPr>
              <a:t>viceProvost</a:t>
            </a:r>
            <a:r>
              <a:rPr lang="pl-PL" sz="2400" dirty="0">
                <a:solidFill>
                  <a:srgbClr val="3366FF"/>
                </a:solidFill>
              </a:rPr>
              <a:t>/</a:t>
            </a:r>
            <a:r>
              <a:rPr lang="pl-PL" sz="2400" dirty="0" err="1">
                <a:solidFill>
                  <a:srgbClr val="3366FF"/>
                </a:solidFill>
              </a:rPr>
              <a:t>capc</a:t>
            </a:r>
            <a:r>
              <a:rPr lang="pl-PL" sz="2400" dirty="0">
                <a:solidFill>
                  <a:srgbClr val="3366FF"/>
                </a:solidFill>
              </a:rPr>
              <a:t>/</a:t>
            </a:r>
            <a:endParaRPr lang="en-US" sz="2200" dirty="0"/>
          </a:p>
        </p:txBody>
      </p:sp>
      <p:sp>
        <p:nvSpPr>
          <p:cNvPr id="2" name="Title 1"/>
          <p:cNvSpPr>
            <a:spLocks noGrp="1"/>
          </p:cNvSpPr>
          <p:nvPr>
            <p:ph type="title"/>
          </p:nvPr>
        </p:nvSpPr>
        <p:spPr/>
        <p:txBody>
          <a:bodyPr/>
          <a:lstStyle/>
          <a:p>
            <a:r>
              <a:rPr lang="en-US" dirty="0"/>
              <a:t>CIM: Course inventory management</a:t>
            </a:r>
          </a:p>
        </p:txBody>
      </p:sp>
      <p:pic>
        <p:nvPicPr>
          <p:cNvPr id="4" name="Picture 3" descr="Screen Shot 2017-08-01 at 11.17.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2" y="1752600"/>
            <a:ext cx="7320111" cy="4179744"/>
          </a:xfrm>
          <a:prstGeom prst="rect">
            <a:avLst/>
          </a:prstGeom>
        </p:spPr>
      </p:pic>
      <p:sp>
        <p:nvSpPr>
          <p:cNvPr id="5" name="Rectangle 4"/>
          <p:cNvSpPr/>
          <p:nvPr/>
        </p:nvSpPr>
        <p:spPr>
          <a:xfrm>
            <a:off x="7315200" y="2209800"/>
            <a:ext cx="83820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8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1" y="1905001"/>
            <a:ext cx="7696200" cy="4459244"/>
          </a:xfrm>
          <a:prstGeom prst="rect">
            <a:avLst/>
          </a:prstGeom>
        </p:spPr>
      </p:pic>
    </p:spTree>
    <p:extLst>
      <p:ext uri="{BB962C8B-B14F-4D97-AF65-F5344CB8AC3E}">
        <p14:creationId xmlns:p14="http://schemas.microsoft.com/office/powerpoint/2010/main" val="669419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60" y="1981201"/>
            <a:ext cx="8153400" cy="4337419"/>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31" y="1981201"/>
            <a:ext cx="8153400" cy="4337419"/>
          </a:xfrm>
          <a:prstGeom prst="rect">
            <a:avLst/>
          </a:prstGeom>
        </p:spPr>
      </p:pic>
    </p:spTree>
    <p:extLst>
      <p:ext uri="{BB962C8B-B14F-4D97-AF65-F5344CB8AC3E}">
        <p14:creationId xmlns:p14="http://schemas.microsoft.com/office/powerpoint/2010/main" val="2134110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1" y="1905001"/>
            <a:ext cx="7696200" cy="4459244"/>
          </a:xfrm>
          <a:prstGeom prst="rect">
            <a:avLst/>
          </a:prstGeom>
        </p:spPr>
      </p:pic>
      <p:sp>
        <p:nvSpPr>
          <p:cNvPr id="4" name="Rectangle 3"/>
          <p:cNvSpPr/>
          <p:nvPr/>
        </p:nvSpPr>
        <p:spPr>
          <a:xfrm>
            <a:off x="838200" y="3657600"/>
            <a:ext cx="1886320" cy="1676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50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5" y="2133600"/>
            <a:ext cx="8572131" cy="2832787"/>
          </a:xfrm>
          <a:prstGeom prst="rect">
            <a:avLst/>
          </a:prstGeom>
        </p:spPr>
      </p:pic>
      <p:sp>
        <p:nvSpPr>
          <p:cNvPr id="4" name="Rectangle 3"/>
          <p:cNvSpPr/>
          <p:nvPr/>
        </p:nvSpPr>
        <p:spPr>
          <a:xfrm>
            <a:off x="3886200" y="2362200"/>
            <a:ext cx="1829171"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54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31" y="2209802"/>
            <a:ext cx="7848600" cy="3573855"/>
          </a:xfrm>
          <a:prstGeom prst="rect">
            <a:avLst/>
          </a:prstGeom>
        </p:spPr>
      </p:pic>
      <p:sp>
        <p:nvSpPr>
          <p:cNvPr id="4" name="TextBox 3"/>
          <p:cNvSpPr txBox="1"/>
          <p:nvPr/>
        </p:nvSpPr>
        <p:spPr>
          <a:xfrm>
            <a:off x="152400" y="6019801"/>
            <a:ext cx="8915400" cy="646331"/>
          </a:xfrm>
          <a:prstGeom prst="rect">
            <a:avLst/>
          </a:prstGeom>
          <a:noFill/>
        </p:spPr>
        <p:txBody>
          <a:bodyPr wrap="square" rtlCol="0">
            <a:spAutoFit/>
          </a:bodyPr>
          <a:lstStyle/>
          <a:p>
            <a:r>
              <a:rPr lang="en-US" b="1" dirty="0"/>
              <a:t>Note: Email notifications (approval requests &amp; notifications) come from “Patrick Richard”</a:t>
            </a:r>
          </a:p>
        </p:txBody>
      </p:sp>
    </p:spTree>
    <p:extLst>
      <p:ext uri="{BB962C8B-B14F-4D97-AF65-F5344CB8AC3E}">
        <p14:creationId xmlns:p14="http://schemas.microsoft.com/office/powerpoint/2010/main" val="5303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CIM WORKS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31" y="1905001"/>
            <a:ext cx="7696200" cy="4459244"/>
          </a:xfrm>
          <a:prstGeom prst="rect">
            <a:avLst/>
          </a:prstGeom>
        </p:spPr>
      </p:pic>
      <p:sp>
        <p:nvSpPr>
          <p:cNvPr id="4" name="Rectangle 3"/>
          <p:cNvSpPr/>
          <p:nvPr/>
        </p:nvSpPr>
        <p:spPr>
          <a:xfrm>
            <a:off x="367628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2888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520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5000" y="3886200"/>
            <a:ext cx="81952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50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593815A-14CD-8257-C7C8-5A4BB088CF49}"/>
              </a:ext>
            </a:extLst>
          </p:cNvPr>
          <p:cNvGraphicFramePr>
            <a:graphicFrameLocks noGrp="1"/>
          </p:cNvGraphicFramePr>
          <p:nvPr>
            <p:ph idx="1"/>
            <p:extLst>
              <p:ext uri="{D42A27DB-BD31-4B8C-83A1-F6EECF244321}">
                <p14:modId xmlns:p14="http://schemas.microsoft.com/office/powerpoint/2010/main" val="2906903753"/>
              </p:ext>
            </p:extLst>
          </p:nvPr>
        </p:nvGraphicFramePr>
        <p:xfrm>
          <a:off x="354860" y="2362200"/>
          <a:ext cx="8407400" cy="1483360"/>
        </p:xfrm>
        <a:graphic>
          <a:graphicData uri="http://schemas.openxmlformats.org/drawingml/2006/table">
            <a:tbl>
              <a:tblPr firstRow="1" bandRow="1">
                <a:tableStyleId>{5C22544A-7EE6-4342-B048-85BDC9FD1C3A}</a:tableStyleId>
              </a:tblPr>
              <a:tblGrid>
                <a:gridCol w="5512540">
                  <a:extLst>
                    <a:ext uri="{9D8B030D-6E8A-4147-A177-3AD203B41FA5}">
                      <a16:colId xmlns:a16="http://schemas.microsoft.com/office/drawing/2014/main" val="3464542830"/>
                    </a:ext>
                  </a:extLst>
                </a:gridCol>
                <a:gridCol w="2894860">
                  <a:extLst>
                    <a:ext uri="{9D8B030D-6E8A-4147-A177-3AD203B41FA5}">
                      <a16:colId xmlns:a16="http://schemas.microsoft.com/office/drawing/2014/main" val="1021055915"/>
                    </a:ext>
                  </a:extLst>
                </a:gridCol>
              </a:tblGrid>
              <a:tr h="370840">
                <a:tc>
                  <a:txBody>
                    <a:bodyPr/>
                    <a:lstStyle/>
                    <a:p>
                      <a:r>
                        <a:rPr lang="en-US" dirty="0"/>
                        <a:t>Form</a:t>
                      </a:r>
                    </a:p>
                  </a:txBody>
                  <a:tcPr/>
                </a:tc>
                <a:tc>
                  <a:txBody>
                    <a:bodyPr/>
                    <a:lstStyle/>
                    <a:p>
                      <a:r>
                        <a:rPr lang="en-US" dirty="0"/>
                        <a:t>Expected Availability</a:t>
                      </a:r>
                    </a:p>
                  </a:txBody>
                  <a:tcPr/>
                </a:tc>
                <a:extLst>
                  <a:ext uri="{0D108BD9-81ED-4DB2-BD59-A6C34878D82A}">
                    <a16:rowId xmlns:a16="http://schemas.microsoft.com/office/drawing/2014/main" val="64743926"/>
                  </a:ext>
                </a:extLst>
              </a:tr>
              <a:tr h="370840">
                <a:tc>
                  <a:txBody>
                    <a:bodyPr/>
                    <a:lstStyle/>
                    <a:p>
                      <a:r>
                        <a:rPr lang="en-US" sz="1800" b="0" i="0" u="none" strike="noStrike" kern="1200" dirty="0">
                          <a:solidFill>
                            <a:schemeClr val="dk1"/>
                          </a:solidFill>
                          <a:effectLst/>
                          <a:latin typeface="+mn-lt"/>
                          <a:ea typeface="+mn-ea"/>
                          <a:cs typeface="+mn-cs"/>
                        </a:rPr>
                        <a:t>Program (edit existing or propose new program)</a:t>
                      </a:r>
                      <a:endParaRPr lang="en-US" dirty="0"/>
                    </a:p>
                  </a:txBody>
                  <a:tcPr/>
                </a:tc>
                <a:tc>
                  <a:txBody>
                    <a:bodyPr/>
                    <a:lstStyle/>
                    <a:p>
                      <a:r>
                        <a:rPr lang="en-US" dirty="0"/>
                        <a:t>End of September 2023</a:t>
                      </a:r>
                    </a:p>
                  </a:txBody>
                  <a:tcPr/>
                </a:tc>
                <a:extLst>
                  <a:ext uri="{0D108BD9-81ED-4DB2-BD59-A6C34878D82A}">
                    <a16:rowId xmlns:a16="http://schemas.microsoft.com/office/drawing/2014/main" val="1674025116"/>
                  </a:ext>
                </a:extLst>
              </a:tr>
              <a:tr h="370840">
                <a:tc>
                  <a:txBody>
                    <a:bodyPr/>
                    <a:lstStyle/>
                    <a:p>
                      <a:r>
                        <a:rPr lang="en-US" dirty="0"/>
                        <a:t>Policy (edit existing or propose new policy)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End of September 2023</a:t>
                      </a:r>
                    </a:p>
                  </a:txBody>
                  <a:tcPr/>
                </a:tc>
                <a:extLst>
                  <a:ext uri="{0D108BD9-81ED-4DB2-BD59-A6C34878D82A}">
                    <a16:rowId xmlns:a16="http://schemas.microsoft.com/office/drawing/2014/main" val="3330369909"/>
                  </a:ext>
                </a:extLst>
              </a:tr>
              <a:tr h="370840">
                <a:tc>
                  <a:txBody>
                    <a:bodyPr/>
                    <a:lstStyle/>
                    <a:p>
                      <a:r>
                        <a:rPr lang="en-US" dirty="0"/>
                        <a:t>Course (edit existing or propose new course)</a:t>
                      </a:r>
                    </a:p>
                  </a:txBody>
                  <a:tcPr/>
                </a:tc>
                <a:tc>
                  <a:txBody>
                    <a:bodyPr/>
                    <a:lstStyle/>
                    <a:p>
                      <a:r>
                        <a:rPr lang="en-US" dirty="0"/>
                        <a:t>Middle of November 2023</a:t>
                      </a:r>
                    </a:p>
                  </a:txBody>
                  <a:tcPr/>
                </a:tc>
                <a:extLst>
                  <a:ext uri="{0D108BD9-81ED-4DB2-BD59-A6C34878D82A}">
                    <a16:rowId xmlns:a16="http://schemas.microsoft.com/office/drawing/2014/main" val="2590960582"/>
                  </a:ext>
                </a:extLst>
              </a:tr>
            </a:tbl>
          </a:graphicData>
        </a:graphic>
      </p:graphicFrame>
      <p:sp>
        <p:nvSpPr>
          <p:cNvPr id="3" name="Title 2">
            <a:extLst>
              <a:ext uri="{FF2B5EF4-FFF2-40B4-BE49-F238E27FC236}">
                <a16:creationId xmlns:a16="http://schemas.microsoft.com/office/drawing/2014/main" id="{E19F50F3-E16C-193B-9C50-1754E8AAAE74}"/>
              </a:ext>
            </a:extLst>
          </p:cNvPr>
          <p:cNvSpPr>
            <a:spLocks noGrp="1"/>
          </p:cNvSpPr>
          <p:nvPr>
            <p:ph type="title"/>
          </p:nvPr>
        </p:nvSpPr>
        <p:spPr/>
        <p:txBody>
          <a:bodyPr/>
          <a:lstStyle/>
          <a:p>
            <a:r>
              <a:rPr lang="en-US" dirty="0"/>
              <a:t>Cim reimplementation</a:t>
            </a:r>
          </a:p>
        </p:txBody>
      </p:sp>
      <p:sp>
        <p:nvSpPr>
          <p:cNvPr id="6" name="TextBox 5">
            <a:extLst>
              <a:ext uri="{FF2B5EF4-FFF2-40B4-BE49-F238E27FC236}">
                <a16:creationId xmlns:a16="http://schemas.microsoft.com/office/drawing/2014/main" id="{FA0771DD-BB70-4557-7451-2F6DD05354F3}"/>
              </a:ext>
            </a:extLst>
          </p:cNvPr>
          <p:cNvSpPr txBox="1"/>
          <p:nvPr/>
        </p:nvSpPr>
        <p:spPr>
          <a:xfrm>
            <a:off x="318417" y="1828800"/>
            <a:ext cx="3260035" cy="461665"/>
          </a:xfrm>
          <a:prstGeom prst="rect">
            <a:avLst/>
          </a:prstGeom>
          <a:noFill/>
        </p:spPr>
        <p:txBody>
          <a:bodyPr wrap="square" rtlCol="0">
            <a:spAutoFit/>
          </a:bodyPr>
          <a:lstStyle/>
          <a:p>
            <a:r>
              <a:rPr lang="en-US" sz="2400" dirty="0"/>
              <a:t>Anticipated Timeframe</a:t>
            </a:r>
          </a:p>
        </p:txBody>
      </p:sp>
      <p:sp>
        <p:nvSpPr>
          <p:cNvPr id="9" name="TextBox 8">
            <a:extLst>
              <a:ext uri="{FF2B5EF4-FFF2-40B4-BE49-F238E27FC236}">
                <a16:creationId xmlns:a16="http://schemas.microsoft.com/office/drawing/2014/main" id="{B5ECAA3F-C3DF-8DBD-0239-1155172B682B}"/>
              </a:ext>
            </a:extLst>
          </p:cNvPr>
          <p:cNvSpPr txBox="1"/>
          <p:nvPr/>
        </p:nvSpPr>
        <p:spPr>
          <a:xfrm>
            <a:off x="371061" y="4101172"/>
            <a:ext cx="8772939" cy="1877437"/>
          </a:xfrm>
          <a:prstGeom prst="rect">
            <a:avLst/>
          </a:prstGeom>
          <a:noFill/>
        </p:spPr>
        <p:txBody>
          <a:bodyPr wrap="square" rtlCol="0">
            <a:spAutoFit/>
          </a:bodyPr>
          <a:lstStyle/>
          <a:p>
            <a:pPr marL="342900" indent="-342900">
              <a:buFont typeface="Arial" panose="020B0604020202020204" pitchFamily="34" charset="0"/>
              <a:buChar char="•"/>
            </a:pPr>
            <a:r>
              <a:rPr lang="en-US" sz="2400" dirty="0"/>
              <a:t>Proposal approval timeline adopted last year will be followed</a:t>
            </a:r>
          </a:p>
          <a:p>
            <a:pPr marL="800100" lvl="1" indent="-342900">
              <a:buFont typeface="Arial" panose="020B0604020202020204" pitchFamily="34" charset="0"/>
              <a:buChar char="•"/>
            </a:pPr>
            <a:r>
              <a:rPr lang="en-US" sz="2000" dirty="0"/>
              <a:t>See CAPC website (Proposals page)</a:t>
            </a:r>
          </a:p>
          <a:p>
            <a:pPr marL="342900" indent="-342900">
              <a:buFont typeface="Arial" panose="020B0604020202020204" pitchFamily="34" charset="0"/>
              <a:buChar char="•"/>
            </a:pPr>
            <a:r>
              <a:rPr lang="en-US" sz="2400" dirty="0"/>
              <a:t>For time-sensitive proposals, preparers are encouraged to work with relevant CAPC committee chairs to ensure proposal readiness for submission when forms are available </a:t>
            </a:r>
          </a:p>
        </p:txBody>
      </p:sp>
    </p:spTree>
    <p:extLst>
      <p:ext uri="{BB962C8B-B14F-4D97-AF65-F5344CB8AC3E}">
        <p14:creationId xmlns:p14="http://schemas.microsoft.com/office/powerpoint/2010/main" val="2023547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timelines 2023-24</a:t>
            </a:r>
          </a:p>
        </p:txBody>
      </p:sp>
      <p:sp>
        <p:nvSpPr>
          <p:cNvPr id="9" name="Content Placeholder 2"/>
          <p:cNvSpPr>
            <a:spLocks noGrp="1"/>
          </p:cNvSpPr>
          <p:nvPr>
            <p:ph idx="1"/>
          </p:nvPr>
        </p:nvSpPr>
        <p:spPr>
          <a:xfrm>
            <a:off x="381000" y="1719071"/>
            <a:ext cx="8407893" cy="4407408"/>
          </a:xfrm>
        </p:spPr>
        <p:txBody>
          <a:bodyPr>
            <a:normAutofit lnSpcReduction="10000"/>
          </a:bodyPr>
          <a:lstStyle/>
          <a:p>
            <a:r>
              <a:rPr lang="en-US" sz="2400" dirty="0"/>
              <a:t>Program changes that expand student options: must be approved by December 2023 assembly</a:t>
            </a:r>
          </a:p>
          <a:p>
            <a:r>
              <a:rPr lang="en-US" sz="2400" dirty="0"/>
              <a:t>Program changes that restrict student options: deadline was May 2023 for Fall 2024</a:t>
            </a:r>
          </a:p>
          <a:p>
            <a:r>
              <a:rPr lang="en-US" sz="2400" dirty="0"/>
              <a:t>Course proposals for Summer or Fall 2024 implementation must be recommended by February 23, 2024 in order to be available for registration</a:t>
            </a:r>
          </a:p>
          <a:p>
            <a:r>
              <a:rPr lang="en-US" sz="2400" dirty="0"/>
              <a:t>Course changes for Winter or Spring 2024 that can go through Circulation (e.g., additional modality) must complete that process by the start of October registration; see the email detailing the specific process to be used while the CIM forms are offline</a:t>
            </a:r>
          </a:p>
          <a:p>
            <a:pPr marL="45719" indent="0">
              <a:buNone/>
            </a:pPr>
            <a:endParaRPr lang="en-US" sz="2400" dirty="0"/>
          </a:p>
        </p:txBody>
      </p:sp>
    </p:spTree>
    <p:extLst>
      <p:ext uri="{BB962C8B-B14F-4D97-AF65-F5344CB8AC3E}">
        <p14:creationId xmlns:p14="http://schemas.microsoft.com/office/powerpoint/2010/main" val="386396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2" y="1719071"/>
            <a:ext cx="8839199" cy="4407408"/>
          </a:xfrm>
        </p:spPr>
        <p:txBody>
          <a:bodyPr>
            <a:normAutofit/>
          </a:bodyPr>
          <a:lstStyle/>
          <a:p>
            <a:pPr marL="0" indent="0">
              <a:buNone/>
            </a:pPr>
            <a:r>
              <a:rPr lang="en-US" sz="2600" dirty="0"/>
              <a:t>CAPC is the </a:t>
            </a:r>
            <a:r>
              <a:rPr lang="en-US" sz="2600" u="sng" dirty="0"/>
              <a:t>C</a:t>
            </a:r>
            <a:r>
              <a:rPr lang="en-US" sz="2600" dirty="0"/>
              <a:t>urriculum and </a:t>
            </a:r>
            <a:r>
              <a:rPr lang="en-US" sz="2600" u="sng" dirty="0"/>
              <a:t>A</a:t>
            </a:r>
            <a:r>
              <a:rPr lang="en-US" sz="2600" dirty="0"/>
              <a:t>cademic </a:t>
            </a:r>
            <a:r>
              <a:rPr lang="en-US" sz="2600" u="sng" dirty="0"/>
              <a:t>P</a:t>
            </a:r>
            <a:r>
              <a:rPr lang="en-US" sz="2600" dirty="0"/>
              <a:t>olicies </a:t>
            </a:r>
            <a:r>
              <a:rPr lang="en-US" sz="2600" u="sng" dirty="0"/>
              <a:t>C</a:t>
            </a:r>
            <a:r>
              <a:rPr lang="en-US" sz="2600" dirty="0"/>
              <a:t>ouncil</a:t>
            </a:r>
          </a:p>
          <a:p>
            <a:pPr marL="0" indent="0">
              <a:buNone/>
            </a:pPr>
            <a:r>
              <a:rPr lang="en-US" dirty="0"/>
              <a:t> </a:t>
            </a:r>
          </a:p>
          <a:p>
            <a:pPr marL="0" indent="0">
              <a:buNone/>
            </a:pPr>
            <a:endParaRPr lang="en-US" dirty="0"/>
          </a:p>
          <a:p>
            <a:pPr marL="400041" lvl="1" indent="0">
              <a:buNone/>
            </a:pPr>
            <a:r>
              <a:rPr lang="en-US" sz="2400" dirty="0"/>
              <a:t>CAPC is a faculty legislative body, the only such body with authority to recommend changes to (or creation of) the curriculum and/or academic policies</a:t>
            </a:r>
          </a:p>
          <a:p>
            <a:pPr marL="400041" lvl="1" indent="0">
              <a:buNone/>
            </a:pPr>
            <a:endParaRPr lang="en-US" sz="2400" dirty="0"/>
          </a:p>
          <a:p>
            <a:pPr marL="400041" lvl="1" indent="0">
              <a:buNone/>
            </a:pPr>
            <a:r>
              <a:rPr lang="en-US" sz="2400" dirty="0"/>
              <a:t>CAPC is a recommending body; the Provost has sole authority other the curriculum and academic policies</a:t>
            </a:r>
          </a:p>
        </p:txBody>
      </p:sp>
      <p:sp>
        <p:nvSpPr>
          <p:cNvPr id="2" name="Title 1"/>
          <p:cNvSpPr>
            <a:spLocks noGrp="1"/>
          </p:cNvSpPr>
          <p:nvPr>
            <p:ph type="title"/>
          </p:nvPr>
        </p:nvSpPr>
        <p:spPr/>
        <p:txBody>
          <a:bodyPr/>
          <a:lstStyle/>
          <a:p>
            <a:r>
              <a:rPr lang="en-US" dirty="0"/>
              <a:t>WHAT IS “CAPC”?</a:t>
            </a:r>
          </a:p>
        </p:txBody>
      </p:sp>
    </p:spTree>
    <p:extLst>
      <p:ext uri="{BB962C8B-B14F-4D97-AF65-F5344CB8AC3E}">
        <p14:creationId xmlns:p14="http://schemas.microsoft.com/office/powerpoint/2010/main" val="4108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CIM OPEN LABS</a:t>
            </a:r>
          </a:p>
        </p:txBody>
      </p:sp>
      <p:sp>
        <p:nvSpPr>
          <p:cNvPr id="9" name="Content Placeholder 2"/>
          <p:cNvSpPr>
            <a:spLocks noGrp="1"/>
          </p:cNvSpPr>
          <p:nvPr>
            <p:ph idx="1"/>
          </p:nvPr>
        </p:nvSpPr>
        <p:spPr>
          <a:xfrm>
            <a:off x="381000" y="1719071"/>
            <a:ext cx="8407893" cy="4407408"/>
          </a:xfrm>
        </p:spPr>
        <p:txBody>
          <a:bodyPr>
            <a:normAutofit/>
          </a:bodyPr>
          <a:lstStyle/>
          <a:p>
            <a:pPr marL="45719" indent="0">
              <a:buNone/>
            </a:pPr>
            <a:r>
              <a:rPr lang="en-US" sz="2400" dirty="0"/>
              <a:t>We typically provide two in-person opportunities early in the semester to help preparers with curriculum or CIM questions as they work to enter proposals in CIM. This semester we are doing them a bit later due to the gradual re-implementation of CIM.</a:t>
            </a:r>
          </a:p>
          <a:p>
            <a:endParaRPr lang="en-US" sz="2400" dirty="0"/>
          </a:p>
          <a:p>
            <a:r>
              <a:rPr lang="en-US" sz="2400" dirty="0"/>
              <a:t>Wednesday, Sept. 27, 1-3, Philips Lower-Level Conference Room</a:t>
            </a:r>
          </a:p>
          <a:p>
            <a:pPr marL="45719" indent="0">
              <a:buNone/>
            </a:pPr>
            <a:endParaRPr lang="en-US" sz="2400" dirty="0"/>
          </a:p>
          <a:p>
            <a:r>
              <a:rPr lang="en-US" sz="2400" dirty="0"/>
              <a:t>Friday, Oct. 27, 12-2, via Zoom (link will be sent out by Patrick Richard)</a:t>
            </a:r>
          </a:p>
          <a:p>
            <a:endParaRPr lang="en-US" sz="2400" dirty="0"/>
          </a:p>
        </p:txBody>
      </p:sp>
    </p:spTree>
    <p:extLst>
      <p:ext uri="{BB962C8B-B14F-4D97-AF65-F5344CB8AC3E}">
        <p14:creationId xmlns:p14="http://schemas.microsoft.com/office/powerpoint/2010/main" val="1742676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Recent updates &amp; Efforts for this year</a:t>
            </a:r>
          </a:p>
        </p:txBody>
      </p:sp>
    </p:spTree>
    <p:extLst>
      <p:ext uri="{BB962C8B-B14F-4D97-AF65-F5344CB8AC3E}">
        <p14:creationId xmlns:p14="http://schemas.microsoft.com/office/powerpoint/2010/main" val="3569902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32958-C9F4-76F8-7263-7BC5F40A38FD}"/>
              </a:ext>
            </a:extLst>
          </p:cNvPr>
          <p:cNvSpPr txBox="1"/>
          <p:nvPr/>
        </p:nvSpPr>
        <p:spPr>
          <a:xfrm>
            <a:off x="1600200" y="2438400"/>
            <a:ext cx="5715000" cy="1077218"/>
          </a:xfrm>
          <a:prstGeom prst="rect">
            <a:avLst/>
          </a:prstGeom>
          <a:noFill/>
        </p:spPr>
        <p:txBody>
          <a:bodyPr wrap="square" rtlCol="0">
            <a:spAutoFit/>
          </a:bodyPr>
          <a:lstStyle/>
          <a:p>
            <a:pPr algn="ctr"/>
            <a:r>
              <a:rPr lang="en-US" sz="3200" dirty="0"/>
              <a:t>TRANSITION TO BANNER (RAMPORTAL) FROM MYWCU</a:t>
            </a:r>
          </a:p>
        </p:txBody>
      </p:sp>
    </p:spTree>
    <p:extLst>
      <p:ext uri="{BB962C8B-B14F-4D97-AF65-F5344CB8AC3E}">
        <p14:creationId xmlns:p14="http://schemas.microsoft.com/office/powerpoint/2010/main" val="2102128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BF66F7A-AF44-4E11-B2EC-A924D6A9E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pSp>
        <p:nvGrpSpPr>
          <p:cNvPr id="16" name="Group 15">
            <a:extLst>
              <a:ext uri="{FF2B5EF4-FFF2-40B4-BE49-F238E27FC236}">
                <a16:creationId xmlns:a16="http://schemas.microsoft.com/office/drawing/2014/main" id="{48D66BB3-0CD6-48A8-B1A0-6A5BF8A5D6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7" name="Picture 16">
              <a:extLst>
                <a:ext uri="{FF2B5EF4-FFF2-40B4-BE49-F238E27FC236}">
                  <a16:creationId xmlns:a16="http://schemas.microsoft.com/office/drawing/2014/main" id="{B0BC0A58-3341-4865-A030-0C3228E00BA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6FD7D759-E0E0-4C78-859C-31CAD13F5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6F6499A5-C17B-42AD-BE78-6AD703B642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CC0985CD-ACF2-4CC0-830D-38308DF520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85F8EE7-72CB-E956-93BA-947ED5EB80A1}"/>
              </a:ext>
            </a:extLst>
          </p:cNvPr>
          <p:cNvSpPr>
            <a:spLocks noGrp="1"/>
          </p:cNvSpPr>
          <p:nvPr>
            <p:ph type="title"/>
          </p:nvPr>
        </p:nvSpPr>
        <p:spPr>
          <a:xfrm>
            <a:off x="389845" y="486957"/>
            <a:ext cx="8384718" cy="1229529"/>
          </a:xfrm>
        </p:spPr>
        <p:txBody>
          <a:bodyPr>
            <a:normAutofit/>
          </a:bodyPr>
          <a:lstStyle/>
          <a:p>
            <a:r>
              <a:rPr lang="en-US">
                <a:solidFill>
                  <a:srgbClr val="262626"/>
                </a:solidFill>
                <a:latin typeface="Garamond"/>
              </a:rPr>
              <a:t>Banner Project</a:t>
            </a:r>
          </a:p>
        </p:txBody>
      </p:sp>
      <p:sp>
        <p:nvSpPr>
          <p:cNvPr id="3" name="Content Placeholder 2">
            <a:extLst>
              <a:ext uri="{FF2B5EF4-FFF2-40B4-BE49-F238E27FC236}">
                <a16:creationId xmlns:a16="http://schemas.microsoft.com/office/drawing/2014/main" id="{F2129CBD-010A-15E7-83D0-AE4F93AB5557}"/>
              </a:ext>
            </a:extLst>
          </p:cNvPr>
          <p:cNvSpPr>
            <a:spLocks noGrp="1"/>
          </p:cNvSpPr>
          <p:nvPr>
            <p:ph idx="1"/>
          </p:nvPr>
        </p:nvSpPr>
        <p:spPr>
          <a:xfrm>
            <a:off x="897054" y="1515430"/>
            <a:ext cx="7430819" cy="2027834"/>
          </a:xfrm>
        </p:spPr>
        <p:txBody>
          <a:bodyPr vert="horz" lIns="91440" tIns="45720" rIns="91440" bIns="45720" rtlCol="0" anchor="t">
            <a:noAutofit/>
          </a:bodyPr>
          <a:lstStyle/>
          <a:p>
            <a:pPr marL="182880" indent="-182880" defTabSz="292608">
              <a:lnSpc>
                <a:spcPct val="90000"/>
              </a:lnSpc>
              <a:spcAft>
                <a:spcPts val="384"/>
              </a:spcAft>
            </a:pPr>
            <a:r>
              <a:rPr lang="en-US" sz="1600" dirty="0">
                <a:latin typeface="Garamond"/>
              </a:rPr>
              <a:t>Why?</a:t>
            </a:r>
          </a:p>
          <a:p>
            <a:pPr marL="474980" lvl="1" indent="-182880" defTabSz="292608">
              <a:lnSpc>
                <a:spcPct val="90000"/>
              </a:lnSpc>
              <a:spcAft>
                <a:spcPts val="384"/>
              </a:spcAft>
            </a:pPr>
            <a:r>
              <a:rPr lang="en-US" sz="1400" dirty="0">
                <a:latin typeface="Garamond"/>
              </a:rPr>
              <a:t>PASSHE Move to a singular Student Information System (SIS)</a:t>
            </a:r>
          </a:p>
          <a:p>
            <a:pPr marL="474980" lvl="1" indent="-182880" defTabSz="292608">
              <a:lnSpc>
                <a:spcPct val="90000"/>
              </a:lnSpc>
              <a:spcAft>
                <a:spcPts val="384"/>
              </a:spcAft>
            </a:pPr>
            <a:r>
              <a:rPr lang="en-US" sz="1400" dirty="0">
                <a:latin typeface="Garamond"/>
              </a:rPr>
              <a:t>Facilitate “Academic Sharing”</a:t>
            </a:r>
          </a:p>
          <a:p>
            <a:pPr marL="474980" lvl="1" indent="-182880" defTabSz="292608">
              <a:lnSpc>
                <a:spcPct val="90000"/>
              </a:lnSpc>
              <a:spcAft>
                <a:spcPts val="384"/>
              </a:spcAft>
            </a:pPr>
            <a:r>
              <a:rPr lang="en-US" sz="1400" dirty="0">
                <a:latin typeface="Garamond"/>
              </a:rPr>
              <a:t>Two instances of Banner</a:t>
            </a:r>
          </a:p>
          <a:p>
            <a:pPr marL="767715" lvl="2" indent="-182880" defTabSz="292608">
              <a:lnSpc>
                <a:spcPct val="90000"/>
              </a:lnSpc>
              <a:spcAft>
                <a:spcPts val="384"/>
              </a:spcAft>
            </a:pPr>
            <a:r>
              <a:rPr lang="en-US" sz="1200" dirty="0">
                <a:latin typeface="Garamond"/>
              </a:rPr>
              <a:t>STP: Shared Technology Platform (all other PASSHE Schools)</a:t>
            </a:r>
          </a:p>
          <a:p>
            <a:pPr marL="767715" lvl="2" indent="-182880" defTabSz="292608">
              <a:lnSpc>
                <a:spcPct val="90000"/>
              </a:lnSpc>
              <a:spcAft>
                <a:spcPts val="384"/>
              </a:spcAft>
            </a:pPr>
            <a:r>
              <a:rPr lang="en-US" sz="1200" dirty="0">
                <a:latin typeface="Garamond"/>
              </a:rPr>
              <a:t>WCU Instance</a:t>
            </a:r>
          </a:p>
          <a:p>
            <a:pPr marL="182880" indent="-182880" defTabSz="292608">
              <a:lnSpc>
                <a:spcPct val="90000"/>
              </a:lnSpc>
              <a:spcAft>
                <a:spcPts val="384"/>
              </a:spcAft>
            </a:pPr>
            <a:r>
              <a:rPr lang="en-US" sz="1600" dirty="0">
                <a:latin typeface="Garamond"/>
              </a:rPr>
              <a:t>How is WCU approaching this project</a:t>
            </a:r>
          </a:p>
          <a:p>
            <a:pPr>
              <a:lnSpc>
                <a:spcPct val="90000"/>
              </a:lnSpc>
            </a:pPr>
            <a:endParaRPr lang="en-US" dirty="0">
              <a:latin typeface="Avenir Book"/>
            </a:endParaRPr>
          </a:p>
        </p:txBody>
      </p:sp>
      <p:pic>
        <p:nvPicPr>
          <p:cNvPr id="5" name="Picture 4" descr="A picture containing diagram&#10;&#10;Description automatically generated">
            <a:extLst>
              <a:ext uri="{FF2B5EF4-FFF2-40B4-BE49-F238E27FC236}">
                <a16:creationId xmlns:a16="http://schemas.microsoft.com/office/drawing/2014/main" id="{07AB84A5-71A2-4694-9F2B-EDB3017FE2B2}"/>
              </a:ext>
            </a:extLst>
          </p:cNvPr>
          <p:cNvPicPr>
            <a:picLocks noChangeAspect="1"/>
          </p:cNvPicPr>
          <p:nvPr/>
        </p:nvPicPr>
        <p:blipFill rotWithShape="1">
          <a:blip r:embed="rId5"/>
          <a:srcRect t="13406" b="14261"/>
          <a:stretch/>
        </p:blipFill>
        <p:spPr>
          <a:xfrm>
            <a:off x="737160" y="2247584"/>
            <a:ext cx="7870589" cy="395690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6" name="TextBox 5">
            <a:extLst>
              <a:ext uri="{FF2B5EF4-FFF2-40B4-BE49-F238E27FC236}">
                <a16:creationId xmlns:a16="http://schemas.microsoft.com/office/drawing/2014/main" id="{D083BFB5-17F8-4CA7-9F2C-11A40F428DFE}"/>
              </a:ext>
            </a:extLst>
          </p:cNvPr>
          <p:cNvSpPr txBox="1"/>
          <p:nvPr/>
        </p:nvSpPr>
        <p:spPr>
          <a:xfrm>
            <a:off x="908507" y="4983089"/>
            <a:ext cx="1666750" cy="938719"/>
          </a:xfrm>
          <a:prstGeom prst="rect">
            <a:avLst/>
          </a:prstGeom>
          <a:noFill/>
        </p:spPr>
        <p:txBody>
          <a:bodyPr wrap="square" lIns="91440" tIns="45720" rIns="91440" bIns="45720" rtlCol="0" anchor="t">
            <a:spAutoFit/>
          </a:bodyPr>
          <a:lstStyle/>
          <a:p>
            <a:pPr marL="0" marR="0" lvl="0" indent="0" algn="ctr" defTabSz="585216" rtl="0" eaLnBrk="1" fontAlgn="auto" latinLnBrk="0" hangingPunct="1">
              <a:lnSpc>
                <a:spcPct val="100000"/>
              </a:lnSpc>
              <a:spcBef>
                <a:spcPts val="0"/>
              </a:spcBef>
              <a:spcAft>
                <a:spcPts val="600"/>
              </a:spcAft>
              <a:buClrTx/>
              <a:buSzTx/>
              <a:buFontTx/>
              <a:buNone/>
              <a:tabLst/>
              <a:defRPr/>
            </a:pPr>
            <a:r>
              <a:rPr kumimoji="0" lang="en-US" sz="1000" b="1" i="0" u="sng" strike="noStrike" kern="1200" cap="none" spc="0" normalizeH="0" baseline="0" noProof="0">
                <a:ln>
                  <a:noFill/>
                </a:ln>
                <a:solidFill>
                  <a:prstClr val="black"/>
                </a:solidFill>
                <a:effectLst/>
                <a:uLnTx/>
                <a:uFillTx/>
                <a:latin typeface="Avenir Next"/>
                <a:ea typeface="+mn-ea"/>
                <a:cs typeface="+mn-cs"/>
              </a:rPr>
              <a:t>Implement</a:t>
            </a:r>
            <a:r>
              <a:rPr kumimoji="0" lang="en-US" sz="1000" b="0" i="0" u="none" strike="noStrike" kern="1200" cap="none" spc="0" normalizeH="0" baseline="0" noProof="0">
                <a:ln>
                  <a:noFill/>
                </a:ln>
                <a:solidFill>
                  <a:prstClr val="black"/>
                </a:solidFill>
                <a:effectLst/>
                <a:uLnTx/>
                <a:uFillTx/>
                <a:latin typeface="Avenir Next"/>
                <a:ea typeface="+mn-ea"/>
                <a:cs typeface="+mn-cs"/>
              </a:rPr>
              <a:t> </a:t>
            </a:r>
          </a:p>
          <a:p>
            <a:pPr marL="0" marR="0" lvl="0" indent="0" algn="ctr" defTabSz="585216"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Avenir Next"/>
                <a:ea typeface="+mn-ea"/>
                <a:cs typeface="+mn-cs"/>
              </a:rPr>
              <a:t>to maximize institutional flexibility to prioritize student success for the future.</a:t>
            </a:r>
          </a:p>
        </p:txBody>
      </p:sp>
      <p:sp>
        <p:nvSpPr>
          <p:cNvPr id="7" name="TextBox 6">
            <a:extLst>
              <a:ext uri="{FF2B5EF4-FFF2-40B4-BE49-F238E27FC236}">
                <a16:creationId xmlns:a16="http://schemas.microsoft.com/office/drawing/2014/main" id="{31B1F30A-8B72-4FE1-BF8F-9ABF24FAD3C6}"/>
              </a:ext>
            </a:extLst>
          </p:cNvPr>
          <p:cNvSpPr txBox="1"/>
          <p:nvPr/>
        </p:nvSpPr>
        <p:spPr>
          <a:xfrm>
            <a:off x="2750276" y="4983089"/>
            <a:ext cx="1830036" cy="784830"/>
          </a:xfrm>
          <a:prstGeom prst="rect">
            <a:avLst/>
          </a:prstGeom>
          <a:noFill/>
        </p:spPr>
        <p:txBody>
          <a:bodyPr wrap="square" lIns="91440" tIns="45720" rIns="91440" bIns="45720" rtlCol="0" anchor="t">
            <a:spAutoFit/>
          </a:bodyPr>
          <a:lstStyle/>
          <a:p>
            <a:pPr marL="0" marR="0" lvl="0" indent="0" algn="ctr" defTabSz="585216" rtl="0" eaLnBrk="1" fontAlgn="auto" latinLnBrk="0" hangingPunct="1">
              <a:lnSpc>
                <a:spcPct val="100000"/>
              </a:lnSpc>
              <a:spcBef>
                <a:spcPts val="0"/>
              </a:spcBef>
              <a:spcAft>
                <a:spcPts val="600"/>
              </a:spcAft>
              <a:buClrTx/>
              <a:buSzTx/>
              <a:buFontTx/>
              <a:buNone/>
              <a:tabLst/>
              <a:defRPr/>
            </a:pPr>
            <a:r>
              <a:rPr kumimoji="0" lang="en-US" sz="1000" b="1" i="0" u="sng" strike="noStrike" kern="1200" cap="none" spc="0" normalizeH="0" baseline="0" noProof="0">
                <a:ln>
                  <a:noFill/>
                </a:ln>
                <a:solidFill>
                  <a:prstClr val="black"/>
                </a:solidFill>
                <a:effectLst/>
                <a:uLnTx/>
                <a:uFillTx/>
                <a:latin typeface="Avenir Next"/>
                <a:ea typeface="+mn-ea"/>
                <a:cs typeface="+mn-cs"/>
              </a:rPr>
              <a:t>Innovate</a:t>
            </a:r>
            <a:r>
              <a:rPr kumimoji="0" lang="en-US" sz="1000" b="0" i="0" u="none" strike="noStrike" kern="1200" cap="none" spc="0" normalizeH="0" baseline="0" noProof="0">
                <a:ln>
                  <a:noFill/>
                </a:ln>
                <a:solidFill>
                  <a:prstClr val="black"/>
                </a:solidFill>
                <a:effectLst/>
                <a:uLnTx/>
                <a:uFillTx/>
                <a:latin typeface="Avenir Next"/>
                <a:ea typeface="+mn-ea"/>
                <a:cs typeface="+mn-cs"/>
              </a:rPr>
              <a:t> </a:t>
            </a:r>
          </a:p>
          <a:p>
            <a:pPr marL="0" marR="0" lvl="0" indent="0" algn="ctr" defTabSz="585216"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Avenir Next"/>
                <a:ea typeface="+mn-ea"/>
                <a:cs typeface="+mn-cs"/>
              </a:rPr>
              <a:t>WCU business processes to transform the user experience.</a:t>
            </a:r>
          </a:p>
        </p:txBody>
      </p:sp>
      <p:sp>
        <p:nvSpPr>
          <p:cNvPr id="8" name="TextBox 7">
            <a:extLst>
              <a:ext uri="{FF2B5EF4-FFF2-40B4-BE49-F238E27FC236}">
                <a16:creationId xmlns:a16="http://schemas.microsoft.com/office/drawing/2014/main" id="{F81B40C9-3129-4940-95A0-508E81B3ED2B}"/>
              </a:ext>
            </a:extLst>
          </p:cNvPr>
          <p:cNvSpPr txBox="1"/>
          <p:nvPr/>
        </p:nvSpPr>
        <p:spPr>
          <a:xfrm>
            <a:off x="4673690" y="4983089"/>
            <a:ext cx="1789213" cy="938719"/>
          </a:xfrm>
          <a:prstGeom prst="rect">
            <a:avLst/>
          </a:prstGeom>
          <a:noFill/>
        </p:spPr>
        <p:txBody>
          <a:bodyPr wrap="square" lIns="91440" tIns="45720" rIns="91440" bIns="45720" rtlCol="0" anchor="t">
            <a:spAutoFit/>
          </a:bodyPr>
          <a:lstStyle/>
          <a:p>
            <a:pPr marL="0" marR="0" lvl="0" indent="0" algn="ctr" defTabSz="585216" rtl="0" eaLnBrk="1" fontAlgn="auto" latinLnBrk="0" hangingPunct="1">
              <a:lnSpc>
                <a:spcPct val="100000"/>
              </a:lnSpc>
              <a:spcBef>
                <a:spcPts val="0"/>
              </a:spcBef>
              <a:spcAft>
                <a:spcPts val="600"/>
              </a:spcAft>
              <a:buClrTx/>
              <a:buSzTx/>
              <a:buFontTx/>
              <a:buNone/>
              <a:tabLst/>
              <a:defRPr/>
            </a:pPr>
            <a:r>
              <a:rPr kumimoji="0" lang="en-US" sz="1000" b="1" i="0" u="sng" strike="noStrike" kern="1200" cap="none" spc="0" normalizeH="0" baseline="0" noProof="0">
                <a:ln>
                  <a:noFill/>
                </a:ln>
                <a:solidFill>
                  <a:prstClr val="black"/>
                </a:solidFill>
                <a:effectLst/>
                <a:uLnTx/>
                <a:uFillTx/>
                <a:latin typeface="Avenir Next"/>
                <a:ea typeface="+mn-ea"/>
                <a:cs typeface="+mn-cs"/>
              </a:rPr>
              <a:t>Integrate</a:t>
            </a:r>
            <a:r>
              <a:rPr kumimoji="0" lang="en-US" sz="1000" b="0" i="0" u="none" strike="noStrike" kern="1200" cap="none" spc="0" normalizeH="0" baseline="0" noProof="0">
                <a:ln>
                  <a:noFill/>
                </a:ln>
                <a:solidFill>
                  <a:prstClr val="black"/>
                </a:solidFill>
                <a:effectLst/>
                <a:uLnTx/>
                <a:uFillTx/>
                <a:latin typeface="Avenir Next"/>
                <a:ea typeface="+mn-ea"/>
                <a:cs typeface="+mn-cs"/>
              </a:rPr>
              <a:t> </a:t>
            </a:r>
          </a:p>
          <a:p>
            <a:pPr marL="0" marR="0" lvl="0" indent="0" algn="ctr" defTabSz="585216"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Avenir Next"/>
                <a:ea typeface="+mn-ea"/>
                <a:cs typeface="+mn-cs"/>
              </a:rPr>
              <a:t>people, processes, information, and systems to create alignment, cohesion, and efficiency.</a:t>
            </a:r>
          </a:p>
        </p:txBody>
      </p:sp>
      <p:sp>
        <p:nvSpPr>
          <p:cNvPr id="9" name="TextBox 8">
            <a:extLst>
              <a:ext uri="{FF2B5EF4-FFF2-40B4-BE49-F238E27FC236}">
                <a16:creationId xmlns:a16="http://schemas.microsoft.com/office/drawing/2014/main" id="{FC97C10A-B747-4C3F-B425-D08F59F43DB4}"/>
              </a:ext>
            </a:extLst>
          </p:cNvPr>
          <p:cNvSpPr txBox="1"/>
          <p:nvPr/>
        </p:nvSpPr>
        <p:spPr>
          <a:xfrm>
            <a:off x="6529078" y="4985924"/>
            <a:ext cx="1799419" cy="795035"/>
          </a:xfrm>
          <a:prstGeom prst="rect">
            <a:avLst/>
          </a:prstGeom>
          <a:noFill/>
        </p:spPr>
        <p:txBody>
          <a:bodyPr wrap="square" lIns="91440" tIns="45720" rIns="91440" bIns="45720" rtlCol="0" anchor="t">
            <a:spAutoFit/>
          </a:bodyPr>
          <a:lstStyle/>
          <a:p>
            <a:pPr marL="0" marR="0" lvl="0" indent="0" algn="ctr" defTabSz="585216" rtl="0" eaLnBrk="1" fontAlgn="auto" latinLnBrk="0" hangingPunct="1">
              <a:lnSpc>
                <a:spcPct val="100000"/>
              </a:lnSpc>
              <a:spcBef>
                <a:spcPts val="0"/>
              </a:spcBef>
              <a:spcAft>
                <a:spcPts val="600"/>
              </a:spcAft>
              <a:buClrTx/>
              <a:buSzTx/>
              <a:buFontTx/>
              <a:buNone/>
              <a:tabLst/>
              <a:defRPr/>
            </a:pPr>
            <a:r>
              <a:rPr kumimoji="0" lang="en-US" sz="1000" b="1" i="0" u="sng" strike="noStrike" kern="1200" cap="none" spc="0" normalizeH="0" baseline="0" noProof="0">
                <a:ln>
                  <a:noFill/>
                </a:ln>
                <a:solidFill>
                  <a:prstClr val="black"/>
                </a:solidFill>
                <a:effectLst/>
                <a:uLnTx/>
                <a:uFillTx/>
                <a:latin typeface="Avenir Next"/>
                <a:ea typeface="+mn-ea"/>
                <a:cs typeface="+mn-cs"/>
              </a:rPr>
              <a:t>Inspire</a:t>
            </a:r>
            <a:r>
              <a:rPr kumimoji="0" lang="en-US" sz="1000" b="0" i="0" u="none" strike="noStrike" kern="1200" cap="none" spc="0" normalizeH="0" baseline="0" noProof="0">
                <a:ln>
                  <a:noFill/>
                </a:ln>
                <a:solidFill>
                  <a:prstClr val="black"/>
                </a:solidFill>
                <a:effectLst/>
                <a:uLnTx/>
                <a:uFillTx/>
                <a:latin typeface="Avenir Next"/>
                <a:ea typeface="+mn-ea"/>
                <a:cs typeface="+mn-cs"/>
              </a:rPr>
              <a:t> </a:t>
            </a:r>
          </a:p>
          <a:p>
            <a:pPr marL="0" marR="0" lvl="0" indent="0" algn="ctr" defTabSz="585216"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Avenir Next"/>
                <a:ea typeface="+mn-ea"/>
                <a:cs typeface="+mn-cs"/>
              </a:rPr>
              <a:t>collaboration and student-centered services across campus. </a:t>
            </a:r>
            <a:endParaRPr kumimoji="0" lang="en-US" sz="1000" b="0" i="0" u="none" strike="noStrike" kern="1200" cap="none" spc="0" normalizeH="0" baseline="0" noProof="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869480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D87E-4C18-4622-B008-AE7F8AD8D275}"/>
              </a:ext>
            </a:extLst>
          </p:cNvPr>
          <p:cNvSpPr>
            <a:spLocks noGrp="1"/>
          </p:cNvSpPr>
          <p:nvPr>
            <p:ph type="title"/>
          </p:nvPr>
        </p:nvSpPr>
        <p:spPr>
          <a:xfrm>
            <a:off x="561219" y="422561"/>
            <a:ext cx="8014886" cy="907760"/>
          </a:xfrm>
        </p:spPr>
        <p:txBody>
          <a:bodyPr>
            <a:normAutofit fontScale="90000"/>
          </a:bodyPr>
          <a:lstStyle/>
          <a:p>
            <a:r>
              <a:rPr lang="en-US" dirty="0"/>
              <a:t>Instruction Mode Changes</a:t>
            </a:r>
            <a:br>
              <a:rPr lang="en-US" dirty="0"/>
            </a:br>
            <a:r>
              <a:rPr lang="en-US" sz="1500"/>
              <a:t>Goal: Create greater clarity regarding how fully online courses are offered, particularly</a:t>
            </a:r>
            <a:r>
              <a:rPr lang="en-US" sz="1500" dirty="0">
                <a:ea typeface="+mj-lt"/>
                <a:cs typeface="+mj-lt"/>
              </a:rPr>
              <a:t> </a:t>
            </a:r>
            <a:r>
              <a:rPr lang="en-US" sz="1500">
                <a:ea typeface="+mj-lt"/>
                <a:cs typeface="+mj-lt"/>
              </a:rPr>
              <a:t>regarding whether the instruction is offered in real-</a:t>
            </a:r>
            <a:r>
              <a:rPr lang="en-US" sz="1500" dirty="0">
                <a:ea typeface="+mj-lt"/>
                <a:cs typeface="+mj-lt"/>
              </a:rPr>
              <a:t>time (synchronously) or more self-paced (asynchronously). </a:t>
            </a:r>
          </a:p>
        </p:txBody>
      </p:sp>
      <p:graphicFrame>
        <p:nvGraphicFramePr>
          <p:cNvPr id="4" name="Content Placeholder 3">
            <a:extLst>
              <a:ext uri="{FF2B5EF4-FFF2-40B4-BE49-F238E27FC236}">
                <a16:creationId xmlns:a16="http://schemas.microsoft.com/office/drawing/2014/main" id="{BAA06524-2CFF-45BD-88A0-83C6E9BD1DC9}"/>
              </a:ext>
            </a:extLst>
          </p:cNvPr>
          <p:cNvGraphicFramePr>
            <a:graphicFrameLocks noGrp="1"/>
          </p:cNvGraphicFramePr>
          <p:nvPr>
            <p:ph idx="1"/>
            <p:extLst>
              <p:ext uri="{D42A27DB-BD31-4B8C-83A1-F6EECF244321}">
                <p14:modId xmlns:p14="http://schemas.microsoft.com/office/powerpoint/2010/main" val="3590106741"/>
              </p:ext>
            </p:extLst>
          </p:nvPr>
        </p:nvGraphicFramePr>
        <p:xfrm>
          <a:off x="850165" y="1379157"/>
          <a:ext cx="7443736" cy="4470744"/>
        </p:xfrm>
        <a:graphic>
          <a:graphicData uri="http://schemas.openxmlformats.org/drawingml/2006/table">
            <a:tbl>
              <a:tblPr firstRow="1" bandRow="1">
                <a:tableStyleId>{5C22544A-7EE6-4342-B048-85BDC9FD1C3A}</a:tableStyleId>
              </a:tblPr>
              <a:tblGrid>
                <a:gridCol w="1623634">
                  <a:extLst>
                    <a:ext uri="{9D8B030D-6E8A-4147-A177-3AD203B41FA5}">
                      <a16:colId xmlns:a16="http://schemas.microsoft.com/office/drawing/2014/main" val="4201034154"/>
                    </a:ext>
                  </a:extLst>
                </a:gridCol>
                <a:gridCol w="1097289">
                  <a:extLst>
                    <a:ext uri="{9D8B030D-6E8A-4147-A177-3AD203B41FA5}">
                      <a16:colId xmlns:a16="http://schemas.microsoft.com/office/drawing/2014/main" val="3506475850"/>
                    </a:ext>
                  </a:extLst>
                </a:gridCol>
                <a:gridCol w="1040946">
                  <a:extLst>
                    <a:ext uri="{9D8B030D-6E8A-4147-A177-3AD203B41FA5}">
                      <a16:colId xmlns:a16="http://schemas.microsoft.com/office/drawing/2014/main" val="881263951"/>
                    </a:ext>
                  </a:extLst>
                </a:gridCol>
                <a:gridCol w="3681867">
                  <a:extLst>
                    <a:ext uri="{9D8B030D-6E8A-4147-A177-3AD203B41FA5}">
                      <a16:colId xmlns:a16="http://schemas.microsoft.com/office/drawing/2014/main" val="77402982"/>
                    </a:ext>
                  </a:extLst>
                </a:gridCol>
              </a:tblGrid>
              <a:tr h="494270">
                <a:tc>
                  <a:txBody>
                    <a:bodyPr/>
                    <a:lstStyle/>
                    <a:p>
                      <a:r>
                        <a:rPr lang="en-US" sz="1300" dirty="0"/>
                        <a:t>Instruction Mode</a:t>
                      </a:r>
                    </a:p>
                  </a:txBody>
                  <a:tcPr anchor="ctr"/>
                </a:tc>
                <a:tc>
                  <a:txBody>
                    <a:bodyPr/>
                    <a:lstStyle/>
                    <a:p>
                      <a:pPr algn="ctr"/>
                      <a:r>
                        <a:rPr lang="en-US" sz="1300" dirty="0" err="1"/>
                        <a:t>myWCU</a:t>
                      </a:r>
                      <a:r>
                        <a:rPr lang="en-US" sz="1300" dirty="0"/>
                        <a:t> </a:t>
                      </a:r>
                    </a:p>
                    <a:p>
                      <a:pPr lvl="0" algn="ctr">
                        <a:buNone/>
                      </a:pPr>
                      <a:r>
                        <a:rPr lang="en-US" sz="1300" dirty="0"/>
                        <a:t>Code</a:t>
                      </a:r>
                    </a:p>
                  </a:txBody>
                  <a:tcPr anchor="ctr"/>
                </a:tc>
                <a:tc>
                  <a:txBody>
                    <a:bodyPr/>
                    <a:lstStyle/>
                    <a:p>
                      <a:pPr algn="ctr"/>
                      <a:r>
                        <a:rPr lang="en-US" sz="1300" dirty="0" err="1"/>
                        <a:t>RamPortal</a:t>
                      </a:r>
                      <a:r>
                        <a:rPr lang="en-US" sz="1300" dirty="0"/>
                        <a:t> </a:t>
                      </a:r>
                    </a:p>
                    <a:p>
                      <a:pPr lvl="0" algn="ctr">
                        <a:buNone/>
                      </a:pPr>
                      <a:r>
                        <a:rPr lang="en-US" sz="1300" dirty="0"/>
                        <a:t>Code</a:t>
                      </a:r>
                    </a:p>
                  </a:txBody>
                  <a:tcPr anchor="ctr"/>
                </a:tc>
                <a:tc>
                  <a:txBody>
                    <a:bodyPr/>
                    <a:lstStyle/>
                    <a:p>
                      <a:r>
                        <a:rPr lang="en-US" sz="1300" dirty="0"/>
                        <a:t>Definition</a:t>
                      </a:r>
                    </a:p>
                  </a:txBody>
                  <a:tcPr anchor="ctr"/>
                </a:tc>
                <a:extLst>
                  <a:ext uri="{0D108BD9-81ED-4DB2-BD59-A6C34878D82A}">
                    <a16:rowId xmlns:a16="http://schemas.microsoft.com/office/drawing/2014/main" val="1267079469"/>
                  </a:ext>
                </a:extLst>
              </a:tr>
              <a:tr h="724911">
                <a:tc>
                  <a:txBody>
                    <a:bodyPr/>
                    <a:lstStyle/>
                    <a:p>
                      <a:r>
                        <a:rPr lang="en-US" sz="1300" dirty="0"/>
                        <a:t>In Person</a:t>
                      </a:r>
                    </a:p>
                  </a:txBody>
                  <a:tcPr anchor="ctr"/>
                </a:tc>
                <a:tc>
                  <a:txBody>
                    <a:bodyPr/>
                    <a:lstStyle/>
                    <a:p>
                      <a:pPr algn="ctr"/>
                      <a:r>
                        <a:rPr lang="en-US" sz="1300" dirty="0"/>
                        <a:t>P</a:t>
                      </a:r>
                    </a:p>
                  </a:txBody>
                  <a:tcPr anchor="ctr"/>
                </a:tc>
                <a:tc>
                  <a:txBody>
                    <a:bodyPr/>
                    <a:lstStyle/>
                    <a:p>
                      <a:pPr algn="ctr"/>
                      <a:r>
                        <a:rPr lang="en-US" sz="1300" dirty="0"/>
                        <a:t>IP</a:t>
                      </a:r>
                    </a:p>
                  </a:txBody>
                  <a:tcPr anchor="ctr"/>
                </a:tc>
                <a:tc>
                  <a:txBody>
                    <a:bodyPr/>
                    <a:lstStyle/>
                    <a:p>
                      <a:pPr marL="114300" indent="-114300">
                        <a:buFont typeface="Arial" panose="020B0604020202020204" pitchFamily="34" charset="0"/>
                        <a:buChar char="•"/>
                      </a:pPr>
                      <a:r>
                        <a:rPr lang="en-US" sz="1300" dirty="0"/>
                        <a:t>Face-to-face instruction</a:t>
                      </a:r>
                    </a:p>
                    <a:p>
                      <a:pPr marL="114300" indent="-114300">
                        <a:buFont typeface="Arial" panose="020B0604020202020204" pitchFamily="34" charset="0"/>
                        <a:buChar char="•"/>
                      </a:pPr>
                      <a:r>
                        <a:rPr lang="en-US" sz="1300" dirty="0"/>
                        <a:t>Students attend in-person </a:t>
                      </a:r>
                    </a:p>
                    <a:p>
                      <a:pPr marL="114300" indent="-114300">
                        <a:buFont typeface="Arial" panose="020B0604020202020204" pitchFamily="34" charset="0"/>
                        <a:buChar char="•"/>
                      </a:pPr>
                      <a:r>
                        <a:rPr lang="en-US" sz="1300" dirty="0"/>
                        <a:t>Distance learning is up to 15% of total course</a:t>
                      </a:r>
                    </a:p>
                  </a:txBody>
                  <a:tcPr anchor="ctr"/>
                </a:tc>
                <a:extLst>
                  <a:ext uri="{0D108BD9-81ED-4DB2-BD59-A6C34878D82A}">
                    <a16:rowId xmlns:a16="http://schemas.microsoft.com/office/drawing/2014/main" val="805540481"/>
                  </a:ext>
                </a:extLst>
              </a:tr>
              <a:tr h="724911">
                <a:tc>
                  <a:txBody>
                    <a:bodyPr/>
                    <a:lstStyle/>
                    <a:p>
                      <a:r>
                        <a:rPr lang="en-US" sz="1300" dirty="0"/>
                        <a:t>Blended</a:t>
                      </a:r>
                    </a:p>
                  </a:txBody>
                  <a:tcPr anchor="ctr"/>
                </a:tc>
                <a:tc>
                  <a:txBody>
                    <a:bodyPr/>
                    <a:lstStyle/>
                    <a:p>
                      <a:pPr algn="ctr"/>
                      <a:r>
                        <a:rPr lang="en-US" sz="1300" dirty="0"/>
                        <a:t>BL &amp; WE</a:t>
                      </a:r>
                    </a:p>
                  </a:txBody>
                  <a:tcPr anchor="ctr"/>
                </a:tc>
                <a:tc>
                  <a:txBody>
                    <a:bodyPr/>
                    <a:lstStyle/>
                    <a:p>
                      <a:pPr algn="ctr"/>
                      <a:r>
                        <a:rPr lang="en-US" sz="1300" dirty="0"/>
                        <a:t>BL</a:t>
                      </a:r>
                    </a:p>
                  </a:txBody>
                  <a:tcPr anchor="ctr"/>
                </a:tc>
                <a:tc>
                  <a:txBody>
                    <a:bodyPr/>
                    <a:lstStyle/>
                    <a:p>
                      <a:pPr marL="114300" indent="-114300">
                        <a:buFont typeface="Arial" panose="020B0604020202020204" pitchFamily="34" charset="0"/>
                        <a:buChar char="•"/>
                      </a:pPr>
                      <a:r>
                        <a:rPr lang="en-US" sz="1300" dirty="0"/>
                        <a:t>Combination of face-to-face and distance</a:t>
                      </a:r>
                    </a:p>
                    <a:p>
                      <a:pPr marL="114300" indent="-114300">
                        <a:buFont typeface="Arial" panose="020B0604020202020204" pitchFamily="34" charset="0"/>
                        <a:buChar char="•"/>
                      </a:pPr>
                      <a:r>
                        <a:rPr lang="en-US" sz="1300" dirty="0"/>
                        <a:t>Distance may be synchronous or asynchronous</a:t>
                      </a:r>
                    </a:p>
                    <a:p>
                      <a:pPr marL="114300" indent="-114300">
                        <a:buFont typeface="Arial" panose="020B0604020202020204" pitchFamily="34" charset="0"/>
                        <a:buChar char="•"/>
                      </a:pPr>
                      <a:r>
                        <a:rPr lang="en-US" sz="1300" dirty="0"/>
                        <a:t>Distance learning 15-79% of total course</a:t>
                      </a:r>
                    </a:p>
                  </a:txBody>
                  <a:tcPr anchor="ctr"/>
                </a:tc>
                <a:extLst>
                  <a:ext uri="{0D108BD9-81ED-4DB2-BD59-A6C34878D82A}">
                    <a16:rowId xmlns:a16="http://schemas.microsoft.com/office/drawing/2014/main" val="4125131583"/>
                  </a:ext>
                </a:extLst>
              </a:tr>
              <a:tr h="724911">
                <a:tc>
                  <a:txBody>
                    <a:bodyPr/>
                    <a:lstStyle/>
                    <a:p>
                      <a:r>
                        <a:rPr lang="en-US" sz="1300" dirty="0"/>
                        <a:t>Distance </a:t>
                      </a:r>
                      <a:endParaRPr lang="en-US" dirty="0"/>
                    </a:p>
                    <a:p>
                      <a:pPr lvl="0">
                        <a:buNone/>
                      </a:pPr>
                      <a:r>
                        <a:rPr lang="en-US" sz="1300" dirty="0"/>
                        <a:t>Majority</a:t>
                      </a:r>
                    </a:p>
                  </a:txBody>
                  <a:tcPr anchor="ctr"/>
                </a:tc>
                <a:tc>
                  <a:txBody>
                    <a:bodyPr/>
                    <a:lstStyle/>
                    <a:p>
                      <a:pPr algn="ctr"/>
                      <a:r>
                        <a:rPr lang="en-US" sz="1300" dirty="0"/>
                        <a:t>O8</a:t>
                      </a:r>
                    </a:p>
                  </a:txBody>
                  <a:tcPr anchor="ctr"/>
                </a:tc>
                <a:tc>
                  <a:txBody>
                    <a:bodyPr/>
                    <a:lstStyle/>
                    <a:p>
                      <a:pPr algn="ctr"/>
                      <a:r>
                        <a:rPr lang="en-US" sz="1300" dirty="0"/>
                        <a:t>DM</a:t>
                      </a:r>
                    </a:p>
                  </a:txBody>
                  <a:tcPr anchor="ctr"/>
                </a:tc>
                <a:tc>
                  <a:txBody>
                    <a:bodyPr/>
                    <a:lstStyle/>
                    <a:p>
                      <a:pPr marL="114300" indent="-114300">
                        <a:buFont typeface="Arial" panose="020B0604020202020204" pitchFamily="34" charset="0"/>
                        <a:buChar char="•"/>
                      </a:pPr>
                      <a:r>
                        <a:rPr lang="en-US" sz="1300" dirty="0"/>
                        <a:t>Combination of face-to-face and distance</a:t>
                      </a:r>
                    </a:p>
                    <a:p>
                      <a:pPr marL="114300" indent="-114300">
                        <a:buFont typeface="Arial" panose="020B0604020202020204" pitchFamily="34" charset="0"/>
                        <a:buChar char="•"/>
                      </a:pPr>
                      <a:r>
                        <a:rPr lang="en-US" sz="1300" dirty="0"/>
                        <a:t>Distance may be synchronous or asynchronous</a:t>
                      </a:r>
                    </a:p>
                    <a:p>
                      <a:pPr marL="114300" indent="-114300">
                        <a:buFont typeface="Arial" panose="020B0604020202020204" pitchFamily="34" charset="0"/>
                        <a:buChar char="•"/>
                      </a:pPr>
                      <a:r>
                        <a:rPr lang="en-US" sz="1300" dirty="0"/>
                        <a:t>Distance learning 80-99% of total course</a:t>
                      </a:r>
                    </a:p>
                  </a:txBody>
                  <a:tcPr anchor="ctr"/>
                </a:tc>
                <a:extLst>
                  <a:ext uri="{0D108BD9-81ED-4DB2-BD59-A6C34878D82A}">
                    <a16:rowId xmlns:a16="http://schemas.microsoft.com/office/drawing/2014/main" val="2249308673"/>
                  </a:ext>
                </a:extLst>
              </a:tr>
              <a:tr h="549175">
                <a:tc>
                  <a:txBody>
                    <a:bodyPr/>
                    <a:lstStyle/>
                    <a:p>
                      <a:r>
                        <a:rPr lang="en-US" sz="1300" dirty="0"/>
                        <a:t>Distance </a:t>
                      </a:r>
                      <a:endParaRPr lang="en-US" dirty="0"/>
                    </a:p>
                    <a:p>
                      <a:pPr lvl="0">
                        <a:buNone/>
                      </a:pPr>
                      <a:r>
                        <a:rPr lang="en-US" sz="1300" dirty="0"/>
                        <a:t>Synchronous</a:t>
                      </a:r>
                    </a:p>
                  </a:txBody>
                  <a:tcPr anchor="ctr"/>
                </a:tc>
                <a:tc>
                  <a:txBody>
                    <a:bodyPr/>
                    <a:lstStyle/>
                    <a:p>
                      <a:pPr algn="ctr"/>
                      <a:r>
                        <a:rPr lang="en-US" sz="1300" dirty="0"/>
                        <a:t>OL</a:t>
                      </a:r>
                    </a:p>
                  </a:txBody>
                  <a:tcPr anchor="ctr"/>
                </a:tc>
                <a:tc>
                  <a:txBody>
                    <a:bodyPr/>
                    <a:lstStyle/>
                    <a:p>
                      <a:pPr algn="ctr"/>
                      <a:r>
                        <a:rPr lang="en-US" sz="1300" dirty="0"/>
                        <a:t>DS</a:t>
                      </a:r>
                    </a:p>
                  </a:txBody>
                  <a:tcPr anchor="ctr"/>
                </a:tc>
                <a:tc>
                  <a:txBody>
                    <a:bodyPr/>
                    <a:lstStyle/>
                    <a:p>
                      <a:pPr marL="114300" indent="-114300">
                        <a:buFont typeface="Arial" panose="020B0604020202020204" pitchFamily="34" charset="0"/>
                        <a:buChar char="•"/>
                      </a:pPr>
                      <a:r>
                        <a:rPr lang="en-US" sz="1300" dirty="0"/>
                        <a:t>Distance learning 100% of total course</a:t>
                      </a:r>
                    </a:p>
                    <a:p>
                      <a:pPr marL="114300" indent="-114300">
                        <a:buFont typeface="Arial" panose="020B0604020202020204" pitchFamily="34" charset="0"/>
                        <a:buChar char="•"/>
                      </a:pPr>
                      <a:r>
                        <a:rPr lang="en-US" sz="1300" dirty="0"/>
                        <a:t>A portion of the course is synchronous</a:t>
                      </a:r>
                    </a:p>
                  </a:txBody>
                  <a:tcPr anchor="ctr"/>
                </a:tc>
                <a:extLst>
                  <a:ext uri="{0D108BD9-81ED-4DB2-BD59-A6C34878D82A}">
                    <a16:rowId xmlns:a16="http://schemas.microsoft.com/office/drawing/2014/main" val="3904037244"/>
                  </a:ext>
                </a:extLst>
              </a:tr>
              <a:tr h="538191">
                <a:tc>
                  <a:txBody>
                    <a:bodyPr/>
                    <a:lstStyle/>
                    <a:p>
                      <a:r>
                        <a:rPr lang="en-US" sz="1300" dirty="0"/>
                        <a:t>Distance Asynchronous</a:t>
                      </a:r>
                    </a:p>
                  </a:txBody>
                  <a:tcPr anchor="ctr"/>
                </a:tc>
                <a:tc>
                  <a:txBody>
                    <a:bodyPr/>
                    <a:lstStyle/>
                    <a:p>
                      <a:pPr algn="ctr"/>
                      <a:r>
                        <a:rPr lang="en-US" sz="1300" dirty="0"/>
                        <a:t>OL</a:t>
                      </a:r>
                    </a:p>
                  </a:txBody>
                  <a:tcPr anchor="ctr"/>
                </a:tc>
                <a:tc>
                  <a:txBody>
                    <a:bodyPr/>
                    <a:lstStyle/>
                    <a:p>
                      <a:pPr algn="ctr"/>
                      <a:r>
                        <a:rPr lang="en-US" sz="1300" dirty="0"/>
                        <a:t>DA</a:t>
                      </a:r>
                    </a:p>
                  </a:txBody>
                  <a:tcPr anchor="ctr"/>
                </a:tc>
                <a:tc>
                  <a:txBody>
                    <a:bodyPr/>
                    <a:lstStyle/>
                    <a:p>
                      <a:pPr marL="114300" indent="-114300">
                        <a:buFont typeface="Arial" panose="020B0604020202020204" pitchFamily="34" charset="0"/>
                        <a:buChar char="•"/>
                      </a:pPr>
                      <a:r>
                        <a:rPr lang="en-US" sz="1300" dirty="0"/>
                        <a:t>Distance learning 100% of total course</a:t>
                      </a:r>
                    </a:p>
                    <a:p>
                      <a:pPr marL="114300" indent="-114300">
                        <a:buFont typeface="Arial" panose="020B0604020202020204" pitchFamily="34" charset="0"/>
                        <a:buChar char="•"/>
                      </a:pPr>
                      <a:r>
                        <a:rPr lang="en-US" sz="1300" dirty="0"/>
                        <a:t>The entire course is asynchronous</a:t>
                      </a:r>
                    </a:p>
                  </a:txBody>
                  <a:tcPr anchor="ctr"/>
                </a:tc>
                <a:extLst>
                  <a:ext uri="{0D108BD9-81ED-4DB2-BD59-A6C34878D82A}">
                    <a16:rowId xmlns:a16="http://schemas.microsoft.com/office/drawing/2014/main" val="34737634"/>
                  </a:ext>
                </a:extLst>
              </a:tr>
              <a:tr h="714375">
                <a:tc>
                  <a:txBody>
                    <a:bodyPr/>
                    <a:lstStyle/>
                    <a:p>
                      <a:r>
                        <a:rPr lang="en-US" sz="1300" dirty="0"/>
                        <a:t>Multi-Modal*</a:t>
                      </a:r>
                    </a:p>
                  </a:txBody>
                  <a:tcPr anchor="ctr"/>
                </a:tc>
                <a:tc>
                  <a:txBody>
                    <a:bodyPr/>
                    <a:lstStyle/>
                    <a:p>
                      <a:pPr algn="ctr"/>
                      <a:r>
                        <a:rPr lang="en-US" sz="1300" dirty="0"/>
                        <a:t>Not in </a:t>
                      </a:r>
                      <a:r>
                        <a:rPr lang="en-US" sz="1300" dirty="0" err="1"/>
                        <a:t>myWCU</a:t>
                      </a:r>
                      <a:endParaRPr lang="en-US" sz="1300" dirty="0"/>
                    </a:p>
                  </a:txBody>
                  <a:tcPr anchor="ctr"/>
                </a:tc>
                <a:tc>
                  <a:txBody>
                    <a:bodyPr/>
                    <a:lstStyle/>
                    <a:p>
                      <a:pPr algn="ctr"/>
                      <a:r>
                        <a:rPr lang="en-US" sz="1300" dirty="0"/>
                        <a:t>MM</a:t>
                      </a:r>
                    </a:p>
                  </a:txBody>
                  <a:tcPr anchor="ctr"/>
                </a:tc>
                <a:tc>
                  <a:txBody>
                    <a:bodyPr/>
                    <a:lstStyle/>
                    <a:p>
                      <a:pPr marL="114300" indent="-114300">
                        <a:buFont typeface="Arial" panose="020B0604020202020204" pitchFamily="34" charset="0"/>
                        <a:buChar char="•"/>
                      </a:pPr>
                      <a:r>
                        <a:rPr lang="en-US" sz="1300" dirty="0"/>
                        <a:t>A mix of face-to-face and distance instruction</a:t>
                      </a:r>
                    </a:p>
                    <a:p>
                      <a:pPr marL="114300" indent="-114300">
                        <a:buFont typeface="Arial" panose="020B0604020202020204" pitchFamily="34" charset="0"/>
                        <a:buChar char="•"/>
                      </a:pPr>
                      <a:r>
                        <a:rPr lang="en-US" sz="1300" dirty="0"/>
                        <a:t>Students have option to participate in class using either modality through semester</a:t>
                      </a:r>
                    </a:p>
                  </a:txBody>
                  <a:tcPr anchor="ctr"/>
                </a:tc>
                <a:extLst>
                  <a:ext uri="{0D108BD9-81ED-4DB2-BD59-A6C34878D82A}">
                    <a16:rowId xmlns:a16="http://schemas.microsoft.com/office/drawing/2014/main" val="1942720961"/>
                  </a:ext>
                </a:extLst>
              </a:tr>
            </a:tbl>
          </a:graphicData>
        </a:graphic>
      </p:graphicFrame>
      <p:sp>
        <p:nvSpPr>
          <p:cNvPr id="5" name="TextBox 4">
            <a:extLst>
              <a:ext uri="{FF2B5EF4-FFF2-40B4-BE49-F238E27FC236}">
                <a16:creationId xmlns:a16="http://schemas.microsoft.com/office/drawing/2014/main" id="{45115B94-C9AB-4D31-ADCA-82C63624779E}"/>
              </a:ext>
            </a:extLst>
          </p:cNvPr>
          <p:cNvSpPr txBox="1"/>
          <p:nvPr/>
        </p:nvSpPr>
        <p:spPr>
          <a:xfrm>
            <a:off x="760640" y="5904276"/>
            <a:ext cx="7632248" cy="3385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Garamond" panose="02020404030301010803"/>
                <a:ea typeface="+mn-ea"/>
                <a:cs typeface="+mn-cs"/>
              </a:rPr>
              <a:t>*CAPC is working on framework for Multi-Modal course review. Anticipated for Fall 2025.</a:t>
            </a:r>
          </a:p>
        </p:txBody>
      </p:sp>
    </p:spTree>
    <p:extLst>
      <p:ext uri="{BB962C8B-B14F-4D97-AF65-F5344CB8AC3E}">
        <p14:creationId xmlns:p14="http://schemas.microsoft.com/office/powerpoint/2010/main" val="26555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9D2E12BA-B2B7-491E-94B6-CC919828FCB4}"/>
              </a:ext>
            </a:extLst>
          </p:cNvPr>
          <p:cNvSpPr>
            <a:spLocks noGrp="1"/>
          </p:cNvSpPr>
          <p:nvPr>
            <p:ph type="title"/>
          </p:nvPr>
        </p:nvSpPr>
        <p:spPr>
          <a:xfrm>
            <a:off x="485811" y="646823"/>
            <a:ext cx="8151013" cy="1157764"/>
          </a:xfrm>
        </p:spPr>
        <p:txBody>
          <a:bodyPr>
            <a:normAutofit/>
          </a:bodyPr>
          <a:lstStyle/>
          <a:p>
            <a:r>
              <a:rPr lang="en-US">
                <a:solidFill>
                  <a:srgbClr val="FFFFFF"/>
                </a:solidFill>
              </a:rPr>
              <a:t>Shifting Instruction Modes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C355DC01-13A8-4F2C-A29B-24536160D70D}"/>
              </a:ext>
            </a:extLst>
          </p:cNvPr>
          <p:cNvSpPr>
            <a:spLocks noGrp="1"/>
          </p:cNvSpPr>
          <p:nvPr>
            <p:ph idx="1"/>
          </p:nvPr>
        </p:nvSpPr>
        <p:spPr>
          <a:xfrm>
            <a:off x="297997" y="2612256"/>
            <a:ext cx="8619441" cy="4039219"/>
          </a:xfrm>
        </p:spPr>
        <p:txBody>
          <a:bodyPr>
            <a:normAutofit/>
          </a:bodyPr>
          <a:lstStyle/>
          <a:p>
            <a:pPr>
              <a:lnSpc>
                <a:spcPct val="90000"/>
              </a:lnSpc>
            </a:pPr>
            <a:r>
              <a:rPr lang="en-US" sz="2200" dirty="0"/>
              <a:t>This current instruction modes (P, BL, WE, O8, OL) will continue to be scheduled through summer 2024.</a:t>
            </a:r>
          </a:p>
          <a:p>
            <a:pPr>
              <a:lnSpc>
                <a:spcPct val="90000"/>
              </a:lnSpc>
            </a:pPr>
            <a:r>
              <a:rPr lang="en-US" sz="2200" dirty="0"/>
              <a:t>The new instruction modes (IP, BL, DM, DA, DS) will be scheduled starting fall 2024. </a:t>
            </a:r>
          </a:p>
          <a:p>
            <a:pPr>
              <a:lnSpc>
                <a:spcPct val="90000"/>
              </a:lnSpc>
            </a:pPr>
            <a:r>
              <a:rPr lang="en-US" sz="2200" dirty="0"/>
              <a:t>CIM, the system utilized by CAPC to manage curricular changes, will be updated to link to banner effective Fall 2023. Therefore, the new instruction modes will show in CIM this year. </a:t>
            </a:r>
          </a:p>
          <a:p>
            <a:pPr lvl="1">
              <a:lnSpc>
                <a:spcPct val="90000"/>
              </a:lnSpc>
            </a:pPr>
            <a:r>
              <a:rPr lang="en-US" sz="2200" dirty="0"/>
              <a:t>If a department is updating the instruction mode on a course in CIM, they will select from the new list of instruction modes.</a:t>
            </a:r>
          </a:p>
          <a:p>
            <a:pPr>
              <a:lnSpc>
                <a:spcPct val="90000"/>
              </a:lnSpc>
            </a:pPr>
            <a:r>
              <a:rPr lang="en-US" sz="2200" dirty="0"/>
              <a:t>Multi-Modal won’t be available for utilization until Fall 2025. </a:t>
            </a:r>
          </a:p>
        </p:txBody>
      </p:sp>
    </p:spTree>
    <p:extLst>
      <p:ext uri="{BB962C8B-B14F-4D97-AF65-F5344CB8AC3E}">
        <p14:creationId xmlns:p14="http://schemas.microsoft.com/office/powerpoint/2010/main" val="1808354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9D2E12BA-B2B7-491E-94B6-CC919828FCB4}"/>
              </a:ext>
            </a:extLst>
          </p:cNvPr>
          <p:cNvSpPr>
            <a:spLocks noGrp="1"/>
          </p:cNvSpPr>
          <p:nvPr>
            <p:ph type="title"/>
          </p:nvPr>
        </p:nvSpPr>
        <p:spPr>
          <a:xfrm>
            <a:off x="485811" y="646823"/>
            <a:ext cx="8151013" cy="1157764"/>
          </a:xfrm>
        </p:spPr>
        <p:txBody>
          <a:bodyPr>
            <a:normAutofit/>
          </a:bodyPr>
          <a:lstStyle/>
          <a:p>
            <a:r>
              <a:rPr lang="en-US" dirty="0">
                <a:solidFill>
                  <a:srgbClr val="FFFFFF"/>
                </a:solidFill>
              </a:rPr>
              <a:t>Single-Component Classes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C355DC01-13A8-4F2C-A29B-24536160D70D}"/>
              </a:ext>
            </a:extLst>
          </p:cNvPr>
          <p:cNvSpPr>
            <a:spLocks noGrp="1"/>
          </p:cNvSpPr>
          <p:nvPr>
            <p:ph idx="1"/>
          </p:nvPr>
        </p:nvSpPr>
        <p:spPr>
          <a:xfrm>
            <a:off x="297997" y="2612256"/>
            <a:ext cx="8619441" cy="4039219"/>
          </a:xfrm>
        </p:spPr>
        <p:txBody>
          <a:bodyPr>
            <a:normAutofit/>
          </a:bodyPr>
          <a:lstStyle/>
          <a:p>
            <a:r>
              <a:rPr lang="en-US" sz="2000" dirty="0">
                <a:solidFill>
                  <a:schemeClr val="tx1"/>
                </a:solidFill>
                <a:cs typeface="Calibri"/>
              </a:rPr>
              <a:t>WCU Currently utilizes multi-component courses (i.e., courses with two elements such as Lecture &amp; Lab, or Lecture &amp; Discussion). </a:t>
            </a:r>
          </a:p>
          <a:p>
            <a:pPr lvl="1"/>
            <a:r>
              <a:rPr lang="en-US" dirty="0">
                <a:solidFill>
                  <a:schemeClr val="tx1"/>
                </a:solidFill>
                <a:cs typeface="Calibri"/>
              </a:rPr>
              <a:t>Example: BIO 110 has a lecture &amp; lab component</a:t>
            </a:r>
          </a:p>
          <a:p>
            <a:r>
              <a:rPr lang="en-US" dirty="0">
                <a:solidFill>
                  <a:schemeClr val="tx1"/>
                </a:solidFill>
                <a:cs typeface="Calibri"/>
              </a:rPr>
              <a:t>In Banner we’ll move to having unique courses for each component</a:t>
            </a:r>
          </a:p>
          <a:p>
            <a:pPr lvl="1"/>
            <a:r>
              <a:rPr lang="en-US" dirty="0">
                <a:solidFill>
                  <a:schemeClr val="tx1"/>
                </a:solidFill>
                <a:cs typeface="Calibri"/>
              </a:rPr>
              <a:t>Example: BIO 110 = Lecture, BIO 110L = Lab</a:t>
            </a:r>
          </a:p>
          <a:p>
            <a:pPr lvl="1"/>
            <a:r>
              <a:rPr lang="en-US" dirty="0">
                <a:solidFill>
                  <a:schemeClr val="tx1"/>
                </a:solidFill>
                <a:cs typeface="Calibri"/>
              </a:rPr>
              <a:t>These courses are then setup as corequisites to ensure students enroll in both. </a:t>
            </a:r>
          </a:p>
          <a:p>
            <a:pPr>
              <a:lnSpc>
                <a:spcPct val="90000"/>
              </a:lnSpc>
            </a:pPr>
            <a:endParaRPr lang="en-US" sz="2200" dirty="0"/>
          </a:p>
        </p:txBody>
      </p:sp>
    </p:spTree>
    <p:extLst>
      <p:ext uri="{BB962C8B-B14F-4D97-AF65-F5344CB8AC3E}">
        <p14:creationId xmlns:p14="http://schemas.microsoft.com/office/powerpoint/2010/main" val="3454245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84F9-66E5-DBC7-376D-2A7A96358666}"/>
              </a:ext>
            </a:extLst>
          </p:cNvPr>
          <p:cNvSpPr>
            <a:spLocks noGrp="1"/>
          </p:cNvSpPr>
          <p:nvPr>
            <p:ph type="title"/>
          </p:nvPr>
        </p:nvSpPr>
        <p:spPr/>
        <p:txBody>
          <a:bodyPr/>
          <a:lstStyle/>
          <a:p>
            <a:r>
              <a:rPr lang="en-US" dirty="0"/>
              <a:t>Shift to single-component</a:t>
            </a:r>
          </a:p>
        </p:txBody>
      </p:sp>
      <p:sp>
        <p:nvSpPr>
          <p:cNvPr id="3" name="Content Placeholder 2">
            <a:extLst>
              <a:ext uri="{FF2B5EF4-FFF2-40B4-BE49-F238E27FC236}">
                <a16:creationId xmlns:a16="http://schemas.microsoft.com/office/drawing/2014/main" id="{4C87218C-606D-C8FF-74D6-58F342BAC90F}"/>
              </a:ext>
            </a:extLst>
          </p:cNvPr>
          <p:cNvSpPr>
            <a:spLocks noGrp="1"/>
          </p:cNvSpPr>
          <p:nvPr>
            <p:ph idx="1"/>
          </p:nvPr>
        </p:nvSpPr>
        <p:spPr>
          <a:xfrm>
            <a:off x="1176864" y="2490135"/>
            <a:ext cx="7253151" cy="3444997"/>
          </a:xfrm>
        </p:spPr>
        <p:txBody>
          <a:bodyPr>
            <a:normAutofit lnSpcReduction="10000"/>
          </a:bodyPr>
          <a:lstStyle/>
          <a:p>
            <a:r>
              <a:rPr lang="en-US" dirty="0"/>
              <a:t>Worked with impacted departments to move multi-component courses to single-component in the catalog.</a:t>
            </a:r>
          </a:p>
          <a:p>
            <a:r>
              <a:rPr lang="en-US" dirty="0"/>
              <a:t>Effective for fall 2024</a:t>
            </a:r>
          </a:p>
          <a:p>
            <a:r>
              <a:rPr lang="en-US" dirty="0"/>
              <a:t>WCU Component Values</a:t>
            </a:r>
          </a:p>
          <a:p>
            <a:pPr lvl="1"/>
            <a:r>
              <a:rPr lang="en-US" dirty="0"/>
              <a:t>Lecture: Remains the 3-digit catalog number (e.g., BIO 110)</a:t>
            </a:r>
          </a:p>
          <a:p>
            <a:pPr lvl="1"/>
            <a:r>
              <a:rPr lang="en-US" dirty="0"/>
              <a:t>Laboratory: L will be placed at end of number (e.g., BIO 110L)</a:t>
            </a:r>
          </a:p>
          <a:p>
            <a:pPr lvl="1"/>
            <a:r>
              <a:rPr lang="en-US" dirty="0"/>
              <a:t>Discussion: D will be placed at end of number (e.g., BIO 110D)</a:t>
            </a:r>
          </a:p>
          <a:p>
            <a:pPr lvl="1"/>
            <a:r>
              <a:rPr lang="en-US" dirty="0"/>
              <a:t>Seminar: S will be placed at end of number (e.g., BIO 110S)</a:t>
            </a:r>
          </a:p>
          <a:p>
            <a:pPr lvl="1"/>
            <a:endParaRPr lang="en-US" dirty="0"/>
          </a:p>
          <a:p>
            <a:pPr lvl="1"/>
            <a:endParaRPr lang="en-US" dirty="0"/>
          </a:p>
        </p:txBody>
      </p:sp>
    </p:spTree>
    <p:extLst>
      <p:ext uri="{BB962C8B-B14F-4D97-AF65-F5344CB8AC3E}">
        <p14:creationId xmlns:p14="http://schemas.microsoft.com/office/powerpoint/2010/main" val="1581378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9D2E12BA-B2B7-491E-94B6-CC919828FCB4}"/>
              </a:ext>
            </a:extLst>
          </p:cNvPr>
          <p:cNvSpPr>
            <a:spLocks noGrp="1"/>
          </p:cNvSpPr>
          <p:nvPr>
            <p:ph type="title"/>
          </p:nvPr>
        </p:nvSpPr>
        <p:spPr>
          <a:xfrm>
            <a:off x="485811" y="646823"/>
            <a:ext cx="8151013" cy="1157764"/>
          </a:xfrm>
        </p:spPr>
        <p:txBody>
          <a:bodyPr>
            <a:normAutofit/>
          </a:bodyPr>
          <a:lstStyle/>
          <a:p>
            <a:r>
              <a:rPr lang="en-US" dirty="0">
                <a:solidFill>
                  <a:srgbClr val="FFFFFF"/>
                </a:solidFill>
              </a:rPr>
              <a:t>Grading </a:t>
            </a:r>
            <a:endParaRPr lang="en-US" dirty="0"/>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C355DC01-13A8-4F2C-A29B-24536160D70D}"/>
              </a:ext>
            </a:extLst>
          </p:cNvPr>
          <p:cNvSpPr>
            <a:spLocks noGrp="1"/>
          </p:cNvSpPr>
          <p:nvPr>
            <p:ph idx="1"/>
          </p:nvPr>
        </p:nvSpPr>
        <p:spPr>
          <a:xfrm>
            <a:off x="297997" y="2612256"/>
            <a:ext cx="8619441" cy="4039219"/>
          </a:xfrm>
        </p:spPr>
        <p:txBody>
          <a:bodyPr>
            <a:normAutofit/>
          </a:bodyPr>
          <a:lstStyle/>
          <a:p>
            <a:pPr>
              <a:lnSpc>
                <a:spcPct val="90000"/>
              </a:lnSpc>
            </a:pPr>
            <a:r>
              <a:rPr lang="en-US" sz="2200" dirty="0"/>
              <a:t>Each grade value has its own logic for 1) if grade is calculated in GPA; 2) if the grade counts toward earned credit.</a:t>
            </a:r>
            <a:endParaRPr lang="en-US" dirty="0"/>
          </a:p>
          <a:p>
            <a:pPr>
              <a:lnSpc>
                <a:spcPct val="90000"/>
              </a:lnSpc>
              <a:buSzPct val="114999"/>
            </a:pPr>
            <a:r>
              <a:rPr lang="en-US" sz="2200" dirty="0"/>
              <a:t>Introducing characters to grades to distinguish between: standard grades, remedial grades, forgiven grades, academic renewal grade </a:t>
            </a:r>
          </a:p>
          <a:p>
            <a:pPr lvl="1">
              <a:lnSpc>
                <a:spcPct val="90000"/>
              </a:lnSpc>
              <a:buSzPct val="114999"/>
            </a:pPr>
            <a:r>
              <a:rPr lang="en-US" sz="1800" dirty="0"/>
              <a:t>Example: Grade of "A"</a:t>
            </a:r>
          </a:p>
          <a:p>
            <a:pPr lvl="2">
              <a:lnSpc>
                <a:spcPct val="90000"/>
              </a:lnSpc>
              <a:buSzPct val="114999"/>
            </a:pPr>
            <a:r>
              <a:rPr lang="en-US" sz="1600" dirty="0"/>
              <a:t>Calculate in GPA = Yes</a:t>
            </a:r>
          </a:p>
          <a:p>
            <a:pPr lvl="2">
              <a:lnSpc>
                <a:spcPct val="90000"/>
              </a:lnSpc>
              <a:buSzPct val="114999"/>
            </a:pPr>
            <a:r>
              <a:rPr lang="en-US" sz="1600" dirty="0"/>
              <a:t>Earn Credit = Yes</a:t>
            </a:r>
          </a:p>
          <a:p>
            <a:pPr lvl="1">
              <a:lnSpc>
                <a:spcPct val="90000"/>
              </a:lnSpc>
              <a:buSzPct val="114999"/>
            </a:pPr>
            <a:r>
              <a:rPr lang="en-US" sz="1800" dirty="0"/>
              <a:t>Example Grade of "A*" for remedial courses</a:t>
            </a:r>
          </a:p>
          <a:p>
            <a:pPr lvl="2">
              <a:lnSpc>
                <a:spcPct val="90000"/>
              </a:lnSpc>
              <a:buSzPct val="114999"/>
            </a:pPr>
            <a:r>
              <a:rPr lang="en-US" sz="1600" dirty="0"/>
              <a:t>Calculate in GPA = Yes</a:t>
            </a:r>
          </a:p>
          <a:p>
            <a:pPr lvl="2">
              <a:lnSpc>
                <a:spcPct val="90000"/>
              </a:lnSpc>
              <a:buSzPct val="114999"/>
            </a:pPr>
            <a:r>
              <a:rPr lang="en-US" sz="1600" dirty="0"/>
              <a:t>Earn Credit = No </a:t>
            </a:r>
          </a:p>
          <a:p>
            <a:pPr>
              <a:lnSpc>
                <a:spcPct val="90000"/>
              </a:lnSpc>
              <a:buSzPct val="114999"/>
            </a:pPr>
            <a:r>
              <a:rPr lang="en-US" sz="2200" dirty="0"/>
              <a:t>Introduces a non-graded component (i.e., labs, discussions, etc.)</a:t>
            </a:r>
          </a:p>
        </p:txBody>
      </p:sp>
    </p:spTree>
    <p:extLst>
      <p:ext uri="{BB962C8B-B14F-4D97-AF65-F5344CB8AC3E}">
        <p14:creationId xmlns:p14="http://schemas.microsoft.com/office/powerpoint/2010/main" val="2194059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787F-342D-FDF6-358B-B81EA2CDDA7E}"/>
              </a:ext>
            </a:extLst>
          </p:cNvPr>
          <p:cNvSpPr>
            <a:spLocks noGrp="1"/>
          </p:cNvSpPr>
          <p:nvPr>
            <p:ph type="title"/>
          </p:nvPr>
        </p:nvSpPr>
        <p:spPr/>
        <p:txBody>
          <a:bodyPr/>
          <a:lstStyle/>
          <a:p>
            <a:r>
              <a:rPr lang="en-US" dirty="0"/>
              <a:t>Examples of Grades</a:t>
            </a:r>
          </a:p>
        </p:txBody>
      </p:sp>
      <p:graphicFrame>
        <p:nvGraphicFramePr>
          <p:cNvPr id="4" name="Table 3">
            <a:extLst>
              <a:ext uri="{FF2B5EF4-FFF2-40B4-BE49-F238E27FC236}">
                <a16:creationId xmlns:a16="http://schemas.microsoft.com/office/drawing/2014/main" id="{877FB210-97E8-4430-8BF5-B435E1E3C3A0}"/>
              </a:ext>
            </a:extLst>
          </p:cNvPr>
          <p:cNvGraphicFramePr>
            <a:graphicFrameLocks noGrp="1"/>
          </p:cNvGraphicFramePr>
          <p:nvPr/>
        </p:nvGraphicFramePr>
        <p:xfrm>
          <a:off x="914400" y="2394701"/>
          <a:ext cx="7408985" cy="3864679"/>
        </p:xfrm>
        <a:graphic>
          <a:graphicData uri="http://schemas.openxmlformats.org/drawingml/2006/table">
            <a:tbl>
              <a:tblPr firstRow="1" bandRow="1">
                <a:tableStyleId>{5C22544A-7EE6-4342-B048-85BDC9FD1C3A}</a:tableStyleId>
              </a:tblPr>
              <a:tblGrid>
                <a:gridCol w="983330">
                  <a:extLst>
                    <a:ext uri="{9D8B030D-6E8A-4147-A177-3AD203B41FA5}">
                      <a16:colId xmlns:a16="http://schemas.microsoft.com/office/drawing/2014/main" val="3350003811"/>
                    </a:ext>
                  </a:extLst>
                </a:gridCol>
                <a:gridCol w="1053566">
                  <a:extLst>
                    <a:ext uri="{9D8B030D-6E8A-4147-A177-3AD203B41FA5}">
                      <a16:colId xmlns:a16="http://schemas.microsoft.com/office/drawing/2014/main" val="3593597004"/>
                    </a:ext>
                  </a:extLst>
                </a:gridCol>
                <a:gridCol w="1170630">
                  <a:extLst>
                    <a:ext uri="{9D8B030D-6E8A-4147-A177-3AD203B41FA5}">
                      <a16:colId xmlns:a16="http://schemas.microsoft.com/office/drawing/2014/main" val="2333740930"/>
                    </a:ext>
                  </a:extLst>
                </a:gridCol>
                <a:gridCol w="1194040">
                  <a:extLst>
                    <a:ext uri="{9D8B030D-6E8A-4147-A177-3AD203B41FA5}">
                      <a16:colId xmlns:a16="http://schemas.microsoft.com/office/drawing/2014/main" val="704205320"/>
                    </a:ext>
                  </a:extLst>
                </a:gridCol>
                <a:gridCol w="1087585">
                  <a:extLst>
                    <a:ext uri="{9D8B030D-6E8A-4147-A177-3AD203B41FA5}">
                      <a16:colId xmlns:a16="http://schemas.microsoft.com/office/drawing/2014/main" val="1573503263"/>
                    </a:ext>
                  </a:extLst>
                </a:gridCol>
                <a:gridCol w="1919834">
                  <a:extLst>
                    <a:ext uri="{9D8B030D-6E8A-4147-A177-3AD203B41FA5}">
                      <a16:colId xmlns:a16="http://schemas.microsoft.com/office/drawing/2014/main" val="2969654000"/>
                    </a:ext>
                  </a:extLst>
                </a:gridCol>
              </a:tblGrid>
              <a:tr h="366876">
                <a:tc>
                  <a:txBody>
                    <a:bodyPr/>
                    <a:lstStyle/>
                    <a:p>
                      <a:r>
                        <a:rPr lang="en-US" sz="1400">
                          <a:solidFill>
                            <a:schemeClr val="tx1"/>
                          </a:solidFill>
                          <a:effectLst/>
                        </a:rPr>
                        <a:t>Level </a:t>
                      </a:r>
                    </a:p>
                  </a:txBody>
                  <a:tcPr marL="45720" marR="45720" anchor="ctr">
                    <a:noFill/>
                  </a:tcPr>
                </a:tc>
                <a:tc>
                  <a:txBody>
                    <a:bodyPr/>
                    <a:lstStyle/>
                    <a:p>
                      <a:r>
                        <a:rPr lang="en-US" sz="1400">
                          <a:solidFill>
                            <a:schemeClr val="tx1"/>
                          </a:solidFill>
                          <a:effectLst/>
                        </a:rPr>
                        <a:t>Grade</a:t>
                      </a:r>
                    </a:p>
                  </a:txBody>
                  <a:tcPr marL="45720" marR="45720" anchor="ctr">
                    <a:noFill/>
                  </a:tcPr>
                </a:tc>
                <a:tc>
                  <a:txBody>
                    <a:bodyPr/>
                    <a:lstStyle/>
                    <a:p>
                      <a:r>
                        <a:rPr lang="en-US" sz="1400">
                          <a:solidFill>
                            <a:schemeClr val="tx1"/>
                          </a:solidFill>
                          <a:effectLst/>
                        </a:rPr>
                        <a:t>Quality Points</a:t>
                      </a:r>
                    </a:p>
                  </a:txBody>
                  <a:tcPr marL="45720" marR="45720" anchor="ctr">
                    <a:noFill/>
                  </a:tcPr>
                </a:tc>
                <a:tc>
                  <a:txBody>
                    <a:bodyPr/>
                    <a:lstStyle/>
                    <a:p>
                      <a:r>
                        <a:rPr lang="en-US" sz="1400" dirty="0">
                          <a:solidFill>
                            <a:schemeClr val="tx1"/>
                          </a:solidFill>
                          <a:effectLst/>
                        </a:rPr>
                        <a:t>Earned Credit</a:t>
                      </a:r>
                    </a:p>
                  </a:txBody>
                  <a:tcPr marL="45720" marR="45720" anchor="ctr">
                    <a:noFill/>
                  </a:tcPr>
                </a:tc>
                <a:tc>
                  <a:txBody>
                    <a:bodyPr/>
                    <a:lstStyle/>
                    <a:p>
                      <a:r>
                        <a:rPr lang="en-US" sz="1400">
                          <a:solidFill>
                            <a:schemeClr val="tx1"/>
                          </a:solidFill>
                          <a:effectLst/>
                        </a:rPr>
                        <a:t>Count in GPA</a:t>
                      </a:r>
                    </a:p>
                  </a:txBody>
                  <a:tcPr marL="45720" marR="45720" anchor="ctr">
                    <a:noFill/>
                  </a:tcPr>
                </a:tc>
                <a:tc>
                  <a:txBody>
                    <a:bodyPr/>
                    <a:lstStyle/>
                    <a:p>
                      <a:r>
                        <a:rPr lang="en-US" sz="1400">
                          <a:solidFill>
                            <a:schemeClr val="tx1"/>
                          </a:solidFill>
                          <a:effectLst/>
                        </a:rPr>
                        <a:t>Mode</a:t>
                      </a:r>
                    </a:p>
                  </a:txBody>
                  <a:tcPr marL="45720" marR="45720" anchor="ctr">
                    <a:noFill/>
                  </a:tcPr>
                </a:tc>
                <a:extLst>
                  <a:ext uri="{0D108BD9-81ED-4DB2-BD59-A6C34878D82A}">
                    <a16:rowId xmlns:a16="http://schemas.microsoft.com/office/drawing/2014/main" val="2152004142"/>
                  </a:ext>
                </a:extLst>
              </a:tr>
              <a:tr h="229518">
                <a:tc>
                  <a:txBody>
                    <a:bodyPr/>
                    <a:lstStyle/>
                    <a:p>
                      <a:r>
                        <a:rPr lang="en-US" sz="1400">
                          <a:solidFill>
                            <a:schemeClr val="tx1"/>
                          </a:solidFill>
                          <a:effectLst/>
                        </a:rPr>
                        <a:t>DR</a:t>
                      </a:r>
                    </a:p>
                  </a:txBody>
                  <a:tcPr marL="45720" marR="45720" anchor="ctr">
                    <a:noFill/>
                  </a:tcPr>
                </a:tc>
                <a:tc>
                  <a:txBody>
                    <a:bodyPr/>
                    <a:lstStyle/>
                    <a:p>
                      <a:r>
                        <a:rPr lang="en-US" sz="1400">
                          <a:solidFill>
                            <a:schemeClr val="tx1"/>
                          </a:solidFill>
                        </a:rPr>
                        <a:t>A</a:t>
                      </a:r>
                    </a:p>
                  </a:txBody>
                  <a:tcPr marL="45720" marR="45720" anchor="ctr">
                    <a:noFill/>
                  </a:tcPr>
                </a:tc>
                <a:tc>
                  <a:txBody>
                    <a:bodyPr/>
                    <a:lstStyle/>
                    <a:p>
                      <a:r>
                        <a:rPr lang="en-US" sz="1400">
                          <a:solidFill>
                            <a:schemeClr val="tx1"/>
                          </a:solidFill>
                        </a:rPr>
                        <a:t>4.000</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effectLst/>
                        </a:rPr>
                        <a:t>Standard</a:t>
                      </a:r>
                    </a:p>
                  </a:txBody>
                  <a:tcPr marL="45720" marR="45720" anchor="ctr">
                    <a:noFill/>
                  </a:tcPr>
                </a:tc>
                <a:extLst>
                  <a:ext uri="{0D108BD9-81ED-4DB2-BD59-A6C34878D82A}">
                    <a16:rowId xmlns:a16="http://schemas.microsoft.com/office/drawing/2014/main" val="1434727600"/>
                  </a:ext>
                </a:extLst>
              </a:tr>
              <a:tr h="223316">
                <a:tc>
                  <a:txBody>
                    <a:bodyPr/>
                    <a:lstStyle/>
                    <a:p>
                      <a:r>
                        <a:rPr lang="en-US" sz="1400">
                          <a:solidFill>
                            <a:schemeClr val="tx1"/>
                          </a:solidFill>
                          <a:effectLst/>
                        </a:rPr>
                        <a:t>DR</a:t>
                      </a:r>
                    </a:p>
                  </a:txBody>
                  <a:tcPr marL="45720" marR="45720" anchor="ctr">
                    <a:noFill/>
                  </a:tcPr>
                </a:tc>
                <a:tc>
                  <a:txBody>
                    <a:bodyPr/>
                    <a:lstStyle/>
                    <a:p>
                      <a:r>
                        <a:rPr lang="en-US" sz="1400">
                          <a:solidFill>
                            <a:schemeClr val="tx1"/>
                          </a:solidFill>
                        </a:rPr>
                        <a:t>E</a:t>
                      </a:r>
                    </a:p>
                  </a:txBody>
                  <a:tcPr marL="45720" marR="45720" anchor="ctr">
                    <a:noFill/>
                  </a:tcPr>
                </a:tc>
                <a:tc>
                  <a:txBody>
                    <a:bodyPr/>
                    <a:lstStyle/>
                    <a:p>
                      <a:r>
                        <a:rPr lang="en-US" sz="1400">
                          <a:solidFill>
                            <a:schemeClr val="tx1"/>
                          </a:solidFill>
                        </a:rPr>
                        <a:t>1.670</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rPr>
                        <a:t>No</a:t>
                      </a:r>
                    </a:p>
                  </a:txBody>
                  <a:tcPr marL="45720" marR="45720" anchor="ctr">
                    <a:noFill/>
                  </a:tcPr>
                </a:tc>
                <a:tc>
                  <a:txBody>
                    <a:bodyPr/>
                    <a:lstStyle/>
                    <a:p>
                      <a:r>
                        <a:rPr lang="en-US" sz="1400">
                          <a:solidFill>
                            <a:schemeClr val="tx1"/>
                          </a:solidFill>
                          <a:effectLst/>
                        </a:rPr>
                        <a:t>Covid-19 </a:t>
                      </a:r>
                    </a:p>
                  </a:txBody>
                  <a:tcPr marL="45720" marR="45720" anchor="ctr">
                    <a:noFill/>
                  </a:tcPr>
                </a:tc>
                <a:extLst>
                  <a:ext uri="{0D108BD9-81ED-4DB2-BD59-A6C34878D82A}">
                    <a16:rowId xmlns:a16="http://schemas.microsoft.com/office/drawing/2014/main" val="1177361175"/>
                  </a:ext>
                </a:extLst>
              </a:tr>
              <a:tr h="287120">
                <a:tc>
                  <a:txBody>
                    <a:bodyPr/>
                    <a:lstStyle/>
                    <a:p>
                      <a:r>
                        <a:rPr lang="en-US" sz="1400">
                          <a:solidFill>
                            <a:schemeClr val="tx1"/>
                          </a:solidFill>
                          <a:effectLst/>
                        </a:rPr>
                        <a:t>GR</a:t>
                      </a:r>
                    </a:p>
                  </a:txBody>
                  <a:tcPr marL="45720" marR="45720" anchor="ctr">
                    <a:noFill/>
                  </a:tcPr>
                </a:tc>
                <a:tc>
                  <a:txBody>
                    <a:bodyPr/>
                    <a:lstStyle/>
                    <a:p>
                      <a:r>
                        <a:rPr lang="en-US" sz="1400">
                          <a:solidFill>
                            <a:schemeClr val="tx1"/>
                          </a:solidFill>
                        </a:rPr>
                        <a:t>B+</a:t>
                      </a:r>
                    </a:p>
                  </a:txBody>
                  <a:tcPr marL="45720" marR="45720" anchor="ctr">
                    <a:noFill/>
                  </a:tcPr>
                </a:tc>
                <a:tc>
                  <a:txBody>
                    <a:bodyPr/>
                    <a:lstStyle/>
                    <a:p>
                      <a:r>
                        <a:rPr lang="en-US" sz="1400">
                          <a:solidFill>
                            <a:schemeClr val="tx1"/>
                          </a:solidFill>
                        </a:rPr>
                        <a:t>3.330</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effectLst/>
                        </a:rPr>
                        <a:t>Standard</a:t>
                      </a:r>
                    </a:p>
                  </a:txBody>
                  <a:tcPr marL="45720" marR="45720" anchor="ctr">
                    <a:noFill/>
                  </a:tcPr>
                </a:tc>
                <a:extLst>
                  <a:ext uri="{0D108BD9-81ED-4DB2-BD59-A6C34878D82A}">
                    <a16:rowId xmlns:a16="http://schemas.microsoft.com/office/drawing/2014/main" val="1090779551"/>
                  </a:ext>
                </a:extLst>
              </a:tr>
              <a:tr h="255218">
                <a:tc>
                  <a:txBody>
                    <a:bodyPr/>
                    <a:lstStyle/>
                    <a:p>
                      <a:r>
                        <a:rPr lang="en-US" sz="1400">
                          <a:solidFill>
                            <a:schemeClr val="tx1"/>
                          </a:solidFill>
                          <a:effectLst/>
                        </a:rPr>
                        <a:t>GR</a:t>
                      </a:r>
                    </a:p>
                  </a:txBody>
                  <a:tcPr marL="45720" marR="45720" anchor="ctr">
                    <a:noFill/>
                  </a:tcPr>
                </a:tc>
                <a:tc>
                  <a:txBody>
                    <a:bodyPr/>
                    <a:lstStyle/>
                    <a:p>
                      <a:r>
                        <a:rPr lang="en-US" sz="1400">
                          <a:solidFill>
                            <a:schemeClr val="tx1"/>
                          </a:solidFill>
                        </a:rPr>
                        <a:t>P</a:t>
                      </a:r>
                    </a:p>
                  </a:txBody>
                  <a:tcPr marL="45720" marR="45720" anchor="ctr">
                    <a:noFill/>
                  </a:tcPr>
                </a:tc>
                <a:tc>
                  <a:txBody>
                    <a:bodyPr/>
                    <a:lstStyle/>
                    <a:p>
                      <a:r>
                        <a:rPr lang="en-US" sz="1400">
                          <a:solidFill>
                            <a:schemeClr val="tx1"/>
                          </a:solidFill>
                        </a:rPr>
                        <a:t>0.000</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rPr>
                        <a:t>No</a:t>
                      </a:r>
                    </a:p>
                  </a:txBody>
                  <a:tcPr marL="45720" marR="45720" anchor="ctr">
                    <a:noFill/>
                  </a:tcPr>
                </a:tc>
                <a:tc>
                  <a:txBody>
                    <a:bodyPr/>
                    <a:lstStyle/>
                    <a:p>
                      <a:r>
                        <a:rPr lang="en-US" sz="1400">
                          <a:solidFill>
                            <a:schemeClr val="tx1"/>
                          </a:solidFill>
                          <a:effectLst/>
                        </a:rPr>
                        <a:t>Pass/Fail</a:t>
                      </a:r>
                    </a:p>
                  </a:txBody>
                  <a:tcPr marL="45720" marR="45720" anchor="ctr">
                    <a:noFill/>
                  </a:tcPr>
                </a:tc>
                <a:extLst>
                  <a:ext uri="{0D108BD9-81ED-4DB2-BD59-A6C34878D82A}">
                    <a16:rowId xmlns:a16="http://schemas.microsoft.com/office/drawing/2014/main" val="3980752505"/>
                  </a:ext>
                </a:extLst>
              </a:tr>
              <a:tr h="295096">
                <a:tc>
                  <a:txBody>
                    <a:bodyPr/>
                    <a:lstStyle/>
                    <a:p>
                      <a:r>
                        <a:rPr lang="en-US" sz="1400">
                          <a:solidFill>
                            <a:schemeClr val="tx1"/>
                          </a:solidFill>
                          <a:effectLst/>
                        </a:rPr>
                        <a:t>GR</a:t>
                      </a:r>
                    </a:p>
                  </a:txBody>
                  <a:tcPr marL="45720" marR="45720" anchor="ctr">
                    <a:noFill/>
                  </a:tcPr>
                </a:tc>
                <a:tc>
                  <a:txBody>
                    <a:bodyPr/>
                    <a:lstStyle/>
                    <a:p>
                      <a:r>
                        <a:rPr lang="en-US" sz="1400" dirty="0">
                          <a:solidFill>
                            <a:srgbClr val="FF0000"/>
                          </a:solidFill>
                        </a:rPr>
                        <a:t>A-**</a:t>
                      </a:r>
                    </a:p>
                  </a:txBody>
                  <a:tcPr marL="45720" marR="45720" anchor="ctr">
                    <a:noFill/>
                  </a:tcPr>
                </a:tc>
                <a:tc>
                  <a:txBody>
                    <a:bodyPr/>
                    <a:lstStyle/>
                    <a:p>
                      <a:r>
                        <a:rPr lang="en-US" sz="1400">
                          <a:solidFill>
                            <a:schemeClr val="tx1"/>
                          </a:solidFill>
                        </a:rPr>
                        <a:t>3.670</a:t>
                      </a:r>
                    </a:p>
                  </a:txBody>
                  <a:tcPr marL="45720" marR="45720" anchor="ctr">
                    <a:noFill/>
                  </a:tcPr>
                </a:tc>
                <a:tc>
                  <a:txBody>
                    <a:bodyPr/>
                    <a:lstStyle/>
                    <a:p>
                      <a:r>
                        <a:rPr lang="en-US" sz="1400">
                          <a:solidFill>
                            <a:schemeClr val="tx1"/>
                          </a:solidFill>
                        </a:rPr>
                        <a:t>No</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effectLst/>
                        </a:rPr>
                        <a:t>Accelerated TR Credit</a:t>
                      </a:r>
                    </a:p>
                  </a:txBody>
                  <a:tcPr marL="45720" marR="45720" anchor="ctr">
                    <a:noFill/>
                  </a:tcPr>
                </a:tc>
                <a:extLst>
                  <a:ext uri="{0D108BD9-81ED-4DB2-BD59-A6C34878D82A}">
                    <a16:rowId xmlns:a16="http://schemas.microsoft.com/office/drawing/2014/main" val="1811231915"/>
                  </a:ext>
                </a:extLst>
              </a:tr>
              <a:tr h="229518">
                <a:tc>
                  <a:txBody>
                    <a:bodyPr/>
                    <a:lstStyle/>
                    <a:p>
                      <a:r>
                        <a:rPr lang="en-US" sz="1400">
                          <a:solidFill>
                            <a:schemeClr val="tx1"/>
                          </a:solidFill>
                          <a:effectLst/>
                        </a:rPr>
                        <a:t>UG</a:t>
                      </a:r>
                    </a:p>
                  </a:txBody>
                  <a:tcPr marL="45720" marR="45720" anchor="ctr">
                    <a:noFill/>
                  </a:tcPr>
                </a:tc>
                <a:tc>
                  <a:txBody>
                    <a:bodyPr/>
                    <a:lstStyle/>
                    <a:p>
                      <a:r>
                        <a:rPr lang="en-US" sz="1400">
                          <a:solidFill>
                            <a:schemeClr val="tx1"/>
                          </a:solidFill>
                        </a:rPr>
                        <a:t>C</a:t>
                      </a:r>
                    </a:p>
                  </a:txBody>
                  <a:tcPr marL="45720" marR="45720" anchor="ctr">
                    <a:noFill/>
                  </a:tcPr>
                </a:tc>
                <a:tc>
                  <a:txBody>
                    <a:bodyPr/>
                    <a:lstStyle/>
                    <a:p>
                      <a:r>
                        <a:rPr lang="en-US" sz="1400">
                          <a:solidFill>
                            <a:schemeClr val="tx1"/>
                          </a:solidFill>
                        </a:rPr>
                        <a:t>2.000</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effectLst/>
                        </a:rPr>
                        <a:t>Standard</a:t>
                      </a:r>
                    </a:p>
                  </a:txBody>
                  <a:tcPr marL="45720" marR="45720" anchor="ctr">
                    <a:noFill/>
                  </a:tcPr>
                </a:tc>
                <a:extLst>
                  <a:ext uri="{0D108BD9-81ED-4DB2-BD59-A6C34878D82A}">
                    <a16:rowId xmlns:a16="http://schemas.microsoft.com/office/drawing/2014/main" val="3789260501"/>
                  </a:ext>
                </a:extLst>
              </a:tr>
              <a:tr h="229518">
                <a:tc>
                  <a:txBody>
                    <a:bodyPr/>
                    <a:lstStyle/>
                    <a:p>
                      <a:r>
                        <a:rPr lang="en-US" sz="1400">
                          <a:solidFill>
                            <a:schemeClr val="tx1"/>
                          </a:solidFill>
                          <a:effectLst/>
                        </a:rPr>
                        <a:t>UG</a:t>
                      </a:r>
                    </a:p>
                  </a:txBody>
                  <a:tcPr marL="45720" marR="45720" anchor="ctr">
                    <a:noFill/>
                  </a:tcPr>
                </a:tc>
                <a:tc>
                  <a:txBody>
                    <a:bodyPr/>
                    <a:lstStyle/>
                    <a:p>
                      <a:r>
                        <a:rPr lang="en-US" sz="1400" dirty="0">
                          <a:solidFill>
                            <a:srgbClr val="FF0000"/>
                          </a:solidFill>
                        </a:rPr>
                        <a:t>C*</a:t>
                      </a:r>
                    </a:p>
                  </a:txBody>
                  <a:tcPr marL="45720" marR="45720" anchor="ctr">
                    <a:noFill/>
                  </a:tcPr>
                </a:tc>
                <a:tc>
                  <a:txBody>
                    <a:bodyPr/>
                    <a:lstStyle/>
                    <a:p>
                      <a:r>
                        <a:rPr lang="en-US" sz="1400">
                          <a:solidFill>
                            <a:schemeClr val="tx1"/>
                          </a:solidFill>
                        </a:rPr>
                        <a:t>2.000</a:t>
                      </a:r>
                    </a:p>
                  </a:txBody>
                  <a:tcPr marL="45720" marR="45720" anchor="ctr">
                    <a:noFill/>
                  </a:tcPr>
                </a:tc>
                <a:tc>
                  <a:txBody>
                    <a:bodyPr/>
                    <a:lstStyle/>
                    <a:p>
                      <a:r>
                        <a:rPr lang="en-US" sz="1400">
                          <a:solidFill>
                            <a:schemeClr val="tx1"/>
                          </a:solidFill>
                        </a:rPr>
                        <a:t>No</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effectLst/>
                        </a:rPr>
                        <a:t>Remedial</a:t>
                      </a:r>
                    </a:p>
                  </a:txBody>
                  <a:tcPr marL="45720" marR="45720" anchor="ctr">
                    <a:noFill/>
                  </a:tcPr>
                </a:tc>
                <a:extLst>
                  <a:ext uri="{0D108BD9-81ED-4DB2-BD59-A6C34878D82A}">
                    <a16:rowId xmlns:a16="http://schemas.microsoft.com/office/drawing/2014/main" val="3951996318"/>
                  </a:ext>
                </a:extLst>
              </a:tr>
              <a:tr h="367228">
                <a:tc>
                  <a:txBody>
                    <a:bodyPr/>
                    <a:lstStyle/>
                    <a:p>
                      <a:r>
                        <a:rPr lang="en-US" sz="1400">
                          <a:solidFill>
                            <a:schemeClr val="tx1"/>
                          </a:solidFill>
                          <a:effectLst/>
                        </a:rPr>
                        <a:t>UG</a:t>
                      </a:r>
                    </a:p>
                  </a:txBody>
                  <a:tcPr marL="45720" marR="45720" anchor="ctr">
                    <a:noFill/>
                  </a:tcPr>
                </a:tc>
                <a:tc>
                  <a:txBody>
                    <a:bodyPr/>
                    <a:lstStyle/>
                    <a:p>
                      <a:r>
                        <a:rPr lang="en-US" sz="1400" dirty="0">
                          <a:solidFill>
                            <a:srgbClr val="FF0000"/>
                          </a:solidFill>
                        </a:rPr>
                        <a:t>D^</a:t>
                      </a:r>
                    </a:p>
                  </a:txBody>
                  <a:tcPr marL="45720" marR="45720" anchor="ctr">
                    <a:noFill/>
                  </a:tcPr>
                </a:tc>
                <a:tc>
                  <a:txBody>
                    <a:bodyPr/>
                    <a:lstStyle/>
                    <a:p>
                      <a:r>
                        <a:rPr lang="en-US" sz="1400">
                          <a:solidFill>
                            <a:schemeClr val="tx1"/>
                          </a:solidFill>
                        </a:rPr>
                        <a:t>1.000</a:t>
                      </a:r>
                    </a:p>
                  </a:txBody>
                  <a:tcPr marL="45720" marR="45720" anchor="ctr">
                    <a:noFill/>
                  </a:tcPr>
                </a:tc>
                <a:tc>
                  <a:txBody>
                    <a:bodyPr/>
                    <a:lstStyle/>
                    <a:p>
                      <a:r>
                        <a:rPr lang="en-US" sz="1400">
                          <a:solidFill>
                            <a:schemeClr val="tx1"/>
                          </a:solidFill>
                        </a:rPr>
                        <a:t>Yes</a:t>
                      </a:r>
                    </a:p>
                  </a:txBody>
                  <a:tcPr marL="45720" marR="45720" anchor="ctr">
                    <a:noFill/>
                  </a:tcPr>
                </a:tc>
                <a:tc>
                  <a:txBody>
                    <a:bodyPr/>
                    <a:lstStyle/>
                    <a:p>
                      <a:r>
                        <a:rPr lang="en-US" sz="1400">
                          <a:solidFill>
                            <a:schemeClr val="tx1"/>
                          </a:solidFill>
                        </a:rPr>
                        <a:t>No</a:t>
                      </a:r>
                    </a:p>
                  </a:txBody>
                  <a:tcPr marL="45720" marR="45720" anchor="ctr">
                    <a:noFill/>
                  </a:tcPr>
                </a:tc>
                <a:tc>
                  <a:txBody>
                    <a:bodyPr/>
                    <a:lstStyle/>
                    <a:p>
                      <a:r>
                        <a:rPr lang="en-US" sz="1400">
                          <a:solidFill>
                            <a:schemeClr val="tx1"/>
                          </a:solidFill>
                          <a:effectLst/>
                        </a:rPr>
                        <a:t>Academic Forgiveness</a:t>
                      </a:r>
                    </a:p>
                  </a:txBody>
                  <a:tcPr marL="45720" marR="45720" anchor="ctr">
                    <a:noFill/>
                  </a:tcPr>
                </a:tc>
                <a:extLst>
                  <a:ext uri="{0D108BD9-81ED-4DB2-BD59-A6C34878D82A}">
                    <a16:rowId xmlns:a16="http://schemas.microsoft.com/office/drawing/2014/main" val="256055430"/>
                  </a:ext>
                </a:extLst>
              </a:tr>
              <a:tr h="367227">
                <a:tc>
                  <a:txBody>
                    <a:bodyPr/>
                    <a:lstStyle/>
                    <a:p>
                      <a:pPr lvl="0">
                        <a:buNone/>
                      </a:pPr>
                      <a:r>
                        <a:rPr lang="en-US" sz="1400">
                          <a:solidFill>
                            <a:schemeClr val="tx1"/>
                          </a:solidFill>
                          <a:effectLst/>
                        </a:rPr>
                        <a:t>UG</a:t>
                      </a:r>
                    </a:p>
                  </a:txBody>
                  <a:tcPr marL="45720" marR="45720" anchor="ctr">
                    <a:noFill/>
                  </a:tcPr>
                </a:tc>
                <a:tc>
                  <a:txBody>
                    <a:bodyPr/>
                    <a:lstStyle/>
                    <a:p>
                      <a:pPr lvl="0">
                        <a:buNone/>
                      </a:pPr>
                      <a:r>
                        <a:rPr lang="en-US" sz="1400" dirty="0">
                          <a:solidFill>
                            <a:srgbClr val="FF0000"/>
                          </a:solidFill>
                        </a:rPr>
                        <a:t>D^^</a:t>
                      </a:r>
                    </a:p>
                  </a:txBody>
                  <a:tcPr marL="45720" marR="45720" anchor="ctr">
                    <a:noFill/>
                  </a:tcPr>
                </a:tc>
                <a:tc>
                  <a:txBody>
                    <a:bodyPr/>
                    <a:lstStyle/>
                    <a:p>
                      <a:pPr lvl="0">
                        <a:buNone/>
                      </a:pPr>
                      <a:r>
                        <a:rPr lang="en-US" sz="1400">
                          <a:solidFill>
                            <a:schemeClr val="tx1"/>
                          </a:solidFill>
                        </a:rPr>
                        <a:t>1.00</a:t>
                      </a:r>
                    </a:p>
                  </a:txBody>
                  <a:tcPr marL="45720" marR="45720" anchor="ctr">
                    <a:noFill/>
                  </a:tcPr>
                </a:tc>
                <a:tc>
                  <a:txBody>
                    <a:bodyPr/>
                    <a:lstStyle/>
                    <a:p>
                      <a:pPr lvl="0">
                        <a:buNone/>
                      </a:pPr>
                      <a:r>
                        <a:rPr lang="en-US" sz="1400">
                          <a:solidFill>
                            <a:schemeClr val="tx1"/>
                          </a:solidFill>
                        </a:rPr>
                        <a:t>Yes</a:t>
                      </a:r>
                    </a:p>
                  </a:txBody>
                  <a:tcPr marL="45720" marR="45720" anchor="ctr">
                    <a:noFill/>
                  </a:tcPr>
                </a:tc>
                <a:tc>
                  <a:txBody>
                    <a:bodyPr/>
                    <a:lstStyle/>
                    <a:p>
                      <a:pPr lvl="0">
                        <a:buNone/>
                      </a:pPr>
                      <a:r>
                        <a:rPr lang="en-US" sz="1400">
                          <a:solidFill>
                            <a:schemeClr val="tx1"/>
                          </a:solidFill>
                        </a:rPr>
                        <a:t>No</a:t>
                      </a:r>
                    </a:p>
                  </a:txBody>
                  <a:tcPr marL="45720" marR="45720" anchor="ctr">
                    <a:noFill/>
                  </a:tcPr>
                </a:tc>
                <a:tc>
                  <a:txBody>
                    <a:bodyPr/>
                    <a:lstStyle/>
                    <a:p>
                      <a:pPr lvl="0">
                        <a:buNone/>
                      </a:pPr>
                      <a:r>
                        <a:rPr lang="en-US" sz="1400">
                          <a:solidFill>
                            <a:schemeClr val="tx1"/>
                          </a:solidFill>
                          <a:effectLst/>
                        </a:rPr>
                        <a:t>Academic Renewal</a:t>
                      </a:r>
                    </a:p>
                  </a:txBody>
                  <a:tcPr marL="45720" marR="45720" anchor="ctr">
                    <a:noFill/>
                  </a:tcPr>
                </a:tc>
                <a:extLst>
                  <a:ext uri="{0D108BD9-81ED-4DB2-BD59-A6C34878D82A}">
                    <a16:rowId xmlns:a16="http://schemas.microsoft.com/office/drawing/2014/main" val="3779250372"/>
                  </a:ext>
                </a:extLst>
              </a:tr>
              <a:tr h="478464">
                <a:tc>
                  <a:txBody>
                    <a:bodyPr/>
                    <a:lstStyle/>
                    <a:p>
                      <a:pPr lvl="0">
                        <a:buNone/>
                      </a:pPr>
                      <a:r>
                        <a:rPr lang="en-US" sz="1400">
                          <a:solidFill>
                            <a:schemeClr val="tx1"/>
                          </a:solidFill>
                          <a:effectLst/>
                        </a:rPr>
                        <a:t>DR GR UG</a:t>
                      </a:r>
                    </a:p>
                  </a:txBody>
                  <a:tcPr marL="45720" marR="45720" anchor="ctr">
                    <a:noFill/>
                  </a:tcPr>
                </a:tc>
                <a:tc>
                  <a:txBody>
                    <a:bodyPr/>
                    <a:lstStyle/>
                    <a:p>
                      <a:pPr lvl="0">
                        <a:buNone/>
                      </a:pPr>
                      <a:r>
                        <a:rPr lang="en-US" sz="1400" dirty="0">
                          <a:solidFill>
                            <a:srgbClr val="FF0000"/>
                          </a:solidFill>
                        </a:rPr>
                        <a:t>NC</a:t>
                      </a:r>
                    </a:p>
                  </a:txBody>
                  <a:tcPr marL="45720" marR="45720" anchor="ctr">
                    <a:noFill/>
                  </a:tcPr>
                </a:tc>
                <a:tc>
                  <a:txBody>
                    <a:bodyPr/>
                    <a:lstStyle/>
                    <a:p>
                      <a:pPr lvl="0">
                        <a:buNone/>
                      </a:pPr>
                      <a:r>
                        <a:rPr lang="en-US" sz="1400">
                          <a:solidFill>
                            <a:schemeClr val="tx1"/>
                          </a:solidFill>
                        </a:rPr>
                        <a:t>0.000</a:t>
                      </a:r>
                    </a:p>
                  </a:txBody>
                  <a:tcPr marL="45720" marR="45720" anchor="ctr">
                    <a:noFill/>
                  </a:tcPr>
                </a:tc>
                <a:tc>
                  <a:txBody>
                    <a:bodyPr/>
                    <a:lstStyle/>
                    <a:p>
                      <a:pPr lvl="0">
                        <a:buNone/>
                      </a:pPr>
                      <a:r>
                        <a:rPr lang="en-US" sz="1400">
                          <a:solidFill>
                            <a:schemeClr val="tx1"/>
                          </a:solidFill>
                        </a:rPr>
                        <a:t>No</a:t>
                      </a:r>
                    </a:p>
                  </a:txBody>
                  <a:tcPr marL="45720" marR="45720" anchor="ctr">
                    <a:noFill/>
                  </a:tcPr>
                </a:tc>
                <a:tc>
                  <a:txBody>
                    <a:bodyPr/>
                    <a:lstStyle/>
                    <a:p>
                      <a:pPr lvl="0">
                        <a:buNone/>
                      </a:pPr>
                      <a:r>
                        <a:rPr lang="en-US" sz="1400">
                          <a:solidFill>
                            <a:schemeClr val="tx1"/>
                          </a:solidFill>
                        </a:rPr>
                        <a:t>No</a:t>
                      </a:r>
                    </a:p>
                  </a:txBody>
                  <a:tcPr marL="45720" marR="45720" anchor="ctr">
                    <a:noFill/>
                  </a:tcPr>
                </a:tc>
                <a:tc>
                  <a:txBody>
                    <a:bodyPr/>
                    <a:lstStyle/>
                    <a:p>
                      <a:pPr lvl="0">
                        <a:buNone/>
                      </a:pPr>
                      <a:r>
                        <a:rPr lang="en-US" sz="1400" dirty="0">
                          <a:solidFill>
                            <a:schemeClr val="tx1"/>
                          </a:solidFill>
                          <a:effectLst/>
                        </a:rPr>
                        <a:t>Non-Graded Component</a:t>
                      </a:r>
                    </a:p>
                  </a:txBody>
                  <a:tcPr marL="45720" marR="45720" anchor="ctr">
                    <a:noFill/>
                  </a:tcPr>
                </a:tc>
                <a:extLst>
                  <a:ext uri="{0D108BD9-81ED-4DB2-BD59-A6C34878D82A}">
                    <a16:rowId xmlns:a16="http://schemas.microsoft.com/office/drawing/2014/main" val="3427432246"/>
                  </a:ext>
                </a:extLst>
              </a:tr>
            </a:tbl>
          </a:graphicData>
        </a:graphic>
      </p:graphicFrame>
    </p:spTree>
    <p:extLst>
      <p:ext uri="{BB962C8B-B14F-4D97-AF65-F5344CB8AC3E}">
        <p14:creationId xmlns:p14="http://schemas.microsoft.com/office/powerpoint/2010/main" val="125752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…because CAPC is the curricular body mandated by the CBA (Article 31 section E):</a:t>
            </a:r>
          </a:p>
          <a:p>
            <a:pPr marL="0" indent="0">
              <a:buNone/>
            </a:pPr>
            <a:r>
              <a:rPr lang="en-US" dirty="0"/>
              <a:t> </a:t>
            </a:r>
          </a:p>
          <a:p>
            <a:pPr marL="400041" lvl="1" indent="0">
              <a:buNone/>
            </a:pPr>
            <a:r>
              <a:rPr lang="en-US" sz="2400" dirty="0"/>
              <a:t>“There shall be a curriculum committee at each University, which shall be selected as determined by the FACULTY, but which may include at least one (1) administrator if designated by the President.” </a:t>
            </a:r>
          </a:p>
        </p:txBody>
      </p:sp>
      <p:sp>
        <p:nvSpPr>
          <p:cNvPr id="2" name="Title 1"/>
          <p:cNvSpPr>
            <a:spLocks noGrp="1"/>
          </p:cNvSpPr>
          <p:nvPr>
            <p:ph type="title"/>
          </p:nvPr>
        </p:nvSpPr>
        <p:spPr/>
        <p:txBody>
          <a:bodyPr/>
          <a:lstStyle/>
          <a:p>
            <a:r>
              <a:rPr lang="en-US" dirty="0"/>
              <a:t>Why are we here?</a:t>
            </a:r>
          </a:p>
        </p:txBody>
      </p:sp>
    </p:spTree>
    <p:extLst>
      <p:ext uri="{BB962C8B-B14F-4D97-AF65-F5344CB8AC3E}">
        <p14:creationId xmlns:p14="http://schemas.microsoft.com/office/powerpoint/2010/main" val="3868932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5">
            <a:extLst>
              <a:ext uri="{FF2B5EF4-FFF2-40B4-BE49-F238E27FC236}">
                <a16:creationId xmlns:a16="http://schemas.microsoft.com/office/drawing/2014/main" id="{4207BA36-8238-E3FE-AA07-39810298C7E7}"/>
              </a:ext>
            </a:extLst>
          </p:cNvPr>
          <p:cNvGraphicFramePr/>
          <p:nvPr/>
        </p:nvGraphicFramePr>
        <p:xfrm>
          <a:off x="5737453" y="2536984"/>
          <a:ext cx="2563450" cy="345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1">
            <a:extLst>
              <a:ext uri="{FF2B5EF4-FFF2-40B4-BE49-F238E27FC236}">
                <a16:creationId xmlns:a16="http://schemas.microsoft.com/office/drawing/2014/main" id="{441107AE-B8B8-4C32-9AB8-D743AF73D291}"/>
              </a:ext>
            </a:extLst>
          </p:cNvPr>
          <p:cNvSpPr txBox="1">
            <a:spLocks/>
          </p:cNvSpPr>
          <p:nvPr/>
        </p:nvSpPr>
        <p:spPr>
          <a:xfrm>
            <a:off x="559037" y="225722"/>
            <a:ext cx="8025569" cy="136829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Garamond"/>
                <a:ea typeface="+mj-ea"/>
                <a:cs typeface="+mj-cs"/>
              </a:rPr>
              <a:t>More to Come. Stay Informed.</a:t>
            </a:r>
          </a:p>
        </p:txBody>
      </p:sp>
      <p:pic>
        <p:nvPicPr>
          <p:cNvPr id="4098" name="imageSelected0" descr="cb0ede62-cec0-4b7c-ba7e-a8855665df95">
            <a:extLst>
              <a:ext uri="{FF2B5EF4-FFF2-40B4-BE49-F238E27FC236}">
                <a16:creationId xmlns:a16="http://schemas.microsoft.com/office/drawing/2014/main" id="{CBA0B08D-8381-4F4D-801D-7C976D1F23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495" y="1194298"/>
            <a:ext cx="5019675"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223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32958-C9F4-76F8-7263-7BC5F40A38FD}"/>
              </a:ext>
            </a:extLst>
          </p:cNvPr>
          <p:cNvSpPr txBox="1"/>
          <p:nvPr/>
        </p:nvSpPr>
        <p:spPr>
          <a:xfrm>
            <a:off x="1600200" y="2438400"/>
            <a:ext cx="5715000" cy="1077218"/>
          </a:xfrm>
          <a:prstGeom prst="rect">
            <a:avLst/>
          </a:prstGeom>
          <a:noFill/>
        </p:spPr>
        <p:txBody>
          <a:bodyPr wrap="square" rtlCol="0">
            <a:spAutoFit/>
          </a:bodyPr>
          <a:lstStyle/>
          <a:p>
            <a:pPr algn="ctr"/>
            <a:r>
              <a:rPr lang="en-US" sz="3200" dirty="0"/>
              <a:t>CAPC COMMITTEE UPDATES &amp; PRIORITIES</a:t>
            </a:r>
          </a:p>
        </p:txBody>
      </p:sp>
    </p:spTree>
    <p:extLst>
      <p:ext uri="{BB962C8B-B14F-4D97-AF65-F5344CB8AC3E}">
        <p14:creationId xmlns:p14="http://schemas.microsoft.com/office/powerpoint/2010/main" val="3450959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8229600" cy="891540"/>
          </a:xfrm>
        </p:spPr>
        <p:txBody>
          <a:bodyPr/>
          <a:lstStyle/>
          <a:p>
            <a:r>
              <a:rPr lang="en-US" dirty="0"/>
              <a:t>Summer updates</a:t>
            </a:r>
          </a:p>
        </p:txBody>
      </p:sp>
      <p:sp>
        <p:nvSpPr>
          <p:cNvPr id="3" name="Content Placeholder 2"/>
          <p:cNvSpPr>
            <a:spLocks noGrp="1"/>
          </p:cNvSpPr>
          <p:nvPr>
            <p:ph idx="1"/>
          </p:nvPr>
        </p:nvSpPr>
        <p:spPr>
          <a:xfrm>
            <a:off x="228601" y="1752600"/>
            <a:ext cx="8534400" cy="4572000"/>
          </a:xfrm>
        </p:spPr>
        <p:txBody>
          <a:bodyPr>
            <a:noAutofit/>
          </a:bodyPr>
          <a:lstStyle/>
          <a:p>
            <a:r>
              <a:rPr lang="en-US" sz="2400" dirty="0"/>
              <a:t>DE Training Task Force Recommendations 2022</a:t>
            </a:r>
          </a:p>
          <a:p>
            <a:pPr lvl="1"/>
            <a:r>
              <a:rPr lang="en-US" sz="2200" dirty="0"/>
              <a:t>New, modular OFD (Online Faculty Development) program developed by ODLI, implemented this summer</a:t>
            </a:r>
          </a:p>
          <a:p>
            <a:pPr lvl="2"/>
            <a:r>
              <a:rPr lang="en-US" sz="2000" dirty="0"/>
              <a:t>4 required modules &amp; 3 additional ‘elective’ modules</a:t>
            </a:r>
          </a:p>
          <a:p>
            <a:pPr lvl="2"/>
            <a:r>
              <a:rPr lang="en-US" sz="2000" dirty="0"/>
              <a:t>Self-paced, asynchronous (on D2L)</a:t>
            </a:r>
          </a:p>
          <a:p>
            <a:r>
              <a:rPr lang="en-US" sz="2400" dirty="0"/>
              <a:t>Academic Policies Audit</a:t>
            </a:r>
          </a:p>
          <a:p>
            <a:pPr lvl="1"/>
            <a:r>
              <a:rPr lang="en-US" sz="2000" dirty="0"/>
              <a:t>Provost’s office and CAPC reviewed the scope of existing policies (on CAPC website and/or in CIM)</a:t>
            </a:r>
          </a:p>
          <a:p>
            <a:pPr lvl="1"/>
            <a:r>
              <a:rPr lang="en-US" sz="2000" dirty="0"/>
              <a:t>Eventual goal is to organize, update, and ensure academic policies are current and consistently available in a single location</a:t>
            </a:r>
          </a:p>
          <a:p>
            <a:r>
              <a:rPr lang="en-US" sz="2200" dirty="0"/>
              <a:t>Academic Review Committee re-envisioning (discussed below)</a:t>
            </a:r>
          </a:p>
          <a:p>
            <a:pPr marL="365751" lvl="1" indent="0">
              <a:buNone/>
            </a:pPr>
            <a:endParaRPr lang="en-US" sz="2200" dirty="0"/>
          </a:p>
        </p:txBody>
      </p:sp>
    </p:spTree>
    <p:extLst>
      <p:ext uri="{BB962C8B-B14F-4D97-AF65-F5344CB8AC3E}">
        <p14:creationId xmlns:p14="http://schemas.microsoft.com/office/powerpoint/2010/main" val="508045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8229600" cy="891540"/>
          </a:xfrm>
        </p:spPr>
        <p:txBody>
          <a:bodyPr/>
          <a:lstStyle/>
          <a:p>
            <a:r>
              <a:rPr lang="en-US" dirty="0"/>
              <a:t>Priorities and efforts this year </a:t>
            </a:r>
          </a:p>
        </p:txBody>
      </p:sp>
      <p:sp>
        <p:nvSpPr>
          <p:cNvPr id="3" name="Content Placeholder 2"/>
          <p:cNvSpPr>
            <a:spLocks noGrp="1"/>
          </p:cNvSpPr>
          <p:nvPr>
            <p:ph idx="1"/>
          </p:nvPr>
        </p:nvSpPr>
        <p:spPr>
          <a:xfrm>
            <a:off x="542925" y="1828800"/>
            <a:ext cx="8220075" cy="4495800"/>
          </a:xfrm>
        </p:spPr>
        <p:txBody>
          <a:bodyPr>
            <a:noAutofit/>
          </a:bodyPr>
          <a:lstStyle/>
          <a:p>
            <a:r>
              <a:rPr lang="en-US" sz="2400" b="1" dirty="0"/>
              <a:t>Academic Programs &amp; Policies</a:t>
            </a:r>
          </a:p>
          <a:p>
            <a:pPr lvl="1"/>
            <a:r>
              <a:rPr lang="en-US" sz="2200" dirty="0"/>
              <a:t>Work toward a smooth process as CIM is reimplemented over the fall, supporting programs as they prepare proposals</a:t>
            </a:r>
          </a:p>
          <a:p>
            <a:pPr lvl="1"/>
            <a:r>
              <a:rPr lang="en-US" sz="2200" dirty="0"/>
              <a:t>Complete process of ensuring undergraduate major and minor programs comply with existing PASSHE policy and local definitions</a:t>
            </a:r>
          </a:p>
          <a:p>
            <a:pPr lvl="1"/>
            <a:r>
              <a:rPr lang="en-US" sz="2200" dirty="0"/>
              <a:t>Continue development and review of a comprehensive </a:t>
            </a:r>
            <a:r>
              <a:rPr lang="en-US" sz="2000" dirty="0"/>
              <a:t>Graduate Academic Programs Policy</a:t>
            </a:r>
            <a:endParaRPr lang="en-US" sz="2200" dirty="0"/>
          </a:p>
          <a:p>
            <a:pPr lvl="1"/>
            <a:r>
              <a:rPr lang="en-US" sz="2200" dirty="0"/>
              <a:t>Continue work to update and organize other Graduate and Undergraduate academic policies</a:t>
            </a:r>
            <a:endParaRPr lang="en-US" sz="2000" dirty="0"/>
          </a:p>
          <a:p>
            <a:pPr lvl="1"/>
            <a:endParaRPr lang="en-US" sz="2200" dirty="0"/>
          </a:p>
        </p:txBody>
      </p:sp>
    </p:spTree>
    <p:extLst>
      <p:ext uri="{BB962C8B-B14F-4D97-AF65-F5344CB8AC3E}">
        <p14:creationId xmlns:p14="http://schemas.microsoft.com/office/powerpoint/2010/main" val="2038254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1"/>
            <a:ext cx="8229600" cy="891540"/>
          </a:xfrm>
        </p:spPr>
        <p:txBody>
          <a:bodyPr/>
          <a:lstStyle/>
          <a:p>
            <a:r>
              <a:rPr lang="en-US" dirty="0"/>
              <a:t>Priorities &amp; Efforts this year </a:t>
            </a:r>
          </a:p>
        </p:txBody>
      </p:sp>
      <p:sp>
        <p:nvSpPr>
          <p:cNvPr id="3" name="Content Placeholder 2"/>
          <p:cNvSpPr>
            <a:spLocks noGrp="1"/>
          </p:cNvSpPr>
          <p:nvPr>
            <p:ph idx="1"/>
          </p:nvPr>
        </p:nvSpPr>
        <p:spPr>
          <a:xfrm>
            <a:off x="542925" y="1828800"/>
            <a:ext cx="8220075" cy="4495800"/>
          </a:xfrm>
        </p:spPr>
        <p:txBody>
          <a:bodyPr>
            <a:noAutofit/>
          </a:bodyPr>
          <a:lstStyle/>
          <a:p>
            <a:r>
              <a:rPr lang="en-US" sz="2400" b="1" dirty="0"/>
              <a:t>General Education and General Requirements</a:t>
            </a:r>
          </a:p>
          <a:p>
            <a:pPr lvl="1"/>
            <a:r>
              <a:rPr lang="en-US" sz="2200" dirty="0"/>
              <a:t>Complete the W revalidation process</a:t>
            </a:r>
          </a:p>
          <a:p>
            <a:pPr lvl="1"/>
            <a:r>
              <a:rPr lang="en-US" sz="2200" dirty="0"/>
              <a:t>Complete Capstone assignment &amp; </a:t>
            </a:r>
            <a:r>
              <a:rPr lang="en-US" sz="2200" dirty="0" err="1"/>
              <a:t>ePortfolio</a:t>
            </a:r>
            <a:r>
              <a:rPr lang="en-US" sz="2200" dirty="0"/>
              <a:t> implementations</a:t>
            </a:r>
          </a:p>
          <a:p>
            <a:pPr lvl="1"/>
            <a:r>
              <a:rPr lang="en-US" sz="2200" dirty="0"/>
              <a:t>Recommend for approval new J Goal &amp; SLOs resulting from the work of the Diverse Communities Task Force</a:t>
            </a:r>
          </a:p>
          <a:p>
            <a:pPr lvl="1"/>
            <a:r>
              <a:rPr lang="en-US" sz="2200" dirty="0"/>
              <a:t>Continue work to create vibrant faculty learning communities around each of the components</a:t>
            </a:r>
          </a:p>
          <a:p>
            <a:r>
              <a:rPr lang="en-US" sz="2200" dirty="0"/>
              <a:t>Reminder: Gen Ed courses that come through the proposal review process, regardless of reason, will be reviewed under the current GE goal and SLO structure</a:t>
            </a:r>
          </a:p>
        </p:txBody>
      </p:sp>
    </p:spTree>
    <p:extLst>
      <p:ext uri="{BB962C8B-B14F-4D97-AF65-F5344CB8AC3E}">
        <p14:creationId xmlns:p14="http://schemas.microsoft.com/office/powerpoint/2010/main" val="2162468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B74B1E-EB21-3237-8521-A93B350EAA2F}"/>
              </a:ext>
            </a:extLst>
          </p:cNvPr>
          <p:cNvSpPr>
            <a:spLocks noGrp="1"/>
          </p:cNvSpPr>
          <p:nvPr>
            <p:ph idx="1"/>
          </p:nvPr>
        </p:nvSpPr>
        <p:spPr/>
        <p:txBody>
          <a:bodyPr>
            <a:normAutofit/>
          </a:bodyPr>
          <a:lstStyle/>
          <a:p>
            <a:r>
              <a:rPr lang="en-US" sz="2400" b="1" dirty="0"/>
              <a:t>Academic Review</a:t>
            </a:r>
          </a:p>
          <a:p>
            <a:pPr lvl="1"/>
            <a:r>
              <a:rPr lang="en-US" sz="2400" dirty="0"/>
              <a:t>Committee’s structure and duties were reviewed this summer and refocused going forward in response to changing circumstances and needs</a:t>
            </a:r>
          </a:p>
          <a:p>
            <a:pPr lvl="1"/>
            <a:r>
              <a:rPr lang="en-US" sz="2400" dirty="0"/>
              <a:t>Examples:</a:t>
            </a:r>
          </a:p>
          <a:p>
            <a:pPr lvl="2"/>
            <a:r>
              <a:rPr lang="en-US" sz="2200" dirty="0"/>
              <a:t>using past reports to inform future work (e.g., Program Review subcommittee, Low Enrollment Advisory)</a:t>
            </a:r>
          </a:p>
          <a:p>
            <a:pPr lvl="2"/>
            <a:r>
              <a:rPr lang="en-US" sz="2200" dirty="0"/>
              <a:t>utilizing a reactivated Course Delivery subcommittee to provide expertise on course modality questions</a:t>
            </a:r>
          </a:p>
          <a:p>
            <a:pPr lvl="2"/>
            <a:r>
              <a:rPr lang="en-US" sz="2200" dirty="0"/>
              <a:t>refocusing the Course Review and Revalidation process on key elements of compliance with the catalog</a:t>
            </a:r>
          </a:p>
          <a:p>
            <a:pPr lvl="1"/>
            <a:endParaRPr lang="en-US" sz="2400" dirty="0"/>
          </a:p>
        </p:txBody>
      </p:sp>
      <p:sp>
        <p:nvSpPr>
          <p:cNvPr id="3" name="Title 2">
            <a:extLst>
              <a:ext uri="{FF2B5EF4-FFF2-40B4-BE49-F238E27FC236}">
                <a16:creationId xmlns:a16="http://schemas.microsoft.com/office/drawing/2014/main" id="{F3BD833F-9FA8-5914-6D11-EC14AB83946C}"/>
              </a:ext>
            </a:extLst>
          </p:cNvPr>
          <p:cNvSpPr>
            <a:spLocks noGrp="1"/>
          </p:cNvSpPr>
          <p:nvPr>
            <p:ph type="title"/>
          </p:nvPr>
        </p:nvSpPr>
        <p:spPr/>
        <p:txBody>
          <a:bodyPr/>
          <a:lstStyle/>
          <a:p>
            <a:r>
              <a:rPr lang="en-US" dirty="0"/>
              <a:t>UPDATES &amp; EFFORTS THIS YEAR</a:t>
            </a:r>
          </a:p>
        </p:txBody>
      </p:sp>
    </p:spTree>
    <p:extLst>
      <p:ext uri="{BB962C8B-B14F-4D97-AF65-F5344CB8AC3E}">
        <p14:creationId xmlns:p14="http://schemas.microsoft.com/office/powerpoint/2010/main" val="134595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752599"/>
            <a:ext cx="8686800" cy="4749553"/>
          </a:xfrm>
        </p:spPr>
        <p:txBody>
          <a:bodyPr>
            <a:normAutofit fontScale="62500" lnSpcReduction="20000"/>
          </a:bodyPr>
          <a:lstStyle/>
          <a:p>
            <a:pPr marL="0" indent="0">
              <a:buNone/>
            </a:pPr>
            <a:r>
              <a:rPr lang="en-US" sz="3200" dirty="0"/>
              <a:t>CAPC is governed by a set of bylaws that lay out the committee structure, duties, and processes that comprise the foundation of CAPC’s work</a:t>
            </a:r>
          </a:p>
          <a:p>
            <a:pPr marL="0" indent="0">
              <a:buNone/>
            </a:pPr>
            <a:endParaRPr lang="en-US" sz="3200" dirty="0"/>
          </a:p>
          <a:p>
            <a:pPr marL="0" indent="0">
              <a:buNone/>
            </a:pPr>
            <a:r>
              <a:rPr lang="en-US" sz="3200" dirty="0"/>
              <a:t>APSCUF runs elections for CAPC, which involve both </a:t>
            </a:r>
            <a:r>
              <a:rPr lang="en-US" sz="3200" dirty="0">
                <a:solidFill>
                  <a:srgbClr val="B15038"/>
                </a:solidFill>
              </a:rPr>
              <a:t>at-large</a:t>
            </a:r>
            <a:r>
              <a:rPr lang="en-US" sz="3200" dirty="0"/>
              <a:t> and </a:t>
            </a:r>
            <a:r>
              <a:rPr lang="en-US" sz="3200" dirty="0">
                <a:solidFill>
                  <a:srgbClr val="B15038"/>
                </a:solidFill>
              </a:rPr>
              <a:t>department-specific</a:t>
            </a:r>
            <a:r>
              <a:rPr lang="en-US" sz="3200" dirty="0"/>
              <a:t> members.</a:t>
            </a:r>
          </a:p>
          <a:p>
            <a:pPr marL="0" indent="0">
              <a:buNone/>
            </a:pPr>
            <a:endParaRPr lang="en-US" sz="3200" dirty="0"/>
          </a:p>
          <a:p>
            <a:pPr marL="0" indent="0">
              <a:buNone/>
            </a:pPr>
            <a:r>
              <a:rPr lang="en-US" sz="3200" dirty="0"/>
              <a:t>Members are elected to do the following:</a:t>
            </a:r>
          </a:p>
          <a:p>
            <a:pPr lvl="1">
              <a:buFont typeface="Wingdings" charset="2"/>
              <a:buChar char="§"/>
            </a:pPr>
            <a:r>
              <a:rPr lang="en-US" sz="2900" dirty="0"/>
              <a:t>participate in CAPC’s decision-making processes around curriculum and academic policies, through the committee structure</a:t>
            </a:r>
          </a:p>
          <a:p>
            <a:pPr lvl="1">
              <a:buFont typeface="Wingdings" charset="2"/>
              <a:buChar char="§"/>
            </a:pPr>
            <a:endParaRPr lang="en-US" sz="2900" dirty="0"/>
          </a:p>
          <a:p>
            <a:pPr lvl="1">
              <a:buFont typeface="Wingdings" charset="2"/>
              <a:buChar char="§"/>
            </a:pPr>
            <a:r>
              <a:rPr lang="en-US" sz="2900" dirty="0"/>
              <a:t>report back to their constituencies (department, college, etc.) about CAPC processes and actions</a:t>
            </a:r>
          </a:p>
          <a:p>
            <a:pPr lvl="1">
              <a:buFont typeface="Wingdings" charset="2"/>
              <a:buChar char="§"/>
            </a:pPr>
            <a:endParaRPr lang="en-US" sz="2900" dirty="0"/>
          </a:p>
          <a:p>
            <a:pPr lvl="1">
              <a:buFont typeface="Wingdings" charset="2"/>
              <a:buChar char="§"/>
            </a:pPr>
            <a:r>
              <a:rPr lang="en-US" sz="2900" dirty="0">
                <a:solidFill>
                  <a:srgbClr val="B15038"/>
                </a:solidFill>
              </a:rPr>
              <a:t>department-specific</a:t>
            </a:r>
            <a:r>
              <a:rPr lang="en-US" sz="2900" dirty="0"/>
              <a:t> members also provide support and guidance for colleagues developing curriculum proposals for submission to CAPC, e.g., about learning outcomes, CIM, etc.</a:t>
            </a:r>
          </a:p>
        </p:txBody>
      </p:sp>
      <p:sp>
        <p:nvSpPr>
          <p:cNvPr id="2" name="Title 1"/>
          <p:cNvSpPr>
            <a:spLocks noGrp="1"/>
          </p:cNvSpPr>
          <p:nvPr>
            <p:ph type="title"/>
          </p:nvPr>
        </p:nvSpPr>
        <p:spPr/>
        <p:txBody>
          <a:bodyPr/>
          <a:lstStyle/>
          <a:p>
            <a:r>
              <a:rPr lang="en-US" dirty="0"/>
              <a:t>Why are we here?</a:t>
            </a:r>
          </a:p>
        </p:txBody>
      </p:sp>
    </p:spTree>
    <p:extLst>
      <p:ext uri="{BB962C8B-B14F-4D97-AF65-F5344CB8AC3E}">
        <p14:creationId xmlns:p14="http://schemas.microsoft.com/office/powerpoint/2010/main" val="170969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Participation in decision-making processes happens through:</a:t>
            </a:r>
          </a:p>
          <a:p>
            <a:endParaRPr lang="en-US" sz="2800" dirty="0"/>
          </a:p>
          <a:p>
            <a:pPr lvl="1"/>
            <a:r>
              <a:rPr lang="en-US" sz="2200" dirty="0"/>
              <a:t>work on committees and subcommittees</a:t>
            </a:r>
          </a:p>
          <a:p>
            <a:pPr lvl="1"/>
            <a:endParaRPr lang="en-US" sz="2200" dirty="0"/>
          </a:p>
          <a:p>
            <a:pPr lvl="1"/>
            <a:r>
              <a:rPr lang="en-US" sz="2200" dirty="0"/>
              <a:t>monthly CAPC General Assembly meeting where decisions are made on the proposals sent up by the committees</a:t>
            </a:r>
            <a:endParaRPr lang="en-US" sz="2400" dirty="0"/>
          </a:p>
          <a:p>
            <a:pPr marL="45719" indent="0">
              <a:buNone/>
            </a:pPr>
            <a:endParaRPr lang="en-US" sz="24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252875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CAPC Works</a:t>
            </a:r>
          </a:p>
        </p:txBody>
      </p:sp>
      <p:pic>
        <p:nvPicPr>
          <p:cNvPr id="4" name="Picture 3" descr="Screen Shot 2017-08-01 at 10.58.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828801"/>
            <a:ext cx="7543800" cy="4660084"/>
          </a:xfrm>
          <a:prstGeom prst="rect">
            <a:avLst/>
          </a:prstGeom>
        </p:spPr>
      </p:pic>
    </p:spTree>
    <p:extLst>
      <p:ext uri="{BB962C8B-B14F-4D97-AF65-F5344CB8AC3E}">
        <p14:creationId xmlns:p14="http://schemas.microsoft.com/office/powerpoint/2010/main" val="375544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Several CAPC committees have subcommittees:</a:t>
            </a:r>
          </a:p>
          <a:p>
            <a:pPr lvl="1"/>
            <a:r>
              <a:rPr lang="en-US" sz="2200" dirty="0"/>
              <a:t>General Education</a:t>
            </a:r>
          </a:p>
          <a:p>
            <a:pPr lvl="2"/>
            <a:r>
              <a:rPr lang="en-US" sz="2000" dirty="0"/>
              <a:t>Distributives</a:t>
            </a:r>
          </a:p>
          <a:p>
            <a:pPr lvl="2"/>
            <a:r>
              <a:rPr lang="en-US" sz="2000" dirty="0"/>
              <a:t>Diverse Communities</a:t>
            </a:r>
          </a:p>
          <a:p>
            <a:pPr lvl="2"/>
            <a:r>
              <a:rPr lang="en-US" sz="2000" dirty="0"/>
              <a:t>Ethics</a:t>
            </a:r>
          </a:p>
          <a:p>
            <a:pPr lvl="2"/>
            <a:r>
              <a:rPr lang="en-US" sz="2000" dirty="0"/>
              <a:t>Interdisciplinary</a:t>
            </a:r>
          </a:p>
          <a:p>
            <a:pPr lvl="2"/>
            <a:r>
              <a:rPr lang="en-US" sz="2000" dirty="0"/>
              <a:t>Speaking Emphasis</a:t>
            </a:r>
          </a:p>
          <a:p>
            <a:pPr lvl="2"/>
            <a:r>
              <a:rPr lang="en-US" sz="2000" dirty="0"/>
              <a:t>Writing Emphasis</a:t>
            </a:r>
          </a:p>
          <a:p>
            <a:pPr lvl="2"/>
            <a:endParaRPr lang="en-US" sz="1800" dirty="0"/>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26341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Several CAPC Committees have subcommittees:</a:t>
            </a:r>
          </a:p>
          <a:p>
            <a:pPr lvl="1"/>
            <a:r>
              <a:rPr lang="en-US" sz="2000" dirty="0"/>
              <a:t>Academic Review</a:t>
            </a:r>
          </a:p>
          <a:p>
            <a:pPr lvl="2"/>
            <a:r>
              <a:rPr lang="en-US" sz="1800" dirty="0"/>
              <a:t>Course Review and Revalidation</a:t>
            </a:r>
          </a:p>
          <a:p>
            <a:pPr lvl="2"/>
            <a:r>
              <a:rPr lang="en-US" sz="1800" dirty="0"/>
              <a:t>Low Enrollment Advisory</a:t>
            </a:r>
          </a:p>
          <a:p>
            <a:pPr lvl="2"/>
            <a:r>
              <a:rPr lang="en-US" sz="1800" dirty="0"/>
              <a:t>Course Delivery</a:t>
            </a:r>
          </a:p>
          <a:p>
            <a:pPr lvl="2"/>
            <a:r>
              <a:rPr lang="en-US" sz="1800" dirty="0"/>
              <a:t>Program Review</a:t>
            </a:r>
          </a:p>
          <a:p>
            <a:pPr lvl="2"/>
            <a:endParaRPr lang="en-US" sz="1800" dirty="0"/>
          </a:p>
          <a:p>
            <a:pPr lvl="1"/>
            <a:r>
              <a:rPr lang="en-US" sz="2000" dirty="0"/>
              <a:t>Undergraduate Programs</a:t>
            </a:r>
          </a:p>
          <a:p>
            <a:pPr lvl="2"/>
            <a:r>
              <a:rPr lang="en-US" sz="1800" dirty="0"/>
              <a:t>Culture Cluster</a:t>
            </a:r>
          </a:p>
        </p:txBody>
      </p:sp>
      <p:sp>
        <p:nvSpPr>
          <p:cNvPr id="2" name="Title 1"/>
          <p:cNvSpPr>
            <a:spLocks noGrp="1"/>
          </p:cNvSpPr>
          <p:nvPr>
            <p:ph type="title"/>
          </p:nvPr>
        </p:nvSpPr>
        <p:spPr/>
        <p:txBody>
          <a:bodyPr/>
          <a:lstStyle/>
          <a:p>
            <a:r>
              <a:rPr lang="en-US" dirty="0"/>
              <a:t>How CAPC Works</a:t>
            </a:r>
          </a:p>
        </p:txBody>
      </p:sp>
    </p:spTree>
    <p:extLst>
      <p:ext uri="{BB962C8B-B14F-4D97-AF65-F5344CB8AC3E}">
        <p14:creationId xmlns:p14="http://schemas.microsoft.com/office/powerpoint/2010/main" val="1002192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1575</TotalTime>
  <Words>2524</Words>
  <Application>Microsoft Macintosh PowerPoint</Application>
  <PresentationFormat>On-screen Show (4:3)</PresentationFormat>
  <Paragraphs>343</Paragraphs>
  <Slides>45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Avenir Book</vt:lpstr>
      <vt:lpstr>Avenir Next</vt:lpstr>
      <vt:lpstr>Calibri</vt:lpstr>
      <vt:lpstr>Franklin Gothic Medium</vt:lpstr>
      <vt:lpstr>Garamond</vt:lpstr>
      <vt:lpstr>Wingdings</vt:lpstr>
      <vt:lpstr>Wingdings 2</vt:lpstr>
      <vt:lpstr>Grid</vt:lpstr>
      <vt:lpstr>Organic</vt:lpstr>
      <vt:lpstr>Capc kick-off meeting</vt:lpstr>
      <vt:lpstr>How CAPC Works</vt:lpstr>
      <vt:lpstr>WHAT IS “CAPC”?</vt:lpstr>
      <vt:lpstr>Why are we here?</vt:lpstr>
      <vt:lpstr>Why are we here?</vt:lpstr>
      <vt:lpstr>How CAPC Works</vt:lpstr>
      <vt:lpstr>How CAPC Works</vt:lpstr>
      <vt:lpstr>How CAPC Works</vt:lpstr>
      <vt:lpstr>How CAPC Works</vt:lpstr>
      <vt:lpstr>2023-24 CAPC Executive committee</vt:lpstr>
      <vt:lpstr>How CAPC Works</vt:lpstr>
      <vt:lpstr>How CAPC Works</vt:lpstr>
      <vt:lpstr>How CAPC Works</vt:lpstr>
      <vt:lpstr>How CAPC Works</vt:lpstr>
      <vt:lpstr>How CAPC Works</vt:lpstr>
      <vt:lpstr>How CAPC Works</vt:lpstr>
      <vt:lpstr>How CAPC Works</vt:lpstr>
      <vt:lpstr>CAPC website</vt:lpstr>
      <vt:lpstr>REMEMBER…</vt:lpstr>
      <vt:lpstr>How cim Works</vt:lpstr>
      <vt:lpstr>CIM: Course inventory management</vt:lpstr>
      <vt:lpstr>HOW CIM WORKS</vt:lpstr>
      <vt:lpstr>HOW CIM WORKS</vt:lpstr>
      <vt:lpstr>HOW CIM WORKS</vt:lpstr>
      <vt:lpstr>HOW CIM WORKS</vt:lpstr>
      <vt:lpstr>HOW CIM WORKS</vt:lpstr>
      <vt:lpstr>HOW CIM WORKS</vt:lpstr>
      <vt:lpstr>Cim reimplementation</vt:lpstr>
      <vt:lpstr>Proposal timelines 2023-24</vt:lpstr>
      <vt:lpstr>CIM OPEN LABS</vt:lpstr>
      <vt:lpstr>Recent updates &amp; Efforts for this year</vt:lpstr>
      <vt:lpstr>PowerPoint Presentation</vt:lpstr>
      <vt:lpstr>Banner Project</vt:lpstr>
      <vt:lpstr>Instruction Mode Changes Goal: Create greater clarity regarding how fully online courses are offered, particularly regarding whether the instruction is offered in real-time (synchronously) or more self-paced (asynchronously). </vt:lpstr>
      <vt:lpstr>Shifting Instruction Modes</vt:lpstr>
      <vt:lpstr>Single-Component Classes</vt:lpstr>
      <vt:lpstr>Shift to single-component</vt:lpstr>
      <vt:lpstr>Grading </vt:lpstr>
      <vt:lpstr>Examples of Grades</vt:lpstr>
      <vt:lpstr>PowerPoint Presentation</vt:lpstr>
      <vt:lpstr>PowerPoint Presentation</vt:lpstr>
      <vt:lpstr>Summer updates</vt:lpstr>
      <vt:lpstr>Priorities and efforts this year </vt:lpstr>
      <vt:lpstr>Priorities &amp; Efforts this year </vt:lpstr>
      <vt:lpstr>UPDATES &amp; EFFORTS THIS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CAPC Works</dc:title>
  <dc:creator>wcu</dc:creator>
  <cp:lastModifiedBy>Johnston, Susan L.</cp:lastModifiedBy>
  <cp:revision>52</cp:revision>
  <dcterms:created xsi:type="dcterms:W3CDTF">2011-09-14T22:11:52Z</dcterms:created>
  <dcterms:modified xsi:type="dcterms:W3CDTF">2023-08-31T18:45:22Z</dcterms:modified>
</cp:coreProperties>
</file>